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661" r:id="rId2"/>
    <p:sldId id="667" r:id="rId3"/>
    <p:sldId id="668" r:id="rId4"/>
    <p:sldId id="674" r:id="rId5"/>
    <p:sldId id="669" r:id="rId6"/>
    <p:sldId id="670" r:id="rId7"/>
    <p:sldId id="671" r:id="rId8"/>
    <p:sldId id="672" r:id="rId9"/>
    <p:sldId id="673" r:id="rId10"/>
    <p:sldId id="501" r:id="rId11"/>
    <p:sldId id="675" r:id="rId12"/>
    <p:sldId id="502" r:id="rId13"/>
    <p:sldId id="676" r:id="rId14"/>
    <p:sldId id="677" r:id="rId15"/>
    <p:sldId id="503" r:id="rId16"/>
    <p:sldId id="678" r:id="rId17"/>
    <p:sldId id="50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484784"/>
            <a:ext cx="8679308" cy="5149552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dirty="0" smtClean="0">
                <a:solidFill>
                  <a:srgbClr val="FF0000"/>
                </a:solidFill>
              </a:rPr>
              <a:t>Cabeça:</a:t>
            </a:r>
            <a:r>
              <a:rPr lang="pt-BR" dirty="0" smtClean="0"/>
              <a:t>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dirty="0" smtClean="0">
                <a:solidFill>
                  <a:srgbClr val="FF0000"/>
                </a:solidFill>
              </a:rPr>
              <a:t>OLHOS</a:t>
            </a:r>
            <a:r>
              <a:rPr lang="pt-BR" dirty="0" smtClean="0"/>
              <a:t>: alterações da córnea; catarata; hemorragias; estrabismo (pode persistir de 3 a 6 meses); sinal do sol poente (</a:t>
            </a:r>
            <a:r>
              <a:rPr lang="pt-BR" dirty="0" err="1" smtClean="0"/>
              <a:t>escleróide</a:t>
            </a:r>
            <a:r>
              <a:rPr lang="pt-BR" dirty="0" smtClean="0"/>
              <a:t> visível acima da íris - encontrado em RN com hidrocefalia, </a:t>
            </a:r>
            <a:r>
              <a:rPr lang="pt-BR" dirty="0" err="1" smtClean="0"/>
              <a:t>Kernicterus</a:t>
            </a:r>
            <a:r>
              <a:rPr lang="pt-BR" dirty="0" smtClean="0"/>
              <a:t>, lesões de tronco cerebral);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dirty="0" smtClean="0">
                <a:solidFill>
                  <a:srgbClr val="FF0000"/>
                </a:solidFill>
              </a:rPr>
              <a:t>ORELHAS</a:t>
            </a:r>
            <a:r>
              <a:rPr lang="pt-BR" dirty="0" smtClean="0"/>
              <a:t>: deformidades;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dirty="0" smtClean="0">
                <a:solidFill>
                  <a:srgbClr val="FF0000"/>
                </a:solidFill>
              </a:rPr>
              <a:t>NARIZ</a:t>
            </a:r>
            <a:r>
              <a:rPr lang="pt-BR" dirty="0" smtClean="0"/>
              <a:t>: forma, permeabilidade, secreções ( sífilis);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dirty="0" smtClean="0">
                <a:solidFill>
                  <a:srgbClr val="FF0000"/>
                </a:solidFill>
              </a:rPr>
              <a:t>BOCA:</a:t>
            </a:r>
            <a:r>
              <a:rPr lang="pt-BR" dirty="0" smtClean="0"/>
              <a:t>  presença de lesões, inclusive no palato, salivação excessiva (suspeitar de </a:t>
            </a:r>
            <a:r>
              <a:rPr lang="pt-BR" dirty="0" err="1" smtClean="0"/>
              <a:t>atresia</a:t>
            </a:r>
            <a:r>
              <a:rPr lang="pt-BR" dirty="0" smtClean="0"/>
              <a:t>). </a:t>
            </a: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 Físico do Recém-nascido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560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PRINCIPAIS REFLEXOS PRIMITIVOS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b="1" dirty="0"/>
          </a:p>
          <a:p>
            <a:r>
              <a:rPr lang="pt-BR" dirty="0" smtClean="0"/>
              <a:t> </a:t>
            </a:r>
            <a:r>
              <a:rPr lang="pt-BR" sz="3600" b="1" dirty="0" smtClean="0"/>
              <a:t>SUCÇÃO: </a:t>
            </a:r>
            <a:r>
              <a:rPr lang="pt-BR" sz="3600" dirty="0"/>
              <a:t>quando os lábios da criança são tocados por algum </a:t>
            </a:r>
            <a:r>
              <a:rPr lang="pt-BR" sz="3600" dirty="0" smtClean="0"/>
              <a:t>objeto, desencadeando </a:t>
            </a:r>
            <a:r>
              <a:rPr lang="pt-BR" sz="3600" dirty="0"/>
              <a:t>movimentos de sucção dos lábios e da língua. </a:t>
            </a:r>
            <a:r>
              <a:rPr lang="pt-BR" sz="3600" dirty="0" smtClean="0"/>
              <a:t>Somente após </a:t>
            </a:r>
            <a:r>
              <a:rPr lang="pt-BR" sz="3600" dirty="0"/>
              <a:t>32 a 34 semanas de gestação é que o bebê desenvolve </a:t>
            </a:r>
            <a:r>
              <a:rPr lang="pt-BR" sz="3600" dirty="0" smtClean="0"/>
              <a:t>sincronia entre </a:t>
            </a:r>
            <a:r>
              <a:rPr lang="pt-BR" sz="3600" dirty="0"/>
              <a:t>respiração, sucção e deglutição, tornando a alimentação por via </a:t>
            </a:r>
            <a:r>
              <a:rPr lang="pt-BR" sz="3600" dirty="0" smtClean="0"/>
              <a:t>oral difícil </a:t>
            </a:r>
            <a:r>
              <a:rPr lang="pt-BR" sz="3600" dirty="0"/>
              <a:t>em RN </a:t>
            </a:r>
            <a:r>
              <a:rPr lang="pt-BR" sz="3600" dirty="0" err="1"/>
              <a:t>pré</a:t>
            </a:r>
            <a:r>
              <a:rPr lang="pt-BR" sz="3600" dirty="0"/>
              <a:t>-termo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7514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PRINCIPAIS REFLEXOS PRIMITIVOS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• </a:t>
            </a:r>
            <a:r>
              <a:rPr lang="pt-BR" sz="3600" b="1" dirty="0" smtClean="0"/>
              <a:t>VORACIDADE OU PROCURA</a:t>
            </a:r>
            <a:r>
              <a:rPr lang="pt-BR" sz="3600" dirty="0" smtClean="0"/>
              <a:t>: </a:t>
            </a:r>
            <a:r>
              <a:rPr lang="pt-BR" sz="3600" dirty="0"/>
              <a:t>quando é tocada a bochecha perto da </a:t>
            </a:r>
            <a:r>
              <a:rPr lang="pt-BR" sz="3600" dirty="0" smtClean="0"/>
              <a:t>boca, fazendo </a:t>
            </a:r>
            <a:r>
              <a:rPr lang="pt-BR" sz="3600" dirty="0"/>
              <a:t>com que a criança desloque a face e a boca para o lado </a:t>
            </a:r>
            <a:r>
              <a:rPr lang="pt-BR" sz="3600" dirty="0" smtClean="0"/>
              <a:t>do estímulo</a:t>
            </a:r>
            <a:r>
              <a:rPr lang="pt-BR" sz="3600" dirty="0"/>
              <a:t>. Este reflexo não deve ser procurado logo após a </a:t>
            </a:r>
            <a:r>
              <a:rPr lang="pt-BR" sz="3600" dirty="0" smtClean="0"/>
              <a:t>amamentação, pois </a:t>
            </a:r>
            <a:r>
              <a:rPr lang="pt-BR" sz="3600" dirty="0"/>
              <a:t>a resposta ao estímulo pode ser débil ou não ocorrer. Está presente </a:t>
            </a:r>
            <a:r>
              <a:rPr lang="pt-BR" sz="3600" dirty="0" smtClean="0"/>
              <a:t>no bebê </a:t>
            </a:r>
            <a:r>
              <a:rPr lang="pt-BR" sz="3600" dirty="0"/>
              <a:t>até os 3 meses de idade.</a:t>
            </a:r>
          </a:p>
        </p:txBody>
      </p:sp>
    </p:spTree>
    <p:extLst>
      <p:ext uri="{BB962C8B-B14F-4D97-AF65-F5344CB8AC3E}">
        <p14:creationId xmlns:p14="http://schemas.microsoft.com/office/powerpoint/2010/main" val="13691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476672"/>
            <a:ext cx="8503920" cy="562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 smtClean="0"/>
              <a:t>• </a:t>
            </a:r>
            <a:r>
              <a:rPr lang="pt-BR" sz="4400" b="1" dirty="0" smtClean="0"/>
              <a:t>PREENSÃO PALMAR OU PLANTAR: </a:t>
            </a:r>
            <a:r>
              <a:rPr lang="pt-BR" sz="4400" dirty="0"/>
              <a:t>se obtém com leve pressão do dedo do </a:t>
            </a:r>
            <a:r>
              <a:rPr lang="pt-BR" sz="4400" dirty="0" smtClean="0"/>
              <a:t>examinador na </a:t>
            </a:r>
            <a:r>
              <a:rPr lang="pt-BR" sz="4400" dirty="0"/>
              <a:t>palma das mãos da criança e abaixo dos dedos do pé</a:t>
            </a:r>
            <a:r>
              <a:rPr lang="pt-BR" sz="4400" dirty="0" smtClean="0"/>
              <a:t>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26699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764704"/>
            <a:ext cx="8503920" cy="5334344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/>
              <a:t>• </a:t>
            </a:r>
            <a:r>
              <a:rPr lang="pt-BR" sz="4400" b="1" dirty="0" smtClean="0"/>
              <a:t>MARCHA: </a:t>
            </a:r>
            <a:r>
              <a:rPr lang="pt-BR" sz="4400" dirty="0"/>
              <a:t>segura-se a criança pelas axilas em posição ortostática. Ao contato </a:t>
            </a:r>
            <a:r>
              <a:rPr lang="pt-BR" sz="4400" dirty="0" smtClean="0"/>
              <a:t>das plantas </a:t>
            </a:r>
            <a:r>
              <a:rPr lang="pt-BR" sz="4400" dirty="0"/>
              <a:t>do pé com a superfície, a criança estende as pernas até então fletidas. Se </a:t>
            </a:r>
            <a:r>
              <a:rPr lang="pt-BR" sz="4400" dirty="0" smtClean="0"/>
              <a:t>a criança </a:t>
            </a:r>
            <a:r>
              <a:rPr lang="pt-BR" sz="4400" dirty="0"/>
              <a:t>for inclinada para a frente, inicia a marcha reflexa.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093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692696"/>
            <a:ext cx="8503920" cy="5406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 smtClean="0"/>
              <a:t>• </a:t>
            </a:r>
            <a:r>
              <a:rPr lang="pt-BR" sz="4400" b="1" dirty="0" smtClean="0"/>
              <a:t>FUGA À ASFIXIA: </a:t>
            </a:r>
            <a:r>
              <a:rPr lang="pt-BR" sz="4400" dirty="0"/>
              <a:t>coloca-se a criança em decúbito ventral no leito, com a face </a:t>
            </a:r>
            <a:r>
              <a:rPr lang="pt-BR" sz="4400" dirty="0" smtClean="0"/>
              <a:t>voltada para </a:t>
            </a:r>
            <a:r>
              <a:rPr lang="pt-BR" sz="4400" dirty="0"/>
              <a:t>o colchão. Em alguns segundos o RN deverá virar o rosto liberando o </a:t>
            </a:r>
            <a:r>
              <a:rPr lang="pt-BR" sz="4400" dirty="0" smtClean="0"/>
              <a:t>nariz para </a:t>
            </a:r>
            <a:r>
              <a:rPr lang="pt-BR" sz="4400" dirty="0"/>
              <a:t>respirar adequadamente.</a:t>
            </a:r>
          </a:p>
        </p:txBody>
      </p:sp>
    </p:spTree>
    <p:extLst>
      <p:ext uri="{BB962C8B-B14F-4D97-AF65-F5344CB8AC3E}">
        <p14:creationId xmlns:p14="http://schemas.microsoft.com/office/powerpoint/2010/main" val="99864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836712"/>
            <a:ext cx="8503920" cy="5262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 smtClean="0"/>
              <a:t>• </a:t>
            </a:r>
            <a:r>
              <a:rPr lang="pt-BR" sz="4400" b="1" dirty="0"/>
              <a:t>Cutâneo-plantar ou </a:t>
            </a:r>
            <a:r>
              <a:rPr lang="pt-BR" sz="4400" b="1" dirty="0" err="1"/>
              <a:t>Babinski</a:t>
            </a:r>
            <a:r>
              <a:rPr lang="pt-BR" sz="4400" b="1" dirty="0"/>
              <a:t>: </a:t>
            </a:r>
            <a:r>
              <a:rPr lang="pt-BR" sz="4400" dirty="0"/>
              <a:t>faz-se estímulo contínuo da planta do pé a partir </a:t>
            </a:r>
            <a:r>
              <a:rPr lang="pt-BR" sz="4400" dirty="0" smtClean="0"/>
              <a:t>do calcâneo </a:t>
            </a:r>
            <a:r>
              <a:rPr lang="pt-BR" sz="4400" dirty="0"/>
              <a:t>no sentido dos artelhos. Os dedos adquirem postura em extensão</a:t>
            </a:r>
            <a:r>
              <a:rPr lang="pt-BR" sz="4400" dirty="0" smtClean="0"/>
              <a:t>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86701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332656"/>
            <a:ext cx="8964488" cy="619268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• </a:t>
            </a:r>
            <a:r>
              <a:rPr lang="pt-BR" sz="2800" b="1" dirty="0" smtClean="0"/>
              <a:t>MORO: </a:t>
            </a:r>
            <a:r>
              <a:rPr lang="pt-BR" sz="2800" dirty="0"/>
              <a:t>É desencadeado por algum estímulo brusco como bater palmas, </a:t>
            </a:r>
            <a:r>
              <a:rPr lang="pt-BR" sz="2800" dirty="0" smtClean="0"/>
              <a:t>estirar bruscamente </a:t>
            </a:r>
            <a:r>
              <a:rPr lang="pt-BR" sz="2800" dirty="0"/>
              <a:t>o lençol onde a criança está deitada ou soltar os </a:t>
            </a:r>
            <a:r>
              <a:rPr lang="pt-BR" sz="2800" dirty="0" smtClean="0"/>
              <a:t>braços </a:t>
            </a:r>
            <a:r>
              <a:rPr lang="pt-BR" sz="2800" dirty="0" err="1" smtClean="0"/>
              <a:t>semiesticados</a:t>
            </a:r>
            <a:r>
              <a:rPr lang="pt-BR" sz="2800" dirty="0"/>
              <a:t>. O reflexo consiste em uma resposta de extensão-abdução </a:t>
            </a:r>
            <a:r>
              <a:rPr lang="pt-BR" sz="2800" dirty="0" smtClean="0"/>
              <a:t>dos membros </a:t>
            </a:r>
            <a:r>
              <a:rPr lang="pt-BR" sz="2800" dirty="0"/>
              <a:t>superiores (eventualmente dos inferiores), ou seja, na primeira fase </a:t>
            </a:r>
            <a:r>
              <a:rPr lang="pt-BR" sz="2800" dirty="0" smtClean="0"/>
              <a:t>os braços </a:t>
            </a:r>
            <a:r>
              <a:rPr lang="pt-BR" sz="2800" dirty="0"/>
              <a:t>ficam estendidos e abertos, com abertura dos dedos da mão, e em </a:t>
            </a:r>
            <a:r>
              <a:rPr lang="pt-BR" sz="2800" dirty="0" smtClean="0"/>
              <a:t>seguida de </a:t>
            </a:r>
            <a:r>
              <a:rPr lang="pt-BR" sz="2800" dirty="0"/>
              <a:t>flexão-adução dos braços, com retorno à posição original. Tem início a partir </a:t>
            </a:r>
            <a:r>
              <a:rPr lang="pt-BR" sz="2800" dirty="0" smtClean="0"/>
              <a:t>de 28 </a:t>
            </a:r>
            <a:r>
              <a:rPr lang="pt-BR" sz="2800" dirty="0"/>
              <a:t>semanas de gestação e costuma desaparecer por volta dos 6 meses de idade. </a:t>
            </a:r>
            <a:r>
              <a:rPr lang="pt-BR" sz="2800" dirty="0" smtClean="0"/>
              <a:t>A assimetria </a:t>
            </a:r>
            <a:r>
              <a:rPr lang="pt-BR" sz="2800" dirty="0"/>
              <a:t>ou a ausência do reflexo pode indicar lesões nervosas, musculares </a:t>
            </a:r>
            <a:r>
              <a:rPr lang="pt-BR" sz="2800" dirty="0" smtClean="0"/>
              <a:t>ou ósseas</a:t>
            </a:r>
            <a:r>
              <a:rPr lang="pt-BR" sz="2800" dirty="0"/>
              <a:t>, que devem ser avaliadas.</a:t>
            </a:r>
          </a:p>
        </p:txBody>
      </p:sp>
    </p:spTree>
    <p:extLst>
      <p:ext uri="{BB962C8B-B14F-4D97-AF65-F5344CB8AC3E}">
        <p14:creationId xmlns:p14="http://schemas.microsoft.com/office/powerpoint/2010/main" val="417593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088" y="-50800"/>
            <a:ext cx="13592176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3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9256" y="260648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CATARATA                            “SINAL DO SOL POENTE”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78855" name="Picture 6" descr="http://trialx.com/curetalk/wp-content/blogs.dir/7/files/2011/05/diseases/Craniotab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1044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http://www.aptomed.com.br/userfiles/image/c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9216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4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96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/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/>
              <a:t>presença de bócio congênito, fístulas, hematomas, palpar clavícula, mobilidade e tônus.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4900" b="1" dirty="0" smtClean="0">
                <a:solidFill>
                  <a:srgbClr val="FF0000"/>
                </a:solidFill>
              </a:rPr>
              <a:t>PESCOÇO</a:t>
            </a:r>
            <a:endParaRPr lang="pt-BR" b="1" dirty="0"/>
          </a:p>
        </p:txBody>
      </p:sp>
      <p:sp>
        <p:nvSpPr>
          <p:cNvPr id="8192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40D161-C893-47E5-9D03-B2B05659E301}" type="slidenum">
              <a:rPr lang="pt-BR" altLang="pt-BR" smtClean="0"/>
              <a:pPr eaLnBrk="1" hangingPunct="1"/>
              <a:t>4</a:t>
            </a:fld>
            <a:endParaRPr lang="pt-BR" altLang="pt-BR" smtClean="0"/>
          </a:p>
        </p:txBody>
      </p:sp>
      <p:pic>
        <p:nvPicPr>
          <p:cNvPr id="81927" name="Picture 2" descr="http://zl.elsevier.es/imatges/12/12v52n08/12v52n08-13079534fig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1"/>
          <a:stretch/>
        </p:blipFill>
        <p:spPr bwMode="auto">
          <a:xfrm>
            <a:off x="5004048" y="2348880"/>
            <a:ext cx="352839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4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5527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97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7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967064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/>
              <a:t>fissuras ( palato e lábios), desvio de comissura labial (paralisia facial),  posição da mandíbula, freio lingual</a:t>
            </a:r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0901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6EE776-43F7-4277-91F8-0BDE2670ECBF}" type="slidenum">
              <a:rPr lang="pt-BR" altLang="pt-BR" smtClean="0"/>
              <a:pPr eaLnBrk="1" hangingPunct="1"/>
              <a:t>8</a:t>
            </a:fld>
            <a:endParaRPr lang="pt-BR" altLang="pt-BR" smtClean="0"/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4900" b="1" dirty="0" smtClean="0">
                <a:solidFill>
                  <a:srgbClr val="FF0000"/>
                </a:solidFill>
              </a:rPr>
              <a:t>BOCA</a:t>
            </a:r>
            <a:endParaRPr lang="pt-BR" b="1" dirty="0" smtClean="0">
              <a:solidFill>
                <a:srgbClr val="FF0000"/>
              </a:solidFill>
            </a:endParaRPr>
          </a:p>
        </p:txBody>
      </p:sp>
      <p:pic>
        <p:nvPicPr>
          <p:cNvPr id="80904" name="Picture 10" descr="31102012114648shantala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62906"/>
            <a:ext cx="25527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12" descr="http://tiodentista.com.br/wp-content/uploads/2011/08/lingua_presa-180x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7444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2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655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40440</TotalTime>
  <Words>514</Words>
  <Application>Microsoft Office PowerPoint</Application>
  <PresentationFormat>Apresentação na tela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Cívico</vt:lpstr>
      <vt:lpstr>Exame Físico do Recém-nascido</vt:lpstr>
      <vt:lpstr>CATARATA                            “SINAL DO SOL POENTE”</vt:lpstr>
      <vt:lpstr>Apresentação do PowerPoint</vt:lpstr>
      <vt:lpstr>PESCOÇO</vt:lpstr>
      <vt:lpstr>Apresentação do PowerPoint</vt:lpstr>
      <vt:lpstr>Apresentação do PowerPoint</vt:lpstr>
      <vt:lpstr>Apresentação do PowerPoint</vt:lpstr>
      <vt:lpstr>BOCA</vt:lpstr>
      <vt:lpstr>Apresentação do PowerPoint</vt:lpstr>
      <vt:lpstr>PRINCIPAIS REFLEXOS PRIMITIVOS</vt:lpstr>
      <vt:lpstr>PRINCIPAIS REFLEXOS PRIMITIVOS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201</cp:revision>
  <dcterms:created xsi:type="dcterms:W3CDTF">2017-05-06T23:28:49Z</dcterms:created>
  <dcterms:modified xsi:type="dcterms:W3CDTF">2019-06-20T00:25:21Z</dcterms:modified>
</cp:coreProperties>
</file>