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491" r:id="rId3"/>
    <p:sldId id="492" r:id="rId4"/>
    <p:sldId id="258" r:id="rId5"/>
    <p:sldId id="476" r:id="rId6"/>
    <p:sldId id="313" r:id="rId7"/>
    <p:sldId id="477" r:id="rId8"/>
    <p:sldId id="478" r:id="rId9"/>
    <p:sldId id="479" r:id="rId10"/>
    <p:sldId id="312" r:id="rId11"/>
    <p:sldId id="458" r:id="rId12"/>
    <p:sldId id="480" r:id="rId13"/>
    <p:sldId id="481" r:id="rId14"/>
    <p:sldId id="482" r:id="rId15"/>
    <p:sldId id="483" r:id="rId16"/>
    <p:sldId id="485" r:id="rId17"/>
    <p:sldId id="486" r:id="rId18"/>
    <p:sldId id="487" r:id="rId19"/>
    <p:sldId id="488" r:id="rId20"/>
    <p:sldId id="489" r:id="rId21"/>
    <p:sldId id="490" r:id="rId22"/>
    <p:sldId id="473" r:id="rId23"/>
    <p:sldId id="484" r:id="rId24"/>
    <p:sldId id="544" r:id="rId25"/>
    <p:sldId id="546" r:id="rId26"/>
    <p:sldId id="547" r:id="rId27"/>
    <p:sldId id="545" r:id="rId28"/>
    <p:sldId id="532" r:id="rId29"/>
    <p:sldId id="549" r:id="rId30"/>
    <p:sldId id="550" r:id="rId31"/>
    <p:sldId id="551" r:id="rId32"/>
    <p:sldId id="565" r:id="rId33"/>
    <p:sldId id="533" r:id="rId34"/>
    <p:sldId id="536" r:id="rId35"/>
    <p:sldId id="509" r:id="rId36"/>
    <p:sldId id="561" r:id="rId37"/>
    <p:sldId id="510" r:id="rId38"/>
    <p:sldId id="511" r:id="rId39"/>
    <p:sldId id="535" r:id="rId40"/>
    <p:sldId id="552" r:id="rId41"/>
    <p:sldId id="555" r:id="rId42"/>
    <p:sldId id="541" r:id="rId43"/>
    <p:sldId id="540" r:id="rId44"/>
    <p:sldId id="542" r:id="rId45"/>
    <p:sldId id="543" r:id="rId46"/>
    <p:sldId id="539" r:id="rId47"/>
    <p:sldId id="553" r:id="rId48"/>
    <p:sldId id="556" r:id="rId49"/>
    <p:sldId id="557" r:id="rId50"/>
    <p:sldId id="522" r:id="rId51"/>
    <p:sldId id="554" r:id="rId52"/>
    <p:sldId id="529" r:id="rId53"/>
    <p:sldId id="530" r:id="rId54"/>
    <p:sldId id="558" r:id="rId55"/>
    <p:sldId id="559" r:id="rId56"/>
    <p:sldId id="526" r:id="rId57"/>
    <p:sldId id="524" r:id="rId58"/>
    <p:sldId id="259" r:id="rId59"/>
    <p:sldId id="260" r:id="rId60"/>
    <p:sldId id="270" r:id="rId61"/>
    <p:sldId id="566" r:id="rId62"/>
    <p:sldId id="493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Enfermagem </a:t>
            </a:r>
            <a:r>
              <a:rPr lang="pt-B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 Neonatologia </a:t>
            </a:r>
            <a:endParaRPr lang="pt-BR" dirty="0"/>
          </a:p>
        </p:txBody>
      </p:sp>
      <p:sp>
        <p:nvSpPr>
          <p:cNvPr id="4" name="AutoShape 2" descr="Resultado de imagem para beb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348881"/>
            <a:ext cx="883602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0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1296144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4400" b="1" dirty="0" smtClean="0">
                <a:solidFill>
                  <a:srgbClr val="FF0000"/>
                </a:solidFill>
              </a:rPr>
              <a:t>ÓBITO NEONATAL</a:t>
            </a:r>
            <a:r>
              <a:rPr lang="pt-BR" sz="4400" b="1" dirty="0">
                <a:solidFill>
                  <a:srgbClr val="FF0000"/>
                </a:solidFill>
              </a:rPr>
              <a:t/>
            </a:r>
            <a:br>
              <a:rPr lang="pt-BR" sz="4400" b="1" dirty="0">
                <a:solidFill>
                  <a:srgbClr val="FF0000"/>
                </a:solidFill>
              </a:rPr>
            </a:b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/>
              <a:t> </a:t>
            </a:r>
            <a:r>
              <a:rPr lang="pt-BR" sz="5400" dirty="0" smtClean="0"/>
              <a:t>É </a:t>
            </a:r>
            <a:r>
              <a:rPr lang="pt-BR" sz="5400" dirty="0"/>
              <a:t>aquele ocorrido em crianças menores de 28 dias de nascimento.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2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8172450" cy="1125538"/>
          </a:xfrm>
        </p:spPr>
        <p:txBody>
          <a:bodyPr/>
          <a:lstStyle/>
          <a:p>
            <a:pPr eaLnBrk="1" hangingPunct="1"/>
            <a:endParaRPr lang="en-US" altLang="pt-BR" sz="3800" b="1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250"/>
            <a:ext cx="9144000" cy="5619750"/>
          </a:xfrm>
        </p:spPr>
        <p:txBody>
          <a:bodyPr/>
          <a:lstStyle/>
          <a:p>
            <a:pPr algn="ctr" eaLnBrk="1" hangingPunct="1"/>
            <a:r>
              <a:rPr lang="en-US" altLang="pt-BR" sz="3900" b="1" smtClean="0">
                <a:solidFill>
                  <a:srgbClr val="FF0000"/>
                </a:solidFill>
              </a:rPr>
              <a:t>COEFICIENTE DE MORTALIDADE INFANTIL (CMI)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pt-BR" smtClean="0"/>
              <a:t>   estimativa do risco que as crianças nascidas vivas tem de morrer antes de completar um ano de idade </a:t>
            </a:r>
          </a:p>
          <a:p>
            <a:pPr eaLnBrk="1" hangingPunct="1"/>
            <a:endParaRPr lang="en-US" altLang="pt-BR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pt-BR" smtClean="0"/>
              <a:t>CMI = </a:t>
            </a:r>
            <a:r>
              <a:rPr lang="en-US" altLang="pt-BR" u="sng" smtClean="0"/>
              <a:t>óbitos de &lt; 1 ano em determinado ano   </a:t>
            </a:r>
            <a:r>
              <a:rPr lang="en-US" altLang="pt-BR" smtClean="0"/>
              <a:t>X 1000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pt-BR" smtClean="0"/>
              <a:t>   número de nascidos vivos no ano</a:t>
            </a:r>
            <a:endParaRPr lang="en-US" altLang="pt-BR" u="sng" smtClean="0"/>
          </a:p>
        </p:txBody>
      </p:sp>
    </p:spTree>
    <p:extLst>
      <p:ext uri="{BB962C8B-B14F-4D97-AF65-F5344CB8AC3E}">
        <p14:creationId xmlns:p14="http://schemas.microsoft.com/office/powerpoint/2010/main" val="21455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534400" cy="1008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3800" b="1" dirty="0" smtClean="0">
                <a:solidFill>
                  <a:srgbClr val="FF0000"/>
                </a:solidFill>
              </a:rPr>
              <a:t>O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coeficiente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de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mortalidade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infantil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pode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ser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dividido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em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:</a:t>
            </a:r>
            <a:r>
              <a:rPr lang="en-US" altLang="pt-BR" sz="3800" dirty="0" smtClean="0"/>
              <a:t/>
            </a:r>
            <a:br>
              <a:rPr lang="en-US" altLang="pt-BR" sz="3800" dirty="0" smtClean="0"/>
            </a:br>
            <a:endParaRPr lang="en-US" altLang="pt-BR" sz="38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pt-BR" sz="4000" dirty="0" err="1" smtClean="0"/>
              <a:t>coeficiente</a:t>
            </a:r>
            <a:r>
              <a:rPr lang="en-US" altLang="pt-BR" sz="4000" dirty="0" smtClean="0"/>
              <a:t> de </a:t>
            </a:r>
            <a:r>
              <a:rPr lang="en-US" altLang="pt-BR" sz="4000" b="1" dirty="0" err="1" smtClean="0"/>
              <a:t>mortalidade</a:t>
            </a:r>
            <a:r>
              <a:rPr lang="en-US" altLang="pt-BR" sz="4000" b="1" dirty="0" smtClean="0"/>
              <a:t> neonatal </a:t>
            </a:r>
            <a:r>
              <a:rPr lang="en-US" altLang="pt-BR" sz="4000" dirty="0" smtClean="0"/>
              <a:t>(</a:t>
            </a:r>
            <a:r>
              <a:rPr lang="en-US" altLang="pt-BR" sz="4000" dirty="0" err="1" smtClean="0"/>
              <a:t>óbitos</a:t>
            </a:r>
            <a:r>
              <a:rPr lang="en-US" altLang="pt-BR" sz="4000" dirty="0" smtClean="0"/>
              <a:t> de 0 a 27 </a:t>
            </a:r>
            <a:r>
              <a:rPr lang="en-US" altLang="pt-BR" sz="4000" dirty="0" err="1" smtClean="0"/>
              <a:t>dias</a:t>
            </a:r>
            <a:r>
              <a:rPr lang="en-US" altLang="pt-BR" sz="4000" dirty="0" smtClean="0"/>
              <a:t> inclusive) </a:t>
            </a:r>
            <a:r>
              <a:rPr lang="en-US" altLang="pt-BR" sz="4000" dirty="0" err="1" smtClean="0"/>
              <a:t>em</a:t>
            </a:r>
            <a:r>
              <a:rPr lang="en-US" altLang="pt-BR" sz="4000" dirty="0" smtClean="0"/>
              <a:t> </a:t>
            </a:r>
            <a:r>
              <a:rPr lang="en-US" altLang="pt-BR" sz="4000" dirty="0" err="1" smtClean="0"/>
              <a:t>relação</a:t>
            </a:r>
            <a:r>
              <a:rPr lang="en-US" altLang="pt-BR" sz="4000" dirty="0" smtClean="0"/>
              <a:t> </a:t>
            </a:r>
            <a:r>
              <a:rPr lang="en-US" altLang="pt-BR" sz="4000" dirty="0" err="1" smtClean="0"/>
              <a:t>ao</a:t>
            </a:r>
            <a:r>
              <a:rPr lang="en-US" altLang="pt-BR" sz="4000" dirty="0" smtClean="0"/>
              <a:t> total de </a:t>
            </a:r>
            <a:r>
              <a:rPr lang="en-US" altLang="pt-BR" sz="4000" dirty="0" err="1" smtClean="0"/>
              <a:t>nascidos</a:t>
            </a:r>
            <a:r>
              <a:rPr lang="en-US" altLang="pt-BR" sz="4000" dirty="0" smtClean="0"/>
              <a:t> </a:t>
            </a:r>
            <a:r>
              <a:rPr lang="en-US" altLang="pt-BR" sz="4000" dirty="0" err="1" smtClean="0"/>
              <a:t>vivos</a:t>
            </a:r>
            <a:r>
              <a:rPr lang="en-US" altLang="pt-BR" sz="4000" dirty="0" smtClean="0"/>
              <a:t> (</a:t>
            </a:r>
            <a:r>
              <a:rPr lang="en-US" altLang="pt-BR" sz="4000" dirty="0" err="1" smtClean="0"/>
              <a:t>por</a:t>
            </a:r>
            <a:r>
              <a:rPr lang="en-US" altLang="pt-BR" sz="4000" dirty="0" smtClean="0"/>
              <a:t> 1000)</a:t>
            </a:r>
          </a:p>
          <a:p>
            <a:pPr eaLnBrk="1" hangingPunct="1"/>
            <a:r>
              <a:rPr lang="en-US" altLang="pt-BR" sz="4000" dirty="0" err="1" smtClean="0"/>
              <a:t>coeficiente</a:t>
            </a:r>
            <a:r>
              <a:rPr lang="en-US" altLang="pt-BR" sz="4000" dirty="0" smtClean="0"/>
              <a:t> de </a:t>
            </a:r>
            <a:r>
              <a:rPr lang="en-US" altLang="pt-BR" sz="4000" b="1" dirty="0" err="1" smtClean="0"/>
              <a:t>mortalidade</a:t>
            </a:r>
            <a:r>
              <a:rPr lang="en-US" altLang="pt-BR" sz="4000" b="1" dirty="0" smtClean="0"/>
              <a:t> </a:t>
            </a:r>
            <a:r>
              <a:rPr lang="en-US" altLang="pt-BR" sz="4000" b="1" dirty="0" err="1" smtClean="0"/>
              <a:t>pós</a:t>
            </a:r>
            <a:r>
              <a:rPr lang="en-US" altLang="pt-BR" sz="4000" b="1" dirty="0" smtClean="0"/>
              <a:t>-neonatal </a:t>
            </a:r>
            <a:r>
              <a:rPr lang="en-US" altLang="pt-BR" sz="4000" dirty="0" err="1" smtClean="0"/>
              <a:t>ou</a:t>
            </a:r>
            <a:r>
              <a:rPr lang="en-US" altLang="pt-BR" sz="4000" dirty="0" smtClean="0"/>
              <a:t> </a:t>
            </a:r>
            <a:r>
              <a:rPr lang="en-US" altLang="pt-BR" sz="4000" b="1" dirty="0" err="1" smtClean="0"/>
              <a:t>infantil</a:t>
            </a:r>
            <a:r>
              <a:rPr lang="en-US" altLang="pt-BR" sz="4000" b="1" dirty="0" smtClean="0"/>
              <a:t> </a:t>
            </a:r>
            <a:r>
              <a:rPr lang="en-US" altLang="pt-BR" sz="4000" b="1" dirty="0" err="1" smtClean="0"/>
              <a:t>tardia</a:t>
            </a:r>
            <a:r>
              <a:rPr lang="en-US" altLang="pt-BR" sz="4000" b="1" dirty="0" smtClean="0"/>
              <a:t> </a:t>
            </a:r>
            <a:r>
              <a:rPr lang="en-US" altLang="pt-BR" sz="4000" dirty="0" smtClean="0"/>
              <a:t>(</a:t>
            </a:r>
            <a:r>
              <a:rPr lang="en-US" altLang="pt-BR" sz="4000" dirty="0" err="1" smtClean="0"/>
              <a:t>óbitos</a:t>
            </a:r>
            <a:r>
              <a:rPr lang="en-US" altLang="pt-BR" sz="4000" dirty="0" smtClean="0"/>
              <a:t> de 28 </a:t>
            </a:r>
            <a:r>
              <a:rPr lang="en-US" altLang="pt-BR" sz="4000" dirty="0" err="1" smtClean="0"/>
              <a:t>dias</a:t>
            </a:r>
            <a:r>
              <a:rPr lang="en-US" altLang="pt-BR" sz="4000" dirty="0" smtClean="0"/>
              <a:t> a 364 </a:t>
            </a:r>
            <a:r>
              <a:rPr lang="en-US" altLang="pt-BR" sz="4000" dirty="0" err="1" smtClean="0"/>
              <a:t>dias</a:t>
            </a:r>
            <a:r>
              <a:rPr lang="en-US" altLang="pt-BR" sz="4000" dirty="0" smtClean="0"/>
              <a:t> inclusive) </a:t>
            </a:r>
            <a:r>
              <a:rPr lang="en-US" altLang="pt-BR" sz="4000" dirty="0" err="1" smtClean="0"/>
              <a:t>em</a:t>
            </a:r>
            <a:r>
              <a:rPr lang="en-US" altLang="pt-BR" sz="4000" dirty="0" smtClean="0"/>
              <a:t> </a:t>
            </a:r>
            <a:r>
              <a:rPr lang="en-US" altLang="pt-BR" sz="4000" dirty="0" err="1" smtClean="0"/>
              <a:t>relação</a:t>
            </a:r>
            <a:r>
              <a:rPr lang="en-US" altLang="pt-BR" sz="4000" dirty="0" smtClean="0"/>
              <a:t> </a:t>
            </a:r>
            <a:r>
              <a:rPr lang="en-US" altLang="pt-BR" sz="4000" dirty="0" err="1" smtClean="0"/>
              <a:t>ao</a:t>
            </a:r>
            <a:r>
              <a:rPr lang="en-US" altLang="pt-BR" sz="4000" dirty="0" smtClean="0"/>
              <a:t> total de </a:t>
            </a:r>
            <a:r>
              <a:rPr lang="en-US" altLang="pt-BR" sz="4000" dirty="0" err="1" smtClean="0"/>
              <a:t>nascidos</a:t>
            </a:r>
            <a:r>
              <a:rPr lang="en-US" altLang="pt-BR" sz="4000" dirty="0" smtClean="0"/>
              <a:t> </a:t>
            </a:r>
            <a:r>
              <a:rPr lang="en-US" altLang="pt-BR" sz="4000" dirty="0" err="1" smtClean="0"/>
              <a:t>vivos</a:t>
            </a:r>
            <a:r>
              <a:rPr lang="en-US" altLang="pt-BR" sz="4000" dirty="0" smtClean="0"/>
              <a:t> (</a:t>
            </a:r>
            <a:r>
              <a:rPr lang="en-US" altLang="pt-BR" sz="4000" dirty="0" err="1" smtClean="0"/>
              <a:t>por</a:t>
            </a:r>
            <a:r>
              <a:rPr lang="en-US" altLang="pt-BR" sz="4000" dirty="0" smtClean="0"/>
              <a:t> 1000)</a:t>
            </a:r>
          </a:p>
          <a:p>
            <a:pPr eaLnBrk="1" hangingPunct="1"/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4832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6162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3800" b="1" dirty="0" smtClean="0">
                <a:solidFill>
                  <a:srgbClr val="FF0000"/>
                </a:solidFill>
              </a:rPr>
              <a:t>O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coeficiente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de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mortalidade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infantil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pode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ser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dividido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800" b="1" dirty="0" err="1" smtClean="0">
                <a:solidFill>
                  <a:srgbClr val="FF0000"/>
                </a:solidFill>
              </a:rPr>
              <a:t>em</a:t>
            </a:r>
            <a:r>
              <a:rPr lang="en-US" altLang="pt-BR" sz="3800" b="1" dirty="0" smtClean="0">
                <a:solidFill>
                  <a:srgbClr val="FF0000"/>
                </a:solidFill>
              </a:rPr>
              <a:t>:</a:t>
            </a:r>
            <a:r>
              <a:rPr lang="en-US" altLang="pt-BR" sz="3800" dirty="0" smtClean="0"/>
              <a:t/>
            </a:r>
            <a:br>
              <a:rPr lang="en-US" altLang="pt-BR" sz="3800" dirty="0" smtClean="0"/>
            </a:br>
            <a:endParaRPr lang="en-US" altLang="pt-BR" sz="38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pt-BR" sz="4000" smtClean="0"/>
              <a:t>coeficiente de </a:t>
            </a:r>
            <a:r>
              <a:rPr lang="en-US" altLang="pt-BR" sz="4000" b="1" smtClean="0"/>
              <a:t>mortalidade neonatal </a:t>
            </a:r>
            <a:r>
              <a:rPr lang="en-US" altLang="pt-BR" sz="4000" smtClean="0"/>
              <a:t>(óbitos de 0 a 27 dias inclusive) em relação ao total de nascidos vivos (por 1000)</a:t>
            </a:r>
          </a:p>
          <a:p>
            <a:pPr eaLnBrk="1" hangingPunct="1"/>
            <a:r>
              <a:rPr lang="en-US" altLang="pt-BR" sz="4000" smtClean="0"/>
              <a:t>coeficiente de </a:t>
            </a:r>
            <a:r>
              <a:rPr lang="en-US" altLang="pt-BR" sz="4000" b="1" smtClean="0"/>
              <a:t>mortalidade pós-neonatal </a:t>
            </a:r>
            <a:r>
              <a:rPr lang="en-US" altLang="pt-BR" sz="4000" smtClean="0"/>
              <a:t>ou </a:t>
            </a:r>
            <a:r>
              <a:rPr lang="en-US" altLang="pt-BR" sz="4000" b="1" smtClean="0"/>
              <a:t>infantil tardia </a:t>
            </a:r>
            <a:r>
              <a:rPr lang="en-US" altLang="pt-BR" sz="4000" smtClean="0"/>
              <a:t>(óbitos de 28 dias a 364 dias inclusive) em relação ao total de nascidos vivos (por 1000)</a:t>
            </a:r>
          </a:p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4832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79512" y="332656"/>
            <a:ext cx="8775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kumimoji="1" lang="pt-BR" altLang="pt-BR" sz="4400" b="1" dirty="0" smtClean="0">
                <a:solidFill>
                  <a:srgbClr val="FF0000"/>
                </a:solidFill>
                <a:cs typeface="Arial" pitchFamily="34" charset="0"/>
              </a:rPr>
              <a:t>EVOLUÇÃO DA TAXA </a:t>
            </a:r>
            <a:r>
              <a:rPr kumimoji="1" lang="pt-BR" altLang="pt-BR" sz="4400" b="1" dirty="0">
                <a:solidFill>
                  <a:srgbClr val="FF0000"/>
                </a:solidFill>
                <a:cs typeface="Arial" pitchFamily="34" charset="0"/>
              </a:rPr>
              <a:t>DE MORTALIDADE </a:t>
            </a:r>
            <a:r>
              <a:rPr kumimoji="1" lang="pt-BR" altLang="pt-BR" sz="4400" b="1" dirty="0" smtClean="0">
                <a:solidFill>
                  <a:srgbClr val="FF0000"/>
                </a:solidFill>
                <a:cs typeface="Arial" pitchFamily="34" charset="0"/>
              </a:rPr>
              <a:t>INFANTIL</a:t>
            </a:r>
            <a:endParaRPr kumimoji="1" lang="pt-BR" altLang="pt-BR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5536" y="2060848"/>
            <a:ext cx="8559552" cy="4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pt-BR" altLang="pt-BR" sz="4800" b="1" dirty="0">
                <a:cs typeface="Arial" pitchFamily="34" charset="0"/>
              </a:rPr>
              <a:t>135 óbitos por mil NV em </a:t>
            </a:r>
            <a:r>
              <a:rPr kumimoji="1" lang="pt-BR" altLang="pt-BR" sz="4800" b="1" dirty="0" smtClean="0">
                <a:cs typeface="Arial" pitchFamily="34" charset="0"/>
              </a:rPr>
              <a:t>1950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pt-BR" altLang="pt-BR" sz="4800" b="1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pt-BR" altLang="pt-BR" sz="4800" b="1" dirty="0">
                <a:cs typeface="Arial" pitchFamily="34" charset="0"/>
              </a:rPr>
              <a:t>2</a:t>
            </a:r>
            <a:r>
              <a:rPr kumimoji="1" lang="en-US" altLang="pt-BR" sz="4800" b="1" dirty="0">
                <a:cs typeface="Arial" pitchFamily="34" charset="0"/>
              </a:rPr>
              <a:t>5</a:t>
            </a:r>
            <a:r>
              <a:rPr kumimoji="1" lang="pt-BR" altLang="pt-BR" sz="4800" b="1" dirty="0">
                <a:cs typeface="Arial" pitchFamily="34" charset="0"/>
              </a:rPr>
              <a:t>,</a:t>
            </a:r>
            <a:r>
              <a:rPr kumimoji="1" lang="en-US" altLang="pt-BR" sz="4800" b="1" dirty="0">
                <a:cs typeface="Arial" pitchFamily="34" charset="0"/>
              </a:rPr>
              <a:t>1</a:t>
            </a:r>
            <a:r>
              <a:rPr kumimoji="1" lang="pt-BR" altLang="pt-BR" sz="4800" b="1" dirty="0">
                <a:cs typeface="Arial" pitchFamily="34" charset="0"/>
              </a:rPr>
              <a:t> óbitos por mil NV</a:t>
            </a:r>
            <a:r>
              <a:rPr kumimoji="1" lang="pt-BR" altLang="pt-BR" sz="4800" b="1" dirty="0"/>
              <a:t> em 200</a:t>
            </a:r>
            <a:r>
              <a:rPr kumimoji="1" lang="en-US" altLang="pt-BR" sz="4800" b="1" dirty="0"/>
              <a:t>2</a:t>
            </a:r>
            <a:endParaRPr kumimoji="1" lang="pt-BR" alt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9375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Condições de Saúde da População Brasileira</a:t>
            </a:r>
            <a:b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Mudanças no perfil epidemiológico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5875"/>
            <a:ext cx="9144000" cy="5572125"/>
          </a:xfrm>
          <a:noFill/>
        </p:spPr>
      </p:pic>
    </p:spTree>
    <p:extLst>
      <p:ext uri="{BB962C8B-B14F-4D97-AF65-F5344CB8AC3E}">
        <p14:creationId xmlns:p14="http://schemas.microsoft.com/office/powerpoint/2010/main" val="1794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sultado de imagem para TAXA DE MORTALIDADE INFANTIL NO BRASIL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8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CONTEÚDOS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/>
          </a:bodyPr>
          <a:lstStyle/>
          <a:p>
            <a:r>
              <a:rPr lang="pt-BR" dirty="0"/>
              <a:t>- </a:t>
            </a:r>
            <a:r>
              <a:rPr lang="pt-BR" sz="3200" dirty="0" smtClean="0"/>
              <a:t>Conceitos básicos.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- Papel da enfermagem na neonatologia.</a:t>
            </a:r>
            <a:br>
              <a:rPr lang="pt-BR" sz="3200" dirty="0"/>
            </a:br>
            <a:r>
              <a:rPr lang="pt-BR" sz="3200" dirty="0"/>
              <a:t>- Indicadores epidemiológicos </a:t>
            </a:r>
            <a:r>
              <a:rPr lang="pt-BR" sz="3200" dirty="0" smtClean="0"/>
              <a:t>neonatais. 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- Perfil dos óbitos infantis e perinatais no Brasil.</a:t>
            </a:r>
            <a:br>
              <a:rPr lang="pt-BR" sz="3200" dirty="0"/>
            </a:br>
            <a:r>
              <a:rPr lang="pt-BR" sz="3200" dirty="0"/>
              <a:t>-Cuidados com o RN na hora do nascimento.</a:t>
            </a:r>
            <a:br>
              <a:rPr lang="pt-BR" sz="3200" dirty="0"/>
            </a:br>
            <a:r>
              <a:rPr lang="pt-BR" sz="3200" dirty="0"/>
              <a:t>- Características anatômicas e fisiológicas do RN.</a:t>
            </a:r>
            <a:br>
              <a:rPr lang="pt-BR" sz="3200" dirty="0"/>
            </a:br>
            <a:r>
              <a:rPr lang="pt-BR" sz="3200" dirty="0"/>
              <a:t>- Cuidados de enfermagem no alojamento conjunto.</a:t>
            </a:r>
            <a:br>
              <a:rPr lang="pt-BR" sz="3200" dirty="0"/>
            </a:br>
            <a:r>
              <a:rPr lang="pt-BR" sz="3200" dirty="0"/>
              <a:t>- Assistência de enfermagem em patologias neonatais.</a:t>
            </a:r>
          </a:p>
        </p:txBody>
      </p:sp>
    </p:spTree>
    <p:extLst>
      <p:ext uri="{BB962C8B-B14F-4D97-AF65-F5344CB8AC3E}">
        <p14:creationId xmlns:p14="http://schemas.microsoft.com/office/powerpoint/2010/main" val="39051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esultado de imagem para TAXA DE MORTALIDADE INFANTIL NO BRASIL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Resultado de imagem para TAXA DE MORTALIDADE INFANTIL NO BRASIL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63491" name="AutoShape 4" descr="Resultado de imagem para TAXA DE MORTALIDADE INFANTIL NO BRASIL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63492" name="AutoShape 6" descr="Resultado de imagem para TAXA DE MORTALIDADE INFANTIL NO BRASIL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pic>
        <p:nvPicPr>
          <p:cNvPr id="63493" name="Picture 8" descr="Resultado de imagem para TAXA DE MORTALIDADE INFANTIL NO BRASIL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104016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PAPEL DA ENFERMAGEM EM NEONATOLOGIA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Colocar a disposição da família o melhor atendimento nas etapas pré-natal, nascimento e pós-natal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Prevenir e tratar as causas de morbimortalidade fetal e neonatal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Prestar atenção integral à mãe e ao seu filho com um máximo de participação familiar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Acompanhar a mãe e seu RN durante todo o processo de parto e puerpério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8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28192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PAPEL DA ENFERMAGEM EM NEONATOLOGIA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964488" cy="518457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3200" dirty="0" smtClean="0"/>
              <a:t>Prevenir complicações no ajuste do RN à vida </a:t>
            </a:r>
            <a:r>
              <a:rPr lang="pt-BR" sz="3200" dirty="0" err="1" smtClean="0"/>
              <a:t>extra-uterina</a:t>
            </a:r>
            <a:endParaRPr lang="pt-BR" sz="3200" dirty="0" smtClean="0"/>
          </a:p>
          <a:p>
            <a:r>
              <a:rPr lang="pt-BR" sz="3200" dirty="0" smtClean="0"/>
              <a:t>Fornecer para o RN um ambiente físico adequado</a:t>
            </a:r>
          </a:p>
          <a:p>
            <a:r>
              <a:rPr lang="pt-BR" sz="3200" dirty="0" smtClean="0"/>
              <a:t>Fomentar o vínculo da tríade pai-mãe-filho</a:t>
            </a:r>
          </a:p>
          <a:p>
            <a:r>
              <a:rPr lang="pt-BR" sz="3200" dirty="0" smtClean="0"/>
              <a:t>Oferecer promoção, proteção e manejo em relação ao AM</a:t>
            </a:r>
          </a:p>
          <a:p>
            <a:r>
              <a:rPr lang="pt-BR" sz="3200" dirty="0" smtClean="0"/>
              <a:t>Prestar atendimento de qualidade ao RN com patologia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2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2819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CRITÉRIOS PARA IDENTIFICAÇÃO</a:t>
            </a:r>
            <a:b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RN DE RISCO: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Baixo nível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socioeconômico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• História de morte de criança menor de 5 anos na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família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• Criança explicitamente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indesejada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• Mãe adolescente (&lt;20 anos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• RN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pré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-termo (&lt;37 semanas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• RN com baixo peso ao nascer (&lt;2.500 g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• Mãe com baixa instrução (&lt;oito anos de estudo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12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FATORES ANTENATAIS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160840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• Idade &lt;16 anos ou &gt;35 anos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• </a:t>
            </a:r>
            <a:r>
              <a:rPr lang="pt-BR" dirty="0"/>
              <a:t>Ausência de cuidado pré-natal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Diabetes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• </a:t>
            </a:r>
            <a:r>
              <a:rPr lang="pt-BR" dirty="0"/>
              <a:t>Rotura prematura das membranas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Hipertensão específica da gestação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• </a:t>
            </a:r>
            <a:r>
              <a:rPr lang="pt-BR" dirty="0"/>
              <a:t>Pós-maturidade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Hipertensão crônica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• </a:t>
            </a:r>
            <a:r>
              <a:rPr lang="pt-BR" dirty="0"/>
              <a:t>Gestação múltipla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Anemia fetal ou </a:t>
            </a:r>
            <a:r>
              <a:rPr lang="pt-BR" dirty="0" err="1"/>
              <a:t>aloimunização</a:t>
            </a: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• </a:t>
            </a:r>
            <a:r>
              <a:rPr lang="pt-BR" dirty="0"/>
              <a:t>Discrepância entre idade gestacional e peso ao nascer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Óbito fetal ou neonatal anterior </a:t>
            </a:r>
            <a:endParaRPr lang="pt-BR" dirty="0" smtClean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800600" y="1268760"/>
            <a:ext cx="4163888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Sangramento no 2o ou 3o trimestre </a:t>
            </a:r>
          </a:p>
          <a:p>
            <a:pPr marL="0" indent="0">
              <a:buNone/>
            </a:pPr>
            <a:r>
              <a:rPr lang="pt-BR" b="1" dirty="0" smtClean="0"/>
              <a:t>• </a:t>
            </a:r>
            <a:r>
              <a:rPr lang="pt-BR" dirty="0"/>
              <a:t>Diminuição da atividade </a:t>
            </a:r>
            <a:r>
              <a:rPr lang="pt-BR" dirty="0" smtClean="0"/>
              <a:t>fetal</a:t>
            </a:r>
          </a:p>
          <a:p>
            <a:pPr marL="0" indent="0">
              <a:buNone/>
            </a:pPr>
            <a:r>
              <a:rPr lang="pt-BR" b="1" dirty="0" smtClean="0"/>
              <a:t>• </a:t>
            </a:r>
            <a:r>
              <a:rPr lang="pt-BR" dirty="0"/>
              <a:t>Uso de drogas ilícitas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Infecção materna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• </a:t>
            </a:r>
            <a:r>
              <a:rPr lang="pt-BR" dirty="0"/>
              <a:t>Malformação ou anomalia fetal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Doença materna cardíaca, </a:t>
            </a:r>
            <a:r>
              <a:rPr lang="pt-BR" dirty="0" smtClean="0"/>
              <a:t>renal, tireoidiana </a:t>
            </a:r>
            <a:r>
              <a:rPr lang="pt-BR" dirty="0"/>
              <a:t>ou neurológica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Uso de medicações (por exemplo, magnésio e </a:t>
            </a:r>
            <a:r>
              <a:rPr lang="pt-BR" dirty="0" smtClean="0"/>
              <a:t>bloqueadores adrenérgicos</a:t>
            </a:r>
            <a:r>
              <a:rPr lang="pt-BR" dirty="0"/>
              <a:t>)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 err="1"/>
              <a:t>Polidrâmnio</a:t>
            </a:r>
            <a:r>
              <a:rPr lang="pt-BR" dirty="0"/>
              <a:t> ou </a:t>
            </a:r>
            <a:r>
              <a:rPr lang="pt-BR" dirty="0" err="1"/>
              <a:t>oligoâmnio</a:t>
            </a: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• </a:t>
            </a:r>
            <a:r>
              <a:rPr lang="pt-BR" dirty="0" err="1"/>
              <a:t>Hidropsia</a:t>
            </a:r>
            <a:r>
              <a:rPr lang="pt-BR" dirty="0"/>
              <a:t> fetal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6374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FATORES RELACIONADOS AO PARTO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160840" cy="52977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Cesariana de emergência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Bradicardia fetal</a:t>
            </a:r>
          </a:p>
          <a:p>
            <a:pPr marL="0" indent="0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Uso de fórceps ou extração a vácuo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Padrão anormal de frequência cardíaca fetal</a:t>
            </a:r>
          </a:p>
          <a:p>
            <a:pPr marL="0" indent="0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Apresentação não cefálica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Anestesia geral</a:t>
            </a:r>
          </a:p>
          <a:p>
            <a:pPr marL="0" indent="0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Trabalho de parto prematuro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 err="1">
                <a:latin typeface="Arial" pitchFamily="34" charset="0"/>
                <a:cs typeface="Arial" pitchFamily="34" charset="0"/>
              </a:rPr>
              <a:t>Tetania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 uterina</a:t>
            </a:r>
          </a:p>
          <a:p>
            <a:pPr marL="0" indent="0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Parto </a:t>
            </a:r>
            <a:r>
              <a:rPr lang="pt-BR" sz="9600" dirty="0" err="1">
                <a:latin typeface="Arial" pitchFamily="34" charset="0"/>
                <a:cs typeface="Arial" pitchFamily="34" charset="0"/>
              </a:rPr>
              <a:t>taquitócico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Líquido amniótico </a:t>
            </a:r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meconial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 err="1">
                <a:latin typeface="Arial" pitchFamily="34" charset="0"/>
                <a:cs typeface="Arial" pitchFamily="34" charset="0"/>
              </a:rPr>
              <a:t>Corioamnionite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Prolapso de cordão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572000" cy="55892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Rotura prolongada de membranas (&gt;18 horas antes do parto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Uso materno de </a:t>
            </a:r>
            <a:r>
              <a:rPr lang="pt-BR" sz="9600" dirty="0" err="1">
                <a:latin typeface="Arial" pitchFamily="34" charset="0"/>
                <a:cs typeface="Arial" pitchFamily="34" charset="0"/>
              </a:rPr>
              <a:t>opioides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 nas 4 horas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que antecedem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o parto</a:t>
            </a:r>
          </a:p>
          <a:p>
            <a:pPr marL="0" indent="0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Trabalho de parto prolongado</a:t>
            </a:r>
          </a:p>
          <a:p>
            <a:r>
              <a:rPr lang="pt-BR" sz="9600" dirty="0">
                <a:latin typeface="Arial" pitchFamily="34" charset="0"/>
                <a:cs typeface="Arial" pitchFamily="34" charset="0"/>
              </a:rPr>
              <a:t>(&gt;24 horas)</a:t>
            </a:r>
          </a:p>
          <a:p>
            <a:pPr marL="0" indent="0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Segundo estágio do trabalho de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parto prolongado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(&gt;2 horas)</a:t>
            </a:r>
          </a:p>
          <a:p>
            <a:pPr marL="0" indent="0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Placenta prévia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Descolamento prematuro da placenta</a:t>
            </a:r>
          </a:p>
          <a:p>
            <a:pPr marL="0" indent="0">
              <a:buNone/>
            </a:pPr>
            <a:r>
              <a:rPr lang="pt-BR" sz="9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 err="1">
                <a:latin typeface="Arial" pitchFamily="34" charset="0"/>
                <a:cs typeface="Arial" pitchFamily="34" charset="0"/>
              </a:rPr>
              <a:t>Macrossomia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 fetal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Sangramento intraparto abundante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262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SUGEREM-SE OS SEGUINTES CRITÉRIOS PARA IDENTIFICAR O RN DE ALTO RISCO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RN com asfixia grave ao nascer (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Apgar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&lt;7 no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5º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min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• RN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pré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-termo com peso ao nascer &lt;2.000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g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• RN &lt;35 semanas de idade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gestacional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• RN com outras doenças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graves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70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ASSISTÊNCIA AO RECÉM‐NASCIDO NA SALA DE PARTO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25658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PREPARO DA SALA DE REANIMAÇÃO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- uso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roupa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privativa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- temperatura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local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ajustada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para evitar a perda de calor no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recém‐nascido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- Deve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conter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rede de oxigênio, ar comprimido, vácuo de preferência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central; fonte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calor radiante: Berço aquecido deve ficar ligado para manter 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temperatura; material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reanimação; relógio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parede; balança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para pesar 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recém‐nascido; incubadora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transporte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79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PRINCIPAIS EQUIPAMENTOS E MATERIAIS NECESSÁRIOS </a:t>
            </a:r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1) Sistema </a:t>
            </a:r>
            <a:r>
              <a:rPr lang="pt-BR" dirty="0">
                <a:latin typeface="Arial" pitchFamily="34" charset="0"/>
                <a:cs typeface="Arial" pitchFamily="34" charset="0"/>
              </a:rPr>
              <a:t>de aquecimento ligado.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) Estetoscópio, oxigênio, vácuo, laringoscópio com lâminas apropriadas (0 e 1), pilhas novas e lâmpada funcionando e bem fixa (experimentar).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3) Sistema de aspiração, máscara e balão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autoinflável</a:t>
            </a:r>
            <a:r>
              <a:rPr lang="pt-BR" dirty="0">
                <a:latin typeface="Arial" pitchFamily="34" charset="0"/>
                <a:cs typeface="Arial" pitchFamily="34" charset="0"/>
              </a:rPr>
              <a:t> funcionando e conectados à fonte de O2.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4) Compressas para secar a criança, campo esterilizado aquecido e cobertores encapados. Ao manusear o campo aquecido, a face voltada para o bebê deve ser mantida estéril para evitar a contaminação das mãos do obstetra.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49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AVALIAÇÃO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Prova </a:t>
            </a:r>
            <a:r>
              <a:rPr lang="pt-BR" sz="3600" dirty="0" smtClean="0"/>
              <a:t>escrita  50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Prova </a:t>
            </a:r>
            <a:r>
              <a:rPr lang="pt-BR" sz="3600" dirty="0" smtClean="0"/>
              <a:t>prática  50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Pesquisa de </a:t>
            </a:r>
            <a:r>
              <a:rPr lang="pt-BR" sz="3600" dirty="0" smtClean="0"/>
              <a:t>campo  30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Trabalho sobre políticas </a:t>
            </a:r>
            <a:r>
              <a:rPr lang="pt-BR" sz="3600" dirty="0" smtClean="0"/>
              <a:t>públicas  30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Trabalhos para fixação do </a:t>
            </a:r>
            <a:r>
              <a:rPr lang="pt-BR" sz="3600" dirty="0" smtClean="0"/>
              <a:t>conteúdo  30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Assiduidade e </a:t>
            </a:r>
            <a:r>
              <a:rPr lang="pt-BR" sz="3600" dirty="0" smtClean="0"/>
              <a:t>participação  10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590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260648"/>
            <a:ext cx="8503920" cy="61206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5) Tubos endotraqueais com 2,5 – 3 – 3,5 – 4 mm de diâmetro.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6) Medicamentos como adrenalina, água destilada,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expansores</a:t>
            </a:r>
            <a:r>
              <a:rPr lang="pt-BR" dirty="0">
                <a:latin typeface="Arial" pitchFamily="34" charset="0"/>
                <a:cs typeface="Arial" pitchFamily="34" charset="0"/>
              </a:rPr>
              <a:t> plasmáticos (soro fisiológico, ringer lactato ou albumina a 5%, ou concentrado de hemácias em situações especiais),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naloxone</a:t>
            </a:r>
            <a:r>
              <a:rPr lang="pt-BR" dirty="0">
                <a:latin typeface="Arial" pitchFamily="34" charset="0"/>
                <a:cs typeface="Arial" pitchFamily="34" charset="0"/>
              </a:rPr>
              <a:t> e bicarbonato de sódio.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7) Material para cateterismo umbilical.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8)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Oxímetro</a:t>
            </a:r>
            <a:r>
              <a:rPr lang="pt-BR" dirty="0">
                <a:latin typeface="Arial" pitchFamily="34" charset="0"/>
                <a:cs typeface="Arial" pitchFamily="34" charset="0"/>
              </a:rPr>
              <a:t> de pulso.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9) Luvas, se possível estéreis.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4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016" y="364014"/>
            <a:ext cx="5292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AVALIAÇÃO DA VITALIDADE AO NASCER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0481" y="1084094"/>
            <a:ext cx="3747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• Quatro perguntas: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3" y="1825285"/>
            <a:ext cx="4369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Gestação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termo?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3" y="2194617"/>
            <a:ext cx="6060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2 - Ausência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mecônio?*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3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Respirando ou chorando?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4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Tônus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muscular bom?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4016" y="3906100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todas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as respostas -  RN com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boa vitalidade e não necessita de manobras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reanimação.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Manual de reanimação da SBP considera como de boa vitalidade o RN que preenche </a:t>
            </a: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os critérios </a:t>
            </a:r>
            <a:r>
              <a:rPr lang="pt-B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1,3 e 4. Independente do aspecto do líquido amniótico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29835"/>
            <a:ext cx="3707904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987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RN NORMAL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baixo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risco de apresentar patologia neonatal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Idade gestacional entre 37 e 41 semanas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Peso adequado (entre os percentis 90 e 100)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Exame físico normal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Gravidez e parto sem antecedentes patológicos que possam afetar a criança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385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612068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Assistência ao recém‐nascido a termo </a:t>
            </a:r>
            <a:r>
              <a:rPr lang="pt-BR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B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 </a:t>
            </a:r>
            <a:r>
              <a:rPr lang="pt-BR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parto</a:t>
            </a:r>
            <a:br>
              <a:rPr lang="pt-B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400" dirty="0" smtClean="0">
                <a:latin typeface="Arial" pitchFamily="34" charset="0"/>
                <a:cs typeface="Arial" pitchFamily="34" charset="0"/>
              </a:rPr>
            </a:br>
            <a:r>
              <a:rPr lang="pt-BR" sz="4400" dirty="0" smtClean="0">
                <a:latin typeface="Arial" pitchFamily="34" charset="0"/>
                <a:cs typeface="Arial" pitchFamily="34" charset="0"/>
              </a:rPr>
              <a:t>Para promover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b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oa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xpansão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ulmonar, manter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xigenação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ecidual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dequada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ssegurar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ébito cardíaco adequado.</a:t>
            </a:r>
            <a:br>
              <a:rPr lang="pt-BR" sz="4400" dirty="0" smtClean="0">
                <a:latin typeface="Arial" pitchFamily="34" charset="0"/>
                <a:cs typeface="Arial" pitchFamily="34" charset="0"/>
              </a:rPr>
            </a:b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 smtClean="0"/>
              <a:t>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897224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534400" cy="758952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12968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Receber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recém‐nascido em campo estéril aquecido para evitar a perda de calor por evaporação;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 atender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recém‐nascido sob fonte de calor radiante;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temperatura deve ser de 30 a 32 graus;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 secar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corpo do recém‐nascido e retirar os campos úmidos.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NÃO PENDURAR A CRIANÇA PELOS PÉS, POIS ESSA MANOBRA PODE LEVAR A HEMORRAGIA INTRACRANIANA E LUXAÇÃO DE QUADRIL.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33265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DDDDDD"/>
              </a:buClr>
              <a:buSzPct val="85000"/>
            </a:pPr>
            <a:r>
              <a:rPr lang="pt-BR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MANUTENÇÃO DA TEMPERATURA</a:t>
            </a:r>
            <a:endParaRPr lang="pt-B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45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34400" cy="758952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MUDANÇAS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RESPIRATÓRIAS</a:t>
            </a:r>
            <a:b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vida </a:t>
            </a: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intra-uterina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oxigênio utilizado pelo feto provém do sangue materno, que atravessa a placenta – somente uma pequena porção de sangue fetal passa pelos pulmões, que ainda não tem função respiratória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pulmões estão distendidos, os alvéolos cheios de líquido e os vasos sanguíneos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contraídos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90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MUDANÇAS RESPIRATÓRIAS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48302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Logo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após o nascimento esse líquido sai pela boca e nariz, pela compressão torácica durante o parto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Após a saída do tórax esse se expande rapidamente e o ar penetra na via aérea superior e substitui o líquido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urfactante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pulmonar – substância produzida por células pulmonares entre as 24 e 36 semanas de gestação que atua como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detergente, reduzindo a tensão superficial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176024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MUDANÇAS CIRCULATÓRIAS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circulação placentária ou fetal para circulação independente</a:t>
            </a:r>
            <a:b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964488" cy="457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Artérias e veia umbilical se juntam e ocorre aumento na pressão sanguínea sistêmica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 sangue oxigenado proveniente dos pulmões é bombeado pelo coração para os tecidos do RN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Em uma transição normal o RN respira adequadamente e a coloração da pele fica rosada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7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2819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 ADAPTAÇÃO À VIDA EXTRA-UTERINA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 dificuldades entes do TP, durante e depois do nascimento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3900" dirty="0" smtClean="0">
                <a:latin typeface="Arial" pitchFamily="34" charset="0"/>
                <a:cs typeface="Arial" pitchFamily="34" charset="0"/>
              </a:rPr>
              <a:t>Respiração fraca e irregular que não produz a saída do líquido do alvéolo</a:t>
            </a:r>
          </a:p>
          <a:p>
            <a:r>
              <a:rPr lang="pt-BR" sz="3900" dirty="0" smtClean="0">
                <a:latin typeface="Arial" pitchFamily="34" charset="0"/>
                <a:cs typeface="Arial" pitchFamily="34" charset="0"/>
              </a:rPr>
              <a:t> tamponamento da via aérea com mecônio</a:t>
            </a:r>
          </a:p>
          <a:p>
            <a:r>
              <a:rPr lang="pt-BR" sz="3900" dirty="0" smtClean="0">
                <a:latin typeface="Arial" pitchFamily="34" charset="0"/>
                <a:cs typeface="Arial" pitchFamily="34" charset="0"/>
              </a:rPr>
              <a:t>bradicardia</a:t>
            </a:r>
          </a:p>
          <a:p>
            <a:pPr algn="ctr"/>
            <a:r>
              <a:rPr lang="pt-BR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DEVERÃO SER INICIADOS PROCEDIMENTOS DE REANIMAÇÃO</a:t>
            </a:r>
            <a:endParaRPr lang="pt-BR" sz="3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25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92480" cy="75895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DESOBSTRUÇÃO DAS VIAS AÉREAS SUPERIORES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8892480" cy="48245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1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1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desobstrução de vias aéreas deve </a:t>
            </a:r>
            <a:r>
              <a:rPr lang="pt-BR" sz="1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 feita </a:t>
            </a:r>
            <a:r>
              <a:rPr lang="pt-BR" sz="1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 a cabeça em nível inferior </a:t>
            </a:r>
            <a:r>
              <a:rPr lang="pt-BR" sz="1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ao restante </a:t>
            </a:r>
            <a:r>
              <a:rPr lang="pt-BR" sz="1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corpo (</a:t>
            </a:r>
            <a:r>
              <a:rPr lang="pt-BR" sz="16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Trendelenburg</a:t>
            </a:r>
            <a:r>
              <a:rPr lang="pt-BR" sz="1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20°), virada </a:t>
            </a:r>
            <a:r>
              <a:rPr lang="pt-BR" sz="1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 o lado, </a:t>
            </a:r>
            <a:r>
              <a:rPr lang="pt-BR" sz="1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 impedir </a:t>
            </a:r>
            <a:r>
              <a:rPr lang="pt-BR" sz="1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muco, líquidos, coágulos </a:t>
            </a:r>
            <a:r>
              <a:rPr lang="pt-BR" sz="1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 mecônio </a:t>
            </a:r>
            <a:r>
              <a:rPr lang="pt-BR" sz="1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penetrem nas vias respiratórias.</a:t>
            </a:r>
          </a:p>
          <a:p>
            <a:endParaRPr lang="pt-BR" sz="8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0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440160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NEONATOLOGIA</a:t>
            </a:r>
            <a:br>
              <a:rPr lang="pt-BR" sz="4400" b="1" dirty="0" smtClean="0">
                <a:solidFill>
                  <a:srgbClr val="FF0000"/>
                </a:solidFill>
              </a:rPr>
            </a:br>
            <a:endParaRPr lang="pt-BR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8964488" cy="6021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latim: </a:t>
            </a:r>
            <a:r>
              <a:rPr lang="pt-BR" sz="4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ne(o) </a:t>
            </a:r>
            <a:r>
              <a:rPr lang="pt-BR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novo; </a:t>
            </a:r>
            <a:r>
              <a:rPr lang="pt-BR" sz="40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nat</a:t>
            </a:r>
            <a:r>
              <a:rPr lang="pt-BR" sz="4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(o) </a:t>
            </a:r>
            <a:r>
              <a:rPr lang="pt-BR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nascimento e </a:t>
            </a:r>
            <a:r>
              <a:rPr lang="pt-BR" sz="40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logia</a:t>
            </a:r>
            <a:r>
              <a:rPr lang="pt-BR" sz="4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pt-BR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estudo)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- ramo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da Pediatria que se ocupa das crianças desde o nascimento até aos 28 dias de idade (quando as crianças deixam de ser recém-nascidos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e passam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 ser lactentes).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0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ASPIRAÇÃO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964488" cy="5400600"/>
          </a:xfrm>
        </p:spPr>
        <p:txBody>
          <a:bodyPr>
            <a:normAutofit fontScale="25000" lnSpcReduction="20000"/>
          </a:bodyPr>
          <a:lstStyle/>
          <a:p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400" dirty="0" smtClean="0">
                <a:latin typeface="Arial" pitchFamily="34" charset="0"/>
                <a:cs typeface="Arial" pitchFamily="34" charset="0"/>
              </a:rPr>
              <a:t>caso </a:t>
            </a:r>
            <a:r>
              <a:rPr lang="pt-BR" sz="14400" dirty="0">
                <a:latin typeface="Arial" pitchFamily="34" charset="0"/>
                <a:cs typeface="Arial" pitchFamily="34" charset="0"/>
              </a:rPr>
              <a:t>a criança apresente dificuldade respiratória ou choro fraco.</a:t>
            </a:r>
          </a:p>
          <a:p>
            <a:r>
              <a:rPr lang="pt-BR" sz="14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14400" dirty="0" smtClean="0">
                <a:latin typeface="Arial" pitchFamily="34" charset="0"/>
                <a:cs typeface="Arial" pitchFamily="34" charset="0"/>
              </a:rPr>
              <a:t>spirar </a:t>
            </a:r>
            <a:r>
              <a:rPr lang="pt-BR" sz="14400" dirty="0">
                <a:latin typeface="Arial" pitchFamily="34" charset="0"/>
                <a:cs typeface="Arial" pitchFamily="34" charset="0"/>
              </a:rPr>
              <a:t>inicialmente a boca e a seguir as </a:t>
            </a:r>
            <a:r>
              <a:rPr lang="pt-BR" sz="14400" dirty="0" smtClean="0">
                <a:latin typeface="Arial" pitchFamily="34" charset="0"/>
                <a:cs typeface="Arial" pitchFamily="34" charset="0"/>
              </a:rPr>
              <a:t>narinas (a introdução </a:t>
            </a:r>
            <a:r>
              <a:rPr lang="pt-BR" sz="14400" dirty="0">
                <a:latin typeface="Arial" pitchFamily="34" charset="0"/>
                <a:cs typeface="Arial" pitchFamily="34" charset="0"/>
              </a:rPr>
              <a:t>inicial nas narinas </a:t>
            </a:r>
            <a:r>
              <a:rPr lang="pt-BR" sz="14400" dirty="0" smtClean="0">
                <a:latin typeface="Arial" pitchFamily="34" charset="0"/>
                <a:cs typeface="Arial" pitchFamily="34" charset="0"/>
              </a:rPr>
              <a:t>pode desencadear </a:t>
            </a:r>
            <a:r>
              <a:rPr lang="pt-BR" sz="14400" dirty="0">
                <a:latin typeface="Arial" pitchFamily="34" charset="0"/>
                <a:cs typeface="Arial" pitchFamily="34" charset="0"/>
              </a:rPr>
              <a:t>uma </a:t>
            </a:r>
            <a:r>
              <a:rPr lang="pt-BR" sz="14400" dirty="0" smtClean="0">
                <a:latin typeface="Arial" pitchFamily="34" charset="0"/>
                <a:cs typeface="Arial" pitchFamily="34" charset="0"/>
              </a:rPr>
              <a:t>inspiração, ocasionando aspiração </a:t>
            </a:r>
            <a:r>
              <a:rPr lang="pt-BR" sz="14400" dirty="0">
                <a:latin typeface="Arial" pitchFamily="34" charset="0"/>
                <a:cs typeface="Arial" pitchFamily="34" charset="0"/>
              </a:rPr>
              <a:t>do conteúdo da cavidade </a:t>
            </a:r>
            <a:r>
              <a:rPr lang="pt-BR" sz="14400" dirty="0" smtClean="0">
                <a:latin typeface="Arial" pitchFamily="34" charset="0"/>
                <a:cs typeface="Arial" pitchFamily="34" charset="0"/>
              </a:rPr>
              <a:t>oral)</a:t>
            </a:r>
            <a:endParaRPr lang="pt-BR" sz="14400" dirty="0">
              <a:latin typeface="Arial" pitchFamily="34" charset="0"/>
              <a:cs typeface="Arial" pitchFamily="34" charset="0"/>
            </a:endParaRPr>
          </a:p>
          <a:p>
            <a:r>
              <a:rPr lang="pt-BR" sz="14400" dirty="0" smtClean="0">
                <a:latin typeface="Arial" pitchFamily="34" charset="0"/>
                <a:cs typeface="Arial" pitchFamily="34" charset="0"/>
              </a:rPr>
              <a:t>pressão </a:t>
            </a:r>
            <a:r>
              <a:rPr lang="pt-BR" sz="14400" dirty="0">
                <a:latin typeface="Arial" pitchFamily="34" charset="0"/>
                <a:cs typeface="Arial" pitchFamily="34" charset="0"/>
              </a:rPr>
              <a:t>do vácuo em 15 a 20 mmHg.</a:t>
            </a:r>
          </a:p>
          <a:p>
            <a:r>
              <a:rPr lang="pt-BR" sz="144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14400" dirty="0" smtClean="0">
                <a:latin typeface="Arial" pitchFamily="34" charset="0"/>
                <a:cs typeface="Arial" pitchFamily="34" charset="0"/>
              </a:rPr>
              <a:t>ão </a:t>
            </a:r>
            <a:r>
              <a:rPr lang="pt-BR" sz="14400" dirty="0">
                <a:latin typeface="Arial" pitchFamily="34" charset="0"/>
                <a:cs typeface="Arial" pitchFamily="34" charset="0"/>
              </a:rPr>
              <a:t>aspirar por tempo maior que 10 a 15 segundos para evitar reflexo vagal (bradicardia e apneia).</a:t>
            </a:r>
          </a:p>
          <a:p>
            <a:endParaRPr lang="pt-BR" dirty="0"/>
          </a:p>
          <a:p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6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25000" lnSpcReduction="20000"/>
          </a:bodyPr>
          <a:lstStyle/>
          <a:p>
            <a:endParaRPr lang="pt-BR" sz="8000" dirty="0">
              <a:latin typeface="Arial" pitchFamily="34" charset="0"/>
              <a:cs typeface="Arial" pitchFamily="34" charset="0"/>
            </a:endParaRPr>
          </a:p>
          <a:p>
            <a:r>
              <a:rPr lang="pt-BR" sz="1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cavidade </a:t>
            </a:r>
            <a:r>
              <a:rPr lang="pt-BR" sz="1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oral</a:t>
            </a:r>
            <a:r>
              <a:rPr lang="pt-BR" sz="16000" dirty="0">
                <a:latin typeface="Arial" pitchFamily="34" charset="0"/>
                <a:cs typeface="Arial" pitchFamily="34" charset="0"/>
              </a:rPr>
              <a:t>: Aspirar o canto da boca com movimentos delicados. Evitar tocar na </a:t>
            </a:r>
            <a:r>
              <a:rPr lang="pt-BR" sz="16000" dirty="0" smtClean="0">
                <a:latin typeface="Arial" pitchFamily="34" charset="0"/>
                <a:cs typeface="Arial" pitchFamily="34" charset="0"/>
              </a:rPr>
              <a:t>faringe posterior</a:t>
            </a:r>
            <a:r>
              <a:rPr lang="pt-BR" sz="16000" dirty="0">
                <a:latin typeface="Arial" pitchFamily="34" charset="0"/>
                <a:cs typeface="Arial" pitchFamily="34" charset="0"/>
              </a:rPr>
              <a:t>, pois provoca náuseas.</a:t>
            </a:r>
          </a:p>
          <a:p>
            <a:r>
              <a:rPr lang="pt-BR" sz="1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narinas</a:t>
            </a:r>
            <a:r>
              <a:rPr lang="pt-BR" sz="16000" dirty="0">
                <a:latin typeface="Arial" pitchFamily="34" charset="0"/>
                <a:cs typeface="Arial" pitchFamily="34" charset="0"/>
              </a:rPr>
              <a:t>: Introduzir a sonda desligada para não lesar a mucosa, tracionar lentamente aspirando </a:t>
            </a:r>
            <a:r>
              <a:rPr lang="pt-BR" sz="16000" dirty="0" smtClean="0">
                <a:latin typeface="Arial" pitchFamily="34" charset="0"/>
                <a:cs typeface="Arial" pitchFamily="34" charset="0"/>
              </a:rPr>
              <a:t>de forma </a:t>
            </a:r>
            <a:r>
              <a:rPr lang="pt-BR" sz="16000" dirty="0">
                <a:latin typeface="Arial" pitchFamily="34" charset="0"/>
                <a:cs typeface="Arial" pitchFamily="34" charset="0"/>
              </a:rPr>
              <a:t>intermitente.</a:t>
            </a:r>
          </a:p>
          <a:p>
            <a:endParaRPr lang="pt-BR" dirty="0"/>
          </a:p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ASPIRAÇÃO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7851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02" y="476672"/>
            <a:ext cx="8784976" cy="758952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APGAR – AVALIAÇÃO DA VITALIDADE DO RECÉM‐NASCIDO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964488" cy="468627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Em 1953 a 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Dra. Virginia </a:t>
            </a:r>
            <a:r>
              <a:rPr lang="pt-BR" sz="3600" b="1" dirty="0" err="1">
                <a:latin typeface="Arial" pitchFamily="34" charset="0"/>
                <a:cs typeface="Arial" pitchFamily="34" charset="0"/>
              </a:rPr>
              <a:t>Apgar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 divulgou no meio científico a sua escala para avaliação do grau de asfixia neonatal e de adaptação á vida extra uterina (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Escala de </a:t>
            </a:r>
            <a:r>
              <a:rPr lang="pt-BR" sz="3600" b="1" dirty="0" err="1">
                <a:latin typeface="Arial" pitchFamily="34" charset="0"/>
                <a:cs typeface="Arial" pitchFamily="34" charset="0"/>
              </a:rPr>
              <a:t>Apgar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Verificação do estado de saúde da criança ao nascer, ou seja, com uma </a:t>
            </a:r>
            <a:r>
              <a:rPr lang="pt-BR" altLang="pt-BR" sz="3600" b="1" dirty="0">
                <a:latin typeface="Arial" pitchFamily="34" charset="0"/>
                <a:cs typeface="Arial" pitchFamily="34" charset="0"/>
              </a:rPr>
              <a:t>nota </a:t>
            </a: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atribuída ao seu nascimento.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3" pitchFamily="18" charset="2"/>
              <a:buNone/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8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332656"/>
            <a:ext cx="8503920" cy="6264696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Aplicado no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1º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5º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minutos de vida.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Muitos serviços utilizam também o </a:t>
            </a: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10º, 15º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20º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minuto, conforme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rotina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  <a:defRPr/>
            </a:pPr>
            <a:r>
              <a:rPr lang="pt-BR" altLang="pt-BR" sz="3600" b="1" dirty="0">
                <a:latin typeface="Arial" pitchFamily="34" charset="0"/>
                <a:cs typeface="Arial" pitchFamily="34" charset="0"/>
              </a:rPr>
              <a:t>O escore adequado </a:t>
            </a: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 ser a partir de 7</a:t>
            </a:r>
            <a:r>
              <a:rPr lang="pt-BR" altLang="pt-BR" sz="3600" b="1" dirty="0">
                <a:latin typeface="Arial" pitchFamily="34" charset="0"/>
                <a:cs typeface="Arial" pitchFamily="34" charset="0"/>
              </a:rPr>
              <a:t>, quando este mantêm abaixo de 5, a probabilidade de sequelas neurológicas são maiores.</a:t>
            </a:r>
          </a:p>
          <a:p>
            <a:pPr algn="ctr">
              <a:buFont typeface="Wingdings 3" pitchFamily="18" charset="2"/>
              <a:buNone/>
              <a:defRPr/>
            </a:pP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3" pitchFamily="18" charset="2"/>
              <a:buNone/>
            </a:pP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flipV="1">
            <a:off x="301752" y="987552"/>
            <a:ext cx="8534400" cy="35321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BOLETIM DE APGAR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1856731"/>
              </p:ext>
            </p:extLst>
          </p:nvPr>
        </p:nvGraphicFramePr>
        <p:xfrm>
          <a:off x="251520" y="1340770"/>
          <a:ext cx="8576244" cy="496855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44061"/>
                <a:gridCol w="2144061"/>
                <a:gridCol w="2144061"/>
                <a:gridCol w="2144061"/>
              </a:tblGrid>
              <a:tr h="47301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Sinal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800" b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800" b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</a:tr>
              <a:tr h="828092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Frequência </a:t>
                      </a:r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cardíaca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Ausente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&lt; 100bat/min</a:t>
                      </a:r>
                      <a:endParaRPr lang="pt-BR" sz="1800" b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&gt; 100bat/min</a:t>
                      </a:r>
                      <a:endParaRPr lang="pt-BR" sz="1800" b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</a:tr>
              <a:tr h="828092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Esforço respiratório</a:t>
                      </a: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ausente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Lento, irregular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Bom, choro forte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</a:tr>
              <a:tr h="828092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Tônus muscular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Flácido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Alguma flexão das extremidades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Movimentos ativos</a:t>
                      </a:r>
                      <a:endParaRPr lang="pt-BR" sz="1800" b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</a:tr>
              <a:tr h="828092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Irritabilidade reflexa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Nenhuma reposta</a:t>
                      </a:r>
                      <a:endParaRPr lang="pt-BR" sz="1800" b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Algum movimento ou careta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Choro forte ou tosse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</a:tr>
              <a:tr h="1183168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Cor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Cianose ou palidez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Róseo, extremidades cianóticas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Completamente róseo</a:t>
                      </a:r>
                      <a:endParaRPr lang="pt-BR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117" marR="91117" marT="45558" marB="4555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362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534400" cy="15084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SIGNIFICADO DAS NOTAS OBTIDAS NA AVALIAÇÃO DE APGAR: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836712"/>
            <a:ext cx="8503920" cy="5472608"/>
          </a:xfrm>
        </p:spPr>
        <p:txBody>
          <a:bodyPr/>
          <a:lstStyle/>
          <a:p>
            <a:endParaRPr lang="pt-BR" dirty="0" smtClean="0"/>
          </a:p>
          <a:p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4800" dirty="0">
                <a:latin typeface="Arial" pitchFamily="34" charset="0"/>
                <a:cs typeface="Arial" pitchFamily="34" charset="0"/>
              </a:rPr>
              <a:t>- 0 a 3: asfixia grave;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4800" dirty="0">
                <a:latin typeface="Arial" pitchFamily="34" charset="0"/>
                <a:cs typeface="Arial" pitchFamily="34" charset="0"/>
              </a:rPr>
              <a:t>- 4 a 6: asfixia moderada;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4800" dirty="0">
                <a:latin typeface="Arial" pitchFamily="34" charset="0"/>
                <a:cs typeface="Arial" pitchFamily="34" charset="0"/>
              </a:rPr>
              <a:t>- 7 a 10: boa vitalidade, boa adaptação à vida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extra-uterina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027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43999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36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CLAMPEAMENTO DO CORDÃO UMBILICAL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782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pt-BR" altLang="pt-BR" sz="2800" dirty="0" smtClean="0">
                <a:latin typeface="Arial" charset="0"/>
                <a:cs typeface="Arial" charset="0"/>
              </a:rPr>
              <a:t>- </a:t>
            </a:r>
            <a:r>
              <a:rPr lang="pt-BR" altLang="pt-BR" sz="3200" b="1" dirty="0" smtClean="0">
                <a:latin typeface="Arial" charset="0"/>
                <a:cs typeface="Arial" charset="0"/>
              </a:rPr>
              <a:t>de</a:t>
            </a:r>
            <a:r>
              <a:rPr lang="pt-BR" altLang="pt-BR" sz="3200" b="1" dirty="0" smtClean="0">
                <a:latin typeface="Arial" charset="0"/>
                <a:cs typeface="Arial" charset="0"/>
              </a:rPr>
              <a:t> </a:t>
            </a:r>
            <a:r>
              <a:rPr lang="pt-BR" altLang="pt-BR" sz="3200" b="1" dirty="0">
                <a:latin typeface="Arial" charset="0"/>
                <a:cs typeface="Arial" charset="0"/>
              </a:rPr>
              <a:t>2 a 3 cm da base do </a:t>
            </a:r>
            <a:r>
              <a:rPr lang="pt-BR" altLang="pt-BR" sz="3200" b="1" dirty="0" smtClean="0">
                <a:latin typeface="Arial" charset="0"/>
                <a:cs typeface="Arial" charset="0"/>
              </a:rPr>
              <a:t>coto, </a:t>
            </a:r>
            <a:r>
              <a:rPr lang="pt-BR" altLang="pt-BR" sz="3200" b="1" dirty="0">
                <a:latin typeface="Arial" charset="0"/>
                <a:cs typeface="Arial" charset="0"/>
              </a:rPr>
              <a:t>utilizando </a:t>
            </a:r>
            <a:r>
              <a:rPr lang="pt-BR" altLang="pt-BR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clamp</a:t>
            </a:r>
            <a:r>
              <a:rPr lang="pt-BR" altLang="pt-BR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umbilical ou similar estéril.</a:t>
            </a:r>
          </a:p>
          <a:p>
            <a:pPr>
              <a:buFont typeface="Wingdings 3" pitchFamily="18" charset="2"/>
              <a:buNone/>
            </a:pPr>
            <a:r>
              <a:rPr lang="pt-BR" altLang="pt-BR" sz="3200" b="1" dirty="0" smtClean="0">
                <a:latin typeface="Arial" charset="0"/>
                <a:cs typeface="Arial" charset="0"/>
              </a:rPr>
              <a:t>- </a:t>
            </a:r>
            <a:r>
              <a:rPr lang="pt-BR" altLang="pt-BR" sz="3200" b="1" dirty="0">
                <a:latin typeface="Arial" charset="0"/>
                <a:cs typeface="Arial" charset="0"/>
              </a:rPr>
              <a:t>n</a:t>
            </a:r>
            <a:r>
              <a:rPr lang="pt-BR" altLang="pt-BR" sz="3200" b="1" dirty="0" smtClean="0">
                <a:latin typeface="Arial" charset="0"/>
                <a:cs typeface="Arial" charset="0"/>
              </a:rPr>
              <a:t>o cordão verifica-se </a:t>
            </a:r>
            <a:r>
              <a:rPr lang="pt-BR" altLang="pt-BR" sz="3200" b="1" dirty="0">
                <a:latin typeface="Arial" charset="0"/>
                <a:cs typeface="Arial" charset="0"/>
              </a:rPr>
              <a:t>a presença de </a:t>
            </a:r>
            <a:r>
              <a:rPr lang="pt-BR" altLang="pt-BR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duas artérias e de uma veia </a:t>
            </a:r>
            <a:r>
              <a:rPr lang="pt-BR" altLang="pt-B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umbilical -</a:t>
            </a:r>
            <a:r>
              <a:rPr lang="pt-BR" altLang="pt-BR" sz="3200" b="1" dirty="0">
                <a:latin typeface="Arial" charset="0"/>
                <a:cs typeface="Arial" charset="0"/>
              </a:rPr>
              <a:t>c</a:t>
            </a:r>
            <a:r>
              <a:rPr lang="pt-BR" altLang="pt-BR" sz="3200" b="1" dirty="0" smtClean="0">
                <a:latin typeface="Arial" charset="0"/>
                <a:cs typeface="Arial" charset="0"/>
              </a:rPr>
              <a:t>omunicar anormalidades</a:t>
            </a:r>
            <a:r>
              <a:rPr lang="pt-BR" altLang="pt-BR" sz="3200" b="1" dirty="0">
                <a:latin typeface="Arial" charset="0"/>
                <a:cs typeface="Arial" charset="0"/>
              </a:rPr>
              <a:t>. </a:t>
            </a: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secção do cordão umbilical deve ser feita apenas após o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cessamento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da pulsação (em torno de 3 minutos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altLang="pt-BR" sz="3200" b="1" dirty="0">
                <a:latin typeface="Arial" charset="0"/>
                <a:cs typeface="Arial" charset="0"/>
              </a:rPr>
              <a:t> </a:t>
            </a:r>
            <a:endParaRPr lang="pt-BR" altLang="pt-BR" sz="3200" b="1" dirty="0" smtClean="0">
              <a:latin typeface="Arial" charset="0"/>
              <a:cs typeface="Arial" charset="0"/>
            </a:endParaRPr>
          </a:p>
          <a:p>
            <a:r>
              <a:rPr lang="pt-BR" altLang="pt-BR" sz="3200" b="1" dirty="0" smtClean="0">
                <a:latin typeface="Arial" charset="0"/>
                <a:cs typeface="Arial" charset="0"/>
              </a:rPr>
              <a:t>Curativo </a:t>
            </a:r>
            <a:r>
              <a:rPr lang="pt-BR" altLang="pt-BR" sz="3200" b="1" dirty="0">
                <a:latin typeface="Arial" charset="0"/>
                <a:cs typeface="Arial" charset="0"/>
              </a:rPr>
              <a:t>com álcool a 70%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3" pitchFamily="18" charset="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4804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677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7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 fontScale="90000"/>
          </a:bodyPr>
          <a:lstStyle/>
          <a:p>
            <a:endParaRPr lang="pt-B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6669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solidFill>
                  <a:srgbClr val="FF0000"/>
                </a:solidFill>
              </a:rPr>
              <a:t>NEONATO/RECÉM-NASCIDO (RN)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600" dirty="0" smtClean="0"/>
              <a:t>   Criança nas 4 primeiras semanas de vida - Deixa </a:t>
            </a:r>
            <a:r>
              <a:rPr lang="pt-BR" sz="3600" dirty="0"/>
              <a:t>de ser feto no momento em que é </a:t>
            </a:r>
            <a:r>
              <a:rPr lang="pt-BR" sz="3600" dirty="0" err="1"/>
              <a:t>clampeado</a:t>
            </a:r>
            <a:r>
              <a:rPr lang="pt-BR" sz="3600" dirty="0"/>
              <a:t> o cordão umbilical.</a:t>
            </a:r>
            <a:endParaRPr lang="pt-BR" sz="3600" dirty="0" smtClean="0"/>
          </a:p>
          <a:p>
            <a:pPr algn="just"/>
            <a:endParaRPr lang="pt-BR" sz="3600" dirty="0"/>
          </a:p>
          <a:p>
            <a:pPr algn="just"/>
            <a:r>
              <a:rPr lang="pt-BR" sz="3600" b="1" dirty="0" smtClean="0">
                <a:solidFill>
                  <a:srgbClr val="FF0000"/>
                </a:solidFill>
              </a:rPr>
              <a:t>PERÍODO NEONATAL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600" dirty="0" smtClean="0"/>
              <a:t>   O </a:t>
            </a:r>
            <a:r>
              <a:rPr lang="pt-BR" sz="3600" dirty="0"/>
              <a:t>período neonatal começa no nascimento e termina após 28 dias completos depois do nascimento</a:t>
            </a:r>
            <a:r>
              <a:rPr lang="pt-BR" sz="3600" dirty="0" smtClean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2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ASSISTÊNCIA IMEDIATA AO RN</a:t>
            </a:r>
            <a:endParaRPr lang="pt-BR" dirty="0"/>
          </a:p>
        </p:txBody>
      </p:sp>
      <p:pic>
        <p:nvPicPr>
          <p:cNvPr id="4" name="Picture 2" descr="http://www.rodolfo.costa.nom.br/biowiki/lib/exe/fetch.php?hash=ed1f8b&amp;w=300&amp;media=http%3A%2F%2Fwww.portalsaofrancisco.com.br%2Falfa%2Ffilo-cordata%2Fimagens%2Fcordao-umbilic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19550" r="39812" b="36926"/>
          <a:stretch>
            <a:fillRect/>
          </a:stretch>
        </p:blipFill>
        <p:spPr bwMode="auto">
          <a:xfrm>
            <a:off x="755576" y="1916832"/>
            <a:ext cx="397025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imgms.bebe.abril.com.br/6/materia-7z.jpeg?1322764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68456"/>
            <a:ext cx="3619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61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968152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ATRASO DO CLAMPEAMENTO DO CORDÃO UMBILICAL 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permite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a passagem continuada do sangue da placenta para o bebê durante mais 1 a 3 minutos após 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nascimento</a:t>
            </a:r>
          </a:p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aumenta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as reservas de ferro do bebê em até 50% aos 6 meses de idade nos bebês nascidos a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termo, evitando assim anemia.</a:t>
            </a:r>
          </a:p>
        </p:txBody>
      </p:sp>
    </p:spTree>
    <p:extLst>
      <p:ext uri="{BB962C8B-B14F-4D97-AF65-F5344CB8AC3E}">
        <p14:creationId xmlns:p14="http://schemas.microsoft.com/office/powerpoint/2010/main" val="2144440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 fontScale="92500"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nvolver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 RN em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campo aquecido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estéril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coloca-lo em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contato com a mãe (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 enfermagem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deverá entregar o RN à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mãe, abrindo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 campo para que ela observe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seu corpo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inteiro), e em seguida estimular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 amamentação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no seio materno.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 aquecimento e prevenir a hipotermia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Certificar-se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que foram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coletadas  amostras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sangue do cordão para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determinar 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grupo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sangüíneo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e Rh,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além 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todas as determinações que 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pediatra julgue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oportunas.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009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503920" cy="5832648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Fazer 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identificação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do RN e da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mãe, usar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pulseiras de plástico no pulso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ou tornozelo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(colocado na mãe e no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filho, coleta-se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 impressão digital dos dedos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da mãe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 plantar 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filho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). Deve constar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na identificação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: nome da mãe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(“filho de” ou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“RN de”), sexo do RN, número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do quarto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do leito materno e data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394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1963"/>
            <a:ext cx="73437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3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Administração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de vitamina K para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prevenção da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doença hemorrágica do RN (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2 mg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por via oral ou 1 mg por via IM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no vasto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lateral/coxa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207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KANAKION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4758280"/>
          </a:xfrm>
        </p:spPr>
        <p:txBody>
          <a:bodyPr/>
          <a:lstStyle/>
          <a:p>
            <a:pPr algn="just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Vitamina k1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tem por finalidade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prevenir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doença hemorrágica do RN devido a imaturidade hepática.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256584" cy="330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18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ASSISTÊNCIA IMEDIATA AO 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altLang="pt-BR" sz="2800" dirty="0">
                <a:latin typeface="Arial" charset="0"/>
                <a:cs typeface="Arial" charset="0"/>
              </a:rPr>
              <a:t>O </a:t>
            </a:r>
            <a:r>
              <a:rPr lang="pt-BR" altLang="pt-BR" sz="2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Credê</a:t>
            </a:r>
            <a:r>
              <a:rPr lang="pt-BR" altLang="pt-BR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800" dirty="0">
                <a:latin typeface="Arial" charset="0"/>
                <a:cs typeface="Arial" charset="0"/>
              </a:rPr>
              <a:t>é realizado com Nitrato de prata a 1% </a:t>
            </a:r>
            <a:endParaRPr lang="pt-BR" altLang="pt-BR" sz="2800" dirty="0" smtClean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pt-BR" altLang="pt-BR" sz="2800" dirty="0" smtClean="0">
                <a:latin typeface="Arial" charset="0"/>
                <a:cs typeface="Arial" charset="0"/>
              </a:rPr>
              <a:t>(</a:t>
            </a:r>
            <a:r>
              <a:rPr lang="pt-BR" altLang="pt-BR" sz="2800" dirty="0" err="1" smtClean="0">
                <a:latin typeface="Arial" charset="0"/>
                <a:cs typeface="Arial" charset="0"/>
              </a:rPr>
              <a:t>Argirol</a:t>
            </a:r>
            <a:r>
              <a:rPr lang="pt-BR" altLang="pt-BR" sz="2800" dirty="0" smtClean="0">
                <a:latin typeface="Arial" charset="0"/>
                <a:cs typeface="Arial" charset="0"/>
              </a:rPr>
              <a:t>), </a:t>
            </a:r>
            <a:r>
              <a:rPr lang="pt-BR" altLang="pt-BR" sz="2800" dirty="0">
                <a:latin typeface="Arial" charset="0"/>
                <a:cs typeface="Arial" charset="0"/>
              </a:rPr>
              <a:t>visando a prevenção da </a:t>
            </a:r>
            <a:r>
              <a:rPr lang="pt-BR" altLang="pt-BR" sz="2800" dirty="0">
                <a:solidFill>
                  <a:srgbClr val="FF0000"/>
                </a:solidFill>
                <a:latin typeface="Arial" charset="0"/>
                <a:cs typeface="Arial" charset="0"/>
              </a:rPr>
              <a:t>oftalmia e vaginite gonocócica</a:t>
            </a:r>
            <a:r>
              <a:rPr lang="pt-BR" altLang="pt-BR" sz="2800" b="1" dirty="0" smtClean="0">
                <a:latin typeface="Arial" charset="0"/>
                <a:cs typeface="Arial" charset="0"/>
              </a:rPr>
              <a:t>.</a:t>
            </a:r>
          </a:p>
          <a:p>
            <a:pPr algn="just"/>
            <a:endParaRPr lang="pt-BR" altLang="pt-BR" sz="2800" b="1" dirty="0">
              <a:latin typeface="Arial" charset="0"/>
              <a:cs typeface="Arial" charset="0"/>
            </a:endParaRPr>
          </a:p>
          <a:p>
            <a:pPr algn="just"/>
            <a:r>
              <a:rPr lang="pt-BR" altLang="pt-BR" sz="2800" dirty="0">
                <a:latin typeface="Arial" charset="0"/>
                <a:cs typeface="Arial" charset="0"/>
              </a:rPr>
              <a:t> Utiliza-se duas gotas na vagina e uma gota no saco lacrimal inferior de cada olho. Algumas instituições possuem como rotina a sua utilização tanto no parto vaginal quanto no abdominal com bolsa rota.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5728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QUANTO À IDADE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GESTACIONAL: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Considera-se  </a:t>
            </a:r>
            <a:r>
              <a:rPr lang="pt-BR" altLang="pt-BR" sz="3600" b="1" dirty="0" smtClean="0">
                <a:latin typeface="Arial" pitchFamily="34" charset="0"/>
                <a:cs typeface="Arial" pitchFamily="34" charset="0"/>
              </a:rPr>
              <a:t>RN</a:t>
            </a:r>
            <a:r>
              <a:rPr lang="pt-BR" altLang="pt-BR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3600" b="1" dirty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55000" lnSpcReduction="20000"/>
          </a:bodyPr>
          <a:lstStyle/>
          <a:p>
            <a:endParaRPr lang="pt-BR" dirty="0" smtClean="0"/>
          </a:p>
          <a:p>
            <a:pPr marL="0" indent="0">
              <a:buNone/>
            </a:pPr>
            <a:endParaRPr lang="pt-BR" altLang="pt-BR" sz="31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4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altLang="pt-BR" sz="4400" b="1" dirty="0">
                <a:latin typeface="Arial" pitchFamily="34" charset="0"/>
                <a:cs typeface="Arial" pitchFamily="34" charset="0"/>
              </a:rPr>
              <a:t>termo (</a:t>
            </a:r>
            <a:r>
              <a:rPr lang="pt-BR" altLang="pt-BR" sz="4400" b="1" dirty="0" smtClean="0">
                <a:latin typeface="Arial" pitchFamily="34" charset="0"/>
                <a:cs typeface="Arial" pitchFamily="34" charset="0"/>
              </a:rPr>
              <a:t>RNAT) - </a:t>
            </a:r>
            <a:r>
              <a:rPr lang="pt-BR" altLang="pt-BR" sz="4400" dirty="0" smtClean="0">
                <a:latin typeface="Arial" pitchFamily="34" charset="0"/>
                <a:cs typeface="Arial" pitchFamily="34" charset="0"/>
              </a:rPr>
              <a:t>nasce </a:t>
            </a:r>
            <a:r>
              <a:rPr lang="pt-BR" altLang="pt-BR" sz="4400" b="1" dirty="0">
                <a:latin typeface="Arial" pitchFamily="34" charset="0"/>
                <a:cs typeface="Arial" pitchFamily="34" charset="0"/>
              </a:rPr>
              <a:t>entre </a:t>
            </a:r>
            <a:r>
              <a:rPr lang="pt-BR" altLang="pt-B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r>
              <a:rPr lang="pt-BR" altLang="pt-BR" sz="44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pt-BR" altLang="pt-B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pt-BR" altLang="pt-BR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400" dirty="0">
                <a:latin typeface="Arial" pitchFamily="34" charset="0"/>
                <a:cs typeface="Arial" pitchFamily="34" charset="0"/>
              </a:rPr>
              <a:t>semanas</a:t>
            </a:r>
            <a:r>
              <a:rPr lang="pt-BR" altLang="pt-BR" sz="4400" b="1" dirty="0">
                <a:latin typeface="Arial" pitchFamily="34" charset="0"/>
                <a:cs typeface="Arial" pitchFamily="34" charset="0"/>
              </a:rPr>
              <a:t> e </a:t>
            </a:r>
            <a:r>
              <a:rPr lang="pt-BR" alt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t-BR" altLang="pt-BR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dias </a:t>
            </a:r>
            <a:r>
              <a:rPr lang="pt-BR" altLang="pt-BR" sz="4400" dirty="0" smtClean="0">
                <a:latin typeface="Arial" pitchFamily="34" charset="0"/>
                <a:cs typeface="Arial" pitchFamily="34" charset="0"/>
              </a:rPr>
              <a:t>de IG.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alt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400" b="1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-termo (RNPT):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IG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semanas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RNPT </a:t>
            </a:r>
            <a:r>
              <a:rPr lang="pt-BR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limítrofe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: entre 35 e 36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semanas  - está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próximo de atingir o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termo) -muitas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vezes não apresenta intercorrências e não necessita de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cuidados especiais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;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ficará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em alojamento conjunto com sua mãe;</a:t>
            </a:r>
          </a:p>
          <a:p>
            <a:r>
              <a:rPr lang="pt-BR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RNPT moderado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: entre 30 e 34 semanas;</a:t>
            </a:r>
          </a:p>
          <a:p>
            <a:r>
              <a:rPr lang="pt-BR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RNPT extremo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: abaixo de 30 semanas (apresenta grande imaturidade dos seus órgãos e necessita de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cuidados altamente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especializados).</a:t>
            </a:r>
          </a:p>
          <a:p>
            <a:pPr marL="0" indent="0">
              <a:buNone/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400" b="1" dirty="0" err="1" smtClean="0">
                <a:latin typeface="Arial" pitchFamily="34" charset="0"/>
                <a:cs typeface="Arial" pitchFamily="34" charset="0"/>
              </a:rPr>
              <a:t>Pós-termo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IG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&gt;42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semanas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gestação pode ter sinais de perda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de peso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insuficiência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placentária.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7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266"/>
            <a:ext cx="8534400" cy="758952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QUANTO AO PESO AO NASCER:</a:t>
            </a:r>
            <a:endParaRPr lang="pt-BR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144000" cy="5544616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PIG 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pequeno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idade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gestacional)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abaixo </a:t>
            </a:r>
            <a:r>
              <a:rPr lang="pt-BR" dirty="0">
                <a:latin typeface="Arial" pitchFamily="34" charset="0"/>
                <a:cs typeface="Arial" pitchFamily="34" charset="0"/>
              </a:rPr>
              <a:t>do percentil 10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- Peso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inferior a 2500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g.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AID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adequado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a idade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gestacional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dirty="0">
                <a:latin typeface="Arial" pitchFamily="34" charset="0"/>
                <a:cs typeface="Arial" pitchFamily="34" charset="0"/>
              </a:rPr>
              <a:t>percentil entre 10 e 90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Peso entre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2500g a 4000g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GIG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grande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a idade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gestacional)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dirty="0">
                <a:latin typeface="Arial" pitchFamily="34" charset="0"/>
                <a:cs typeface="Arial" pitchFamily="34" charset="0"/>
              </a:rPr>
              <a:t>acima do percentil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pt-BR" dirty="0">
                <a:latin typeface="Arial" pitchFamily="34" charset="0"/>
                <a:cs typeface="Arial" pitchFamily="34" charset="0"/>
              </a:rPr>
              <a:t>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- Peso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acima de 4000g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4198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4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9144000" cy="63093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EMBRIÃO</a:t>
            </a: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Consiste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desde a implantação do óvulo fertilizado no útero até 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8º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semana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desenvolvimento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Da 8º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semana até o nascimento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Percentis (MS)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76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RN Baixo Peso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Pode ser ainda caracterizado como: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Recém-nascido de baixo peso </a:t>
            </a:r>
            <a:r>
              <a:rPr lang="pt-BR" dirty="0"/>
              <a:t>– </a:t>
            </a:r>
            <a:r>
              <a:rPr lang="pt-BR" b="1" dirty="0"/>
              <a:t>RNBP</a:t>
            </a:r>
            <a:r>
              <a:rPr lang="pt-BR" dirty="0"/>
              <a:t>: menor que 2.500 kg;</a:t>
            </a:r>
          </a:p>
          <a:p>
            <a:r>
              <a:rPr lang="pt-BR" b="1" dirty="0">
                <a:solidFill>
                  <a:srgbClr val="FF0000"/>
                </a:solidFill>
              </a:rPr>
              <a:t>Recém-nascido muito baixo peso </a:t>
            </a:r>
            <a:r>
              <a:rPr lang="pt-BR" dirty="0"/>
              <a:t>– </a:t>
            </a:r>
            <a:r>
              <a:rPr lang="pt-BR" b="1" dirty="0"/>
              <a:t>RNMBP</a:t>
            </a:r>
            <a:r>
              <a:rPr lang="pt-BR" dirty="0"/>
              <a:t>: menor que 1.500 kg;</a:t>
            </a:r>
          </a:p>
          <a:p>
            <a:r>
              <a:rPr lang="pt-BR" b="1" dirty="0">
                <a:solidFill>
                  <a:srgbClr val="FF0000"/>
                </a:solidFill>
              </a:rPr>
              <a:t>Recém-nascido extremo baixo peso </a:t>
            </a:r>
            <a:r>
              <a:rPr lang="pt-BR" dirty="0"/>
              <a:t>– </a:t>
            </a:r>
            <a:r>
              <a:rPr lang="pt-BR" b="1" dirty="0"/>
              <a:t>RNEBP</a:t>
            </a:r>
            <a:r>
              <a:rPr lang="pt-BR" dirty="0"/>
              <a:t>: menor que 1.000 kg.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26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"/>
            <a:ext cx="7772400" cy="764704"/>
          </a:xfrm>
        </p:spPr>
        <p:txBody>
          <a:bodyPr/>
          <a:lstStyle/>
          <a:p>
            <a:pPr eaLnBrk="1" hangingPunct="1"/>
            <a:r>
              <a:rPr lang="en-US" altLang="pt-BR" b="1" dirty="0" smtClean="0">
                <a:solidFill>
                  <a:srgbClr val="FF0000"/>
                </a:solidFill>
              </a:rPr>
              <a:t>NASCIDO VIVO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8945563" cy="554389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Expulsão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extração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completa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corpo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mãe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independentemente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duração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gravidez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de um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produto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concepção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depois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separação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respire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apresente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qualquer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outro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sinal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vida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tal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batimentos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pulsações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cordão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umbilical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movimentos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efetivos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músculos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contração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voluntária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estando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cortado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cordão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umbilical e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estando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desprendido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a placenta.</a:t>
            </a:r>
          </a:p>
          <a:p>
            <a:pPr eaLnBrk="1" hangingPunct="1">
              <a:lnSpc>
                <a:spcPct val="90000"/>
              </a:lnSpc>
            </a:pPr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5289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45563" cy="764704"/>
          </a:xfrm>
        </p:spPr>
        <p:txBody>
          <a:bodyPr/>
          <a:lstStyle/>
          <a:p>
            <a:pPr eaLnBrk="1" hangingPunct="1"/>
            <a:r>
              <a:rPr lang="en-US" altLang="pt-BR" b="1" dirty="0" smtClean="0">
                <a:solidFill>
                  <a:srgbClr val="FF0000"/>
                </a:solidFill>
              </a:rPr>
              <a:t>ÓBITO FETAL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/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Morte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produto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concepção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antes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expulsão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extração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completa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corpo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mãe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independentemente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duração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gravidez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Indica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óbito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se 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feto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depois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separação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respirar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nem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apresentar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nenhum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outro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sinal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vida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batimentos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pulsações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cordão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umbilical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movimentos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efetivos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músculos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contração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3600" dirty="0" err="1" smtClean="0">
                <a:latin typeface="Arial" pitchFamily="34" charset="0"/>
                <a:cs typeface="Arial" pitchFamily="34" charset="0"/>
              </a:rPr>
              <a:t>voluntária</a:t>
            </a:r>
            <a:r>
              <a:rPr lang="en-US" altLang="pt-BR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119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BR" sz="4000" b="1" dirty="0" smtClean="0">
                <a:solidFill>
                  <a:srgbClr val="FF0000"/>
                </a:solidFill>
              </a:rPr>
              <a:t>ÓBITO INFANTIL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pt-BR" sz="4800" dirty="0" err="1" smtClean="0">
                <a:latin typeface="Arial" pitchFamily="34" charset="0"/>
                <a:cs typeface="Arial" pitchFamily="34" charset="0"/>
              </a:rPr>
              <a:t>Criança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48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4800" i="1" dirty="0" err="1" smtClean="0">
                <a:latin typeface="Arial" pitchFamily="34" charset="0"/>
                <a:cs typeface="Arial" pitchFamily="34" charset="0"/>
              </a:rPr>
              <a:t>nascida</a:t>
            </a:r>
            <a:r>
              <a:rPr lang="en-US" altLang="pt-BR" sz="4800" i="1" dirty="0" smtClean="0">
                <a:latin typeface="Arial" pitchFamily="34" charset="0"/>
                <a:cs typeface="Arial" pitchFamily="34" charset="0"/>
              </a:rPr>
              <a:t> viva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pt-BR" sz="4800" dirty="0" err="1" smtClean="0">
                <a:latin typeface="Arial" pitchFamily="34" charset="0"/>
                <a:cs typeface="Arial" pitchFamily="34" charset="0"/>
              </a:rPr>
              <a:t>morreu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4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4800" dirty="0" err="1" smtClean="0">
                <a:latin typeface="Arial" pitchFamily="34" charset="0"/>
                <a:cs typeface="Arial" pitchFamily="34" charset="0"/>
              </a:rPr>
              <a:t>qualquer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4800" dirty="0" err="1" smtClean="0">
                <a:latin typeface="Arial" pitchFamily="34" charset="0"/>
                <a:cs typeface="Arial" pitchFamily="34" charset="0"/>
              </a:rPr>
              <a:t>momento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 antes de </a:t>
            </a:r>
            <a:r>
              <a:rPr lang="en-US" altLang="pt-BR" sz="4800" dirty="0" err="1" smtClean="0">
                <a:latin typeface="Arial" pitchFamily="34" charset="0"/>
                <a:cs typeface="Arial" pitchFamily="34" charset="0"/>
              </a:rPr>
              <a:t>completar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 um </a:t>
            </a:r>
            <a:r>
              <a:rPr lang="en-US" altLang="pt-BR" sz="4800" dirty="0" err="1" smtClean="0">
                <a:latin typeface="Arial" pitchFamily="34" charset="0"/>
                <a:cs typeface="Arial" pitchFamily="34" charset="0"/>
              </a:rPr>
              <a:t>ano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BR" sz="4800" dirty="0" err="1" smtClean="0">
                <a:latin typeface="Arial" pitchFamily="34" charset="0"/>
                <a:cs typeface="Arial" pitchFamily="34" charset="0"/>
              </a:rPr>
              <a:t>idade</a:t>
            </a:r>
            <a:r>
              <a:rPr lang="en-US" altLang="pt-BR" sz="4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5220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32755</TotalTime>
  <Words>2492</Words>
  <Application>Microsoft Office PowerPoint</Application>
  <PresentationFormat>Apresentação na tela (4:3)</PresentationFormat>
  <Paragraphs>285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Cívico</vt:lpstr>
      <vt:lpstr>Enfermagem  em Neonatologia </vt:lpstr>
      <vt:lpstr>CONTEÚDOS</vt:lpstr>
      <vt:lpstr>AVALIAÇÃO</vt:lpstr>
      <vt:lpstr>NEONATOLOGIA </vt:lpstr>
      <vt:lpstr>Apresentação do PowerPoint</vt:lpstr>
      <vt:lpstr>Apresentação do PowerPoint</vt:lpstr>
      <vt:lpstr>NASCIDO VIVO</vt:lpstr>
      <vt:lpstr>ÓBITO FETAL</vt:lpstr>
      <vt:lpstr>ÓBITO INFANTIL</vt:lpstr>
      <vt:lpstr> ÓBITO NEONATAL </vt:lpstr>
      <vt:lpstr>Apresentação do PowerPoint</vt:lpstr>
      <vt:lpstr>O coeficiente de mortalidade infantil pode ser dividido em: </vt:lpstr>
      <vt:lpstr>Apresentação do PowerPoint</vt:lpstr>
      <vt:lpstr>O coeficiente de mortalidade infantil pode ser dividido em: </vt:lpstr>
      <vt:lpstr>Apresentação do PowerPoint</vt:lpstr>
      <vt:lpstr>Apresentação do PowerPoint</vt:lpstr>
      <vt:lpstr>Condições de Saúde da População Brasileira Mudanças no perfil epidemiológico</vt:lpstr>
      <vt:lpstr>Apresentação do PowerPoint</vt:lpstr>
      <vt:lpstr>Apresentação do PowerPoint</vt:lpstr>
      <vt:lpstr>Apresentação do PowerPoint</vt:lpstr>
      <vt:lpstr>Apresentação do PowerPoint</vt:lpstr>
      <vt:lpstr>PAPEL DA ENFERMAGEM EM NEONATOLOGIA</vt:lpstr>
      <vt:lpstr>PAPEL DA ENFERMAGEM EM NEONATOLOGIA</vt:lpstr>
      <vt:lpstr>CRITÉRIOS PARA IDENTIFICAÇÃO DO RN DE RISCO: </vt:lpstr>
      <vt:lpstr>FATORES ANTENATAIS</vt:lpstr>
      <vt:lpstr>FATORES RELACIONADOS AO PARTO</vt:lpstr>
      <vt:lpstr>SUGEREM-SE OS SEGUINTES CRITÉRIOS PARA IDENTIFICAR O RN DE ALTO RISCO </vt:lpstr>
      <vt:lpstr>ASSISTÊNCIA AO RECÉM‐NASCIDO NA SALA DE PARTO</vt:lpstr>
      <vt:lpstr>PRINCIPAIS EQUIPAMENTOS E MATERIAIS NECESSÁRIOS </vt:lpstr>
      <vt:lpstr>Apresentação do PowerPoint</vt:lpstr>
      <vt:lpstr>Apresentação do PowerPoint</vt:lpstr>
      <vt:lpstr>RN NORMAL  baixo risco de apresentar patologia neonatal</vt:lpstr>
      <vt:lpstr>Assistência ao recém‐nascido a termo na sala de parto   Para promover boa expansão pulmonar, manter oxigenação tecidual adequada e assegurar débito cardíaco adequado.  </vt:lpstr>
      <vt:lpstr>Apresentação do PowerPoint</vt:lpstr>
      <vt:lpstr>MUDANÇAS RESPIRATÓRIAS Na vida intra-uterina ...</vt:lpstr>
      <vt:lpstr>MUDANÇAS RESPIRATÓRIAS</vt:lpstr>
      <vt:lpstr>MUDANÇAS CIRCULATÓRIAS   Da circulação placentária ou fetal para circulação independente </vt:lpstr>
      <vt:lpstr>MÁ ADAPTAÇÃO À VIDA EXTRA-UTERINA por dificuldades entes do TP, durante e depois do nascimento</vt:lpstr>
      <vt:lpstr> DESOBSTRUÇÃO DAS VIAS AÉREAS SUPERIORES </vt:lpstr>
      <vt:lpstr>ASPIRAÇÃO</vt:lpstr>
      <vt:lpstr>ASPIRAÇÃO</vt:lpstr>
      <vt:lpstr>APGAR – AVALIAÇÃO DA VITALIDADE DO RECÉM‐NASCIDO</vt:lpstr>
      <vt:lpstr>Apresentação do PowerPoint</vt:lpstr>
      <vt:lpstr>BOLETIM DE APGAR</vt:lpstr>
      <vt:lpstr>SIGNIFICADO DAS NOTAS OBTIDAS NA AVALIAÇÃO DE APGAR: </vt:lpstr>
      <vt:lpstr>Apresentação do PowerPoint</vt:lpstr>
      <vt:lpstr>CLAMPEAMENTO DO CORDÃO UMBILICAL</vt:lpstr>
      <vt:lpstr>Apresentação do PowerPoint</vt:lpstr>
      <vt:lpstr>Apresentação do PowerPoint</vt:lpstr>
      <vt:lpstr>ASSISTÊNCIA IMEDIATA AO RN</vt:lpstr>
      <vt:lpstr>ATRASO DO CLAMPEAMENTO DO CORDÃO UMBILICAL </vt:lpstr>
      <vt:lpstr>Apresentação do PowerPoint</vt:lpstr>
      <vt:lpstr>Apresentação do PowerPoint</vt:lpstr>
      <vt:lpstr>Apresentação do PowerPoint</vt:lpstr>
      <vt:lpstr>Apresentação do PowerPoint</vt:lpstr>
      <vt:lpstr>KANAKION</vt:lpstr>
      <vt:lpstr>ASSISTÊNCIA IMEDIATA AO RN</vt:lpstr>
      <vt:lpstr>QUANTO À IDADE GESTACIONAL: Considera-se  RN  </vt:lpstr>
      <vt:lpstr>QUANTO AO PESO AO NASCER:</vt:lpstr>
      <vt:lpstr>Percentis (MS)</vt:lpstr>
      <vt:lpstr>Apresentação do PowerPoint</vt:lpstr>
      <vt:lpstr>RN Baixo Peso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161</cp:revision>
  <dcterms:created xsi:type="dcterms:W3CDTF">2017-05-06T23:28:49Z</dcterms:created>
  <dcterms:modified xsi:type="dcterms:W3CDTF">2019-05-22T18:31:04Z</dcterms:modified>
</cp:coreProperties>
</file>