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9FCB-8EC4-4E9A-BE8E-00BC00384021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4A216-A781-437E-B621-7E70E246D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71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9CC19AF-EFCC-4CA4-BB80-9D26F72F9B1A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ASSISTÊNCIA MEDIATA AO RN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84976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Após as 2 primeiras horas de vida o RN deverá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receber:</a:t>
            </a:r>
          </a:p>
          <a:p>
            <a:pPr marL="0" indent="0" algn="just"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Higiene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corporal (conforme a rotina; banho não é prioridade...)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Exame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físico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completo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Avaliação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dos reflexos</a:t>
            </a:r>
          </a:p>
        </p:txBody>
      </p:sp>
    </p:spTree>
    <p:extLst>
      <p:ext uri="{BB962C8B-B14F-4D97-AF65-F5344CB8AC3E}">
        <p14:creationId xmlns:p14="http://schemas.microsoft.com/office/powerpoint/2010/main" val="37283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703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32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45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 DA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PELE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712968" cy="525658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Palidez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acentuada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- dado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importante para o diagnóstico de anemia (aguda ou crônica), vasoconstrição periférica ou choque; traduz situação grave e deve ter sempre investigada a causa de seu aparecimento.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Fenômeno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Arlequim -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linha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delimitando um </a:t>
            </a:r>
            <a:r>
              <a:rPr lang="pt-BR" sz="3200" b="1" dirty="0" err="1">
                <a:latin typeface="Arial" pitchFamily="34" charset="0"/>
                <a:cs typeface="Arial" pitchFamily="34" charset="0"/>
              </a:rPr>
              <a:t>hemicorpo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 com eritema e outro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com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coloração normal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(benigna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, não muito rara, de causa desconhecida,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sugere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algum grau de instabilidade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vasomotora)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SINAL DE ARLEQUIM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355976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482144" cy="5760640"/>
          </a:xfrm>
        </p:spPr>
        <p:txBody>
          <a:bodyPr/>
          <a:lstStyle/>
          <a:p>
            <a:pPr algn="r"/>
            <a:r>
              <a:rPr lang="pt-BR" sz="3200" dirty="0" smtClean="0">
                <a:latin typeface="Arial" pitchFamily="34" charset="0"/>
                <a:cs typeface="Arial" pitchFamily="34" charset="0"/>
              </a:rPr>
              <a:t>Fenômeno vascular, </a:t>
            </a:r>
          </a:p>
          <a:p>
            <a:pPr marL="0" indent="0" algn="r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de causa desconhecida.</a:t>
            </a:r>
          </a:p>
          <a:p>
            <a:pPr algn="r"/>
            <a:r>
              <a:rPr lang="pt-BR" sz="3200" dirty="0" smtClean="0">
                <a:latin typeface="Arial" pitchFamily="34" charset="0"/>
                <a:cs typeface="Arial" pitchFamily="34" charset="0"/>
              </a:rPr>
              <a:t>Pode ser benigna e </a:t>
            </a:r>
          </a:p>
          <a:p>
            <a:pPr marL="0" indent="0" algn="r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transitória (&lt;30 minutos)</a:t>
            </a:r>
          </a:p>
          <a:p>
            <a:pPr algn="r"/>
            <a:r>
              <a:rPr lang="pt-BR" sz="3200" dirty="0" smtClean="0">
                <a:latin typeface="Arial" pitchFamily="34" charset="0"/>
                <a:cs typeface="Arial" pitchFamily="34" charset="0"/>
              </a:rPr>
              <a:t>Ou pode indicar desvio </a:t>
            </a:r>
          </a:p>
          <a:p>
            <a:pPr marL="0" indent="0" algn="r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do sangue </a:t>
            </a:r>
          </a:p>
          <a:p>
            <a:pPr marL="0" indent="0" algn="r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( hipertensão pulmonar </a:t>
            </a:r>
          </a:p>
          <a:p>
            <a:pPr marL="0" indent="0" algn="r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e coarctação da aorta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411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VÉRNIX CASEOSO</a:t>
            </a:r>
            <a:r>
              <a:rPr lang="pt-BR" sz="40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000" b="1" i="1" dirty="0" smtClean="0">
                <a:latin typeface="Arial" pitchFamily="34" charset="0"/>
                <a:cs typeface="Arial" pitchFamily="34" charset="0"/>
              </a:rPr>
            </a:br>
            <a:endParaRPr lang="pt-BR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84976" cy="483028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aterial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gorduroso 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esbranquiçado que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recobre os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RN prematuros entre 34 e 36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semanas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Tem como função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 proteção da pele e o isolamento térmico.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Nos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RN a termo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quantidade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costuma ser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menor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, podendo ser observado em locais protegidos como nas dobras dos membros e na genitália feminina, entre os pequenos e grandes lábios.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128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548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PELE</a:t>
            </a:r>
            <a:endParaRPr lang="pt-BR" sz="5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4000" dirty="0">
                <a:latin typeface="Arial" pitchFamily="34" charset="0"/>
                <a:cs typeface="Arial" pitchFamily="34" charset="0"/>
              </a:rPr>
              <a:t>Na vigência de líquido amniótico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meconial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a pele e o coto umbilical podem estar impregnados, apresentando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cor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esverdeada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característica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6759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MILIUM SEBÁCEO </a:t>
            </a:r>
            <a:endParaRPr lang="pt-BR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268760"/>
            <a:ext cx="8503920" cy="48302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presente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em 40% dos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RN</a:t>
            </a:r>
          </a:p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pequenos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pontos brancos (menor que 1mm), localizados na base do nariz, queixo e fronte, devido à distensão e obstrução das glândulas sebáceas, decorrentes da ação do estrógeno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materno</a:t>
            </a:r>
          </a:p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desaparecem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em poucas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semanas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24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54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latin typeface="Arial" pitchFamily="34" charset="0"/>
                <a:cs typeface="Arial" pitchFamily="34" charset="0"/>
              </a:rPr>
              <a:t>Exame físico no </a:t>
            </a:r>
            <a:r>
              <a:rPr lang="pt-BR" sz="5400" dirty="0" err="1" smtClean="0">
                <a:latin typeface="Arial" pitchFamily="34" charset="0"/>
                <a:cs typeface="Arial" pitchFamily="34" charset="0"/>
              </a:rPr>
              <a:t>Rn</a:t>
            </a:r>
            <a:endParaRPr lang="pt-BR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84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LANUGO</a:t>
            </a:r>
            <a:endParaRPr lang="pt-BR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pt-BR" sz="4400" dirty="0" err="1">
                <a:latin typeface="Arial" pitchFamily="34" charset="0"/>
                <a:cs typeface="Arial" pitchFamily="34" charset="0"/>
              </a:rPr>
              <a:t>ê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los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finos que costumam recobrir a região do ombro e da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escápula</a:t>
            </a:r>
          </a:p>
          <a:p>
            <a:pPr algn="just"/>
            <a:r>
              <a:rPr lang="pt-BR" sz="4400" dirty="0" smtClean="0">
                <a:latin typeface="Arial" pitchFamily="34" charset="0"/>
                <a:cs typeface="Arial" pitchFamily="34" charset="0"/>
              </a:rPr>
              <a:t> encontrado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de forma mais abundante nos RN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prematuros</a:t>
            </a:r>
          </a:p>
          <a:p>
            <a:pPr algn="just"/>
            <a:r>
              <a:rPr lang="pt-BR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desaparecem em alguns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dias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58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534400" cy="758952"/>
          </a:xfrm>
        </p:spPr>
        <p:txBody>
          <a:bodyPr/>
          <a:lstStyle/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52" y="1"/>
            <a:ext cx="9356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256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125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/>
              <a:t>HEMANGIOMA CAPILAR </a:t>
            </a:r>
            <a:r>
              <a:rPr lang="pt-BR" sz="2800" dirty="0" smtClean="0"/>
              <a:t>(</a:t>
            </a:r>
            <a:r>
              <a:rPr lang="pt-BR" sz="2800" dirty="0"/>
              <a:t>manchas vermelho-violáceas mais comumente observadas na nuca região frontal e pálpebras </a:t>
            </a:r>
            <a:r>
              <a:rPr lang="pt-BR" sz="2800" dirty="0" smtClean="0"/>
              <a:t>superiores)</a:t>
            </a:r>
          </a:p>
          <a:p>
            <a:endParaRPr lang="pt-BR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976664" cy="54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519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930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78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98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EQUIMOSE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3999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20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7589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SISTEMA TEGUMENTAR ANATOMICAMENTE </a:t>
            </a:r>
            <a:r>
              <a:rPr lang="pt-BR" b="1" dirty="0">
                <a:solidFill>
                  <a:srgbClr val="FF0000"/>
                </a:solidFill>
                <a:latin typeface="+mn-lt"/>
              </a:rPr>
              <a:t>COMPLETO, MAS FUNCIONALMENTE IMATURO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9144000" cy="5330952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pt-BR" dirty="0" smtClean="0"/>
              <a:t>RN hidratado tem a pele túrgida e elástica (quando pinçada retorna rapidamente à posição anterior)</a:t>
            </a:r>
          </a:p>
          <a:p>
            <a:r>
              <a:rPr lang="pt-BR" dirty="0" err="1" smtClean="0"/>
              <a:t>Vérnix</a:t>
            </a:r>
            <a:r>
              <a:rPr lang="pt-BR" dirty="0" smtClean="0"/>
              <a:t> </a:t>
            </a:r>
            <a:r>
              <a:rPr lang="pt-BR" dirty="0" err="1" smtClean="0"/>
              <a:t>caseoso</a:t>
            </a:r>
            <a:r>
              <a:rPr lang="pt-BR" dirty="0"/>
              <a:t> </a:t>
            </a:r>
            <a:r>
              <a:rPr lang="pt-BR" dirty="0" smtClean="0"/>
              <a:t>– sinal de atividade das glândulas sebáceas</a:t>
            </a:r>
          </a:p>
          <a:p>
            <a:r>
              <a:rPr lang="pt-BR" dirty="0" smtClean="0"/>
              <a:t>Glândulas sudoríparas ativas</a:t>
            </a:r>
          </a:p>
          <a:p>
            <a:r>
              <a:rPr lang="pt-BR" dirty="0" smtClean="0"/>
              <a:t>Vesículas chamadas de miliária ou </a:t>
            </a:r>
            <a:r>
              <a:rPr lang="pt-BR" dirty="0" err="1" smtClean="0"/>
              <a:t>sudamina</a:t>
            </a:r>
            <a:r>
              <a:rPr lang="pt-BR" dirty="0" smtClean="0"/>
              <a:t> no rosto, pela retenção de suor</a:t>
            </a:r>
          </a:p>
          <a:p>
            <a:r>
              <a:rPr lang="pt-BR" dirty="0" smtClean="0"/>
              <a:t>Folículos pilosos em diversos graus de crescimento</a:t>
            </a:r>
          </a:p>
          <a:p>
            <a:r>
              <a:rPr lang="pt-BR" dirty="0" smtClean="0"/>
              <a:t>Coloração da pele depende da base racial – rosada nos de raça branca e tendência para o vermelho nos de raça negra</a:t>
            </a:r>
          </a:p>
          <a:p>
            <a:r>
              <a:rPr lang="pt-BR" dirty="0" smtClean="0"/>
              <a:t>Pele pálida </a:t>
            </a:r>
            <a:r>
              <a:rPr lang="pt-BR" dirty="0"/>
              <a:t>s</a:t>
            </a:r>
            <a:r>
              <a:rPr lang="pt-BR" dirty="0" smtClean="0"/>
              <a:t>ugere anemia, vasoconstrição periférica, choque, asfixia ou edema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368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534400" cy="758952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chemeClr val="tx1"/>
                </a:solidFill>
              </a:rPr>
              <a:t>PELE</a:t>
            </a:r>
            <a:br>
              <a:rPr lang="pt-BR" sz="4800" b="1" dirty="0" smtClean="0">
                <a:solidFill>
                  <a:schemeClr val="tx1"/>
                </a:solidFill>
              </a:rPr>
            </a:br>
            <a:r>
              <a:rPr lang="pt-BR" sz="4800" b="1" dirty="0">
                <a:solidFill>
                  <a:srgbClr val="FF0000"/>
                </a:solidFill>
              </a:rPr>
              <a:t>A</a:t>
            </a:r>
            <a:r>
              <a:rPr lang="pt-BR" sz="4800" b="1" dirty="0" smtClean="0">
                <a:solidFill>
                  <a:srgbClr val="FF0000"/>
                </a:solidFill>
              </a:rPr>
              <a:t>valiar</a:t>
            </a:r>
            <a:r>
              <a:rPr lang="pt-BR" sz="4800" b="1" dirty="0">
                <a:solidFill>
                  <a:srgbClr val="FF0000"/>
                </a:solidFill>
              </a:rPr>
              <a:t>: </a:t>
            </a:r>
            <a:r>
              <a:rPr lang="pt-BR" sz="4800" dirty="0"/>
              <a:t/>
            </a:r>
            <a:br>
              <a:rPr lang="pt-BR" sz="4800" dirty="0"/>
            </a:br>
            <a:endParaRPr lang="pt-BR" sz="48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1371600"/>
            <a:ext cx="4320480" cy="4937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Textura. </a:t>
            </a:r>
          </a:p>
          <a:p>
            <a:pPr marL="0" indent="0">
              <a:buNone/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Umidade. </a:t>
            </a:r>
          </a:p>
          <a:p>
            <a:pPr marL="0" indent="0">
              <a:buNone/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Cor. </a:t>
            </a:r>
          </a:p>
          <a:p>
            <a:pPr marL="0" indent="0">
              <a:buNone/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Presença de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milium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Presença de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lanugo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163888" cy="5081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Presença de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vérnix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Presença de mancha mongólica. </a:t>
            </a:r>
          </a:p>
          <a:p>
            <a:pPr marL="0" indent="0">
              <a:buNone/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Presença de icterícia. </a:t>
            </a:r>
          </a:p>
          <a:p>
            <a:pPr marL="0" indent="0">
              <a:buNone/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Presença de anomalias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90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Conteúdo 1"/>
          <p:cNvSpPr>
            <a:spLocks noGrp="1"/>
          </p:cNvSpPr>
          <p:nvPr>
            <p:ph idx="1"/>
          </p:nvPr>
        </p:nvSpPr>
        <p:spPr>
          <a:xfrm>
            <a:off x="0" y="332656"/>
            <a:ext cx="8805672" cy="6120680"/>
          </a:xfrm>
        </p:spPr>
        <p:txBody>
          <a:bodyPr>
            <a:normAutofit/>
          </a:bodyPr>
          <a:lstStyle/>
          <a:p>
            <a:pPr marL="731520" indent="-457200" algn="just">
              <a:spcBef>
                <a:spcPts val="0"/>
              </a:spcBef>
            </a:pPr>
            <a:r>
              <a:rPr lang="pt-BR" altLang="pt-BR" sz="3200" b="1" dirty="0" smtClean="0"/>
              <a:t>EDEMAS </a:t>
            </a:r>
            <a:r>
              <a:rPr lang="pt-BR" altLang="pt-BR" sz="3200" dirty="0" smtClean="0"/>
              <a:t>(pálpebras, região </a:t>
            </a:r>
            <a:r>
              <a:rPr lang="pt-BR" altLang="pt-BR" sz="3200" dirty="0" err="1" smtClean="0"/>
              <a:t>pré</a:t>
            </a:r>
            <a:r>
              <a:rPr lang="pt-BR" altLang="pt-BR" sz="3200" dirty="0" smtClean="0"/>
              <a:t>-tibial, pés, dorso, sacral, genital) ainda </a:t>
            </a:r>
            <a:r>
              <a:rPr lang="pt-BR" altLang="pt-BR" sz="3200" b="1" dirty="0" smtClean="0"/>
              <a:t>generalizada</a:t>
            </a:r>
            <a:r>
              <a:rPr lang="pt-BR" altLang="pt-BR" sz="3200" dirty="0" smtClean="0"/>
              <a:t> na presença de </a:t>
            </a:r>
            <a:r>
              <a:rPr lang="pt-BR" altLang="pt-BR" sz="3200" dirty="0" err="1" smtClean="0"/>
              <a:t>hidropsia</a:t>
            </a:r>
            <a:r>
              <a:rPr lang="pt-BR" altLang="pt-BR" sz="3200" dirty="0" smtClean="0"/>
              <a:t> fetal, ICC, nefroses);  </a:t>
            </a:r>
          </a:p>
          <a:p>
            <a:pPr marL="731520" indent="-457200" algn="just">
              <a:spcBef>
                <a:spcPts val="0"/>
              </a:spcBef>
            </a:pPr>
            <a:r>
              <a:rPr lang="pt-BR" altLang="pt-BR" sz="3200" b="1" dirty="0" smtClean="0"/>
              <a:t>HEMATOMAS, PETÉQUIAS E EQUIMOSES </a:t>
            </a:r>
            <a:r>
              <a:rPr lang="pt-BR" altLang="pt-BR" sz="3200" b="1" dirty="0" smtClean="0"/>
              <a:t>no </a:t>
            </a:r>
            <a:r>
              <a:rPr lang="pt-BR" altLang="pt-BR" sz="3200" b="1" dirty="0" err="1" smtClean="0"/>
              <a:t>pólo</a:t>
            </a:r>
            <a:r>
              <a:rPr lang="pt-BR" altLang="pt-BR" sz="3200" b="1" dirty="0" smtClean="0"/>
              <a:t> da apresentação;</a:t>
            </a:r>
          </a:p>
          <a:p>
            <a:pPr marL="731520" indent="-457200" algn="just">
              <a:spcBef>
                <a:spcPts val="0"/>
              </a:spcBef>
            </a:pPr>
            <a:r>
              <a:rPr lang="pt-BR" altLang="pt-BR" sz="3200" b="1" dirty="0" smtClean="0"/>
              <a:t> </a:t>
            </a:r>
            <a:r>
              <a:rPr lang="pt-BR" altLang="pt-BR" sz="3200" b="1" dirty="0" smtClean="0"/>
              <a:t>MÁSCARA DE CIANOSE; </a:t>
            </a:r>
            <a:endParaRPr lang="pt-BR" altLang="pt-BR" sz="3200" b="1" dirty="0" smtClean="0"/>
          </a:p>
          <a:p>
            <a:pPr marL="731520" indent="-457200" algn="just">
              <a:spcBef>
                <a:spcPts val="0"/>
              </a:spcBef>
            </a:pPr>
            <a:r>
              <a:rPr lang="pt-BR" altLang="pt-BR" sz="3200" b="1" dirty="0" smtClean="0"/>
              <a:t>MANCHA MONGÓLICA </a:t>
            </a:r>
            <a:r>
              <a:rPr lang="pt-BR" altLang="pt-BR" sz="3200" dirty="0" smtClean="0"/>
              <a:t>(</a:t>
            </a:r>
            <a:r>
              <a:rPr lang="pt-BR" altLang="pt-BR" sz="3200" dirty="0" smtClean="0"/>
              <a:t>mancha azul-</a:t>
            </a:r>
            <a:r>
              <a:rPr lang="pt-BR" altLang="pt-BR" sz="3200" dirty="0" err="1" smtClean="0"/>
              <a:t>acizentada</a:t>
            </a:r>
            <a:r>
              <a:rPr lang="pt-BR" altLang="pt-BR" sz="3200" dirty="0" smtClean="0"/>
              <a:t>).</a:t>
            </a:r>
          </a:p>
          <a:p>
            <a:pPr algn="ctr"/>
            <a:endParaRPr lang="pt-BR" alt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7837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TEXTURA DA PELE</a:t>
            </a:r>
            <a:r>
              <a:rPr lang="pt-BR" b="1" i="1" dirty="0"/>
              <a:t/>
            </a:r>
            <a:br>
              <a:rPr lang="pt-BR" b="1" i="1" dirty="0"/>
            </a:b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9144000" cy="4758280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Depende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muito da idade gestacional.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RN PRÉ-TERMO EXTREMO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pele muito fina 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gelatinosa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RN A TERMO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pele lisa, brilhante, úmida 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fina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RN PÓS-TERMO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ou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com insuficiência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placentária -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pele seca, enrugada, 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apergaminada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e com descamação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acentuada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asos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HIPOTIREOIDISMO CONGÊNITO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- pele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seca e áspera. </a:t>
            </a:r>
          </a:p>
        </p:txBody>
      </p:sp>
    </p:spTree>
    <p:extLst>
      <p:ext uri="{BB962C8B-B14F-4D97-AF65-F5344CB8AC3E}">
        <p14:creationId xmlns:p14="http://schemas.microsoft.com/office/powerpoint/2010/main" val="23255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3928" y="5949280"/>
            <a:ext cx="5220072" cy="68694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MANCHA MONGÓLICA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9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5517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18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ATENÇÃO:</a:t>
            </a:r>
            <a:br>
              <a:rPr lang="pt-BR" sz="4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mencionar o nome “mancha mongólica” devido ao estigma que o termo traz, podendo levar a constrangimentos desnecessários. </a:t>
            </a:r>
            <a:endParaRPr lang="pt-BR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1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 DA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PELE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712968" cy="525658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RN de pele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clara a termo -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cor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rosada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Filhos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 pais negros podem apresentar pele clara no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nascimento - maior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quantidade de melanina nos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mamilos, região </a:t>
            </a:r>
            <a:r>
              <a:rPr lang="pt-BR" sz="3600" b="1" dirty="0" err="1">
                <a:latin typeface="Arial" pitchFamily="34" charset="0"/>
                <a:cs typeface="Arial" pitchFamily="34" charset="0"/>
              </a:rPr>
              <a:t>periungueal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na pele da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borda do umbigo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e na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genitália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Pletora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- observada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em RN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policitêmicos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hiperoxigenados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ou com hipertermia.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33930</TotalTime>
  <Words>632</Words>
  <Application>Microsoft Office PowerPoint</Application>
  <PresentationFormat>Apresentação na tela (4:3)</PresentationFormat>
  <Paragraphs>74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Cívico</vt:lpstr>
      <vt:lpstr>ASSISTÊNCIA MEDIATA AO RN</vt:lpstr>
      <vt:lpstr>Apresentação do PowerPoint</vt:lpstr>
      <vt:lpstr>SISTEMA TEGUMENTAR ANATOMICAMENTE COMPLETO, MAS FUNCIONALMENTE IMATURO </vt:lpstr>
      <vt:lpstr>PELE Avaliar:  </vt:lpstr>
      <vt:lpstr>Apresentação do PowerPoint</vt:lpstr>
      <vt:lpstr>TEXTURA DA PELE </vt:lpstr>
      <vt:lpstr>MANCHA MONGÓLICA</vt:lpstr>
      <vt:lpstr>ATENÇÃO: </vt:lpstr>
      <vt:lpstr>COR DA PELE</vt:lpstr>
      <vt:lpstr>Apresentação do PowerPoint</vt:lpstr>
      <vt:lpstr>Apresentação do PowerPoint</vt:lpstr>
      <vt:lpstr>Apresentação do PowerPoint</vt:lpstr>
      <vt:lpstr>COR DA PELE</vt:lpstr>
      <vt:lpstr>SINAL DE ARLEQUIM </vt:lpstr>
      <vt:lpstr>VÉRNIX CASEOSO </vt:lpstr>
      <vt:lpstr>Apresentação do PowerPoint</vt:lpstr>
      <vt:lpstr>PELE</vt:lpstr>
      <vt:lpstr>MILIUM SEBÁCEO </vt:lpstr>
      <vt:lpstr>Apresentação do PowerPoint</vt:lpstr>
      <vt:lpstr>LANUGO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EQUIMOSE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Enfermagem  em Neonatologia</dc:title>
  <dc:creator>Cibele Teixeira</dc:creator>
  <cp:lastModifiedBy>Isabela</cp:lastModifiedBy>
  <cp:revision>175</cp:revision>
  <dcterms:created xsi:type="dcterms:W3CDTF">2017-05-06T23:28:49Z</dcterms:created>
  <dcterms:modified xsi:type="dcterms:W3CDTF">2019-05-29T20:03:43Z</dcterms:modified>
</cp:coreProperties>
</file>