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7" r:id="rId2"/>
    <p:sldId id="257" r:id="rId3"/>
    <p:sldId id="258" r:id="rId4"/>
    <p:sldId id="259" r:id="rId5"/>
    <p:sldId id="260" r:id="rId6"/>
    <p:sldId id="275" r:id="rId7"/>
    <p:sldId id="261" r:id="rId8"/>
    <p:sldId id="276" r:id="rId9"/>
    <p:sldId id="277" r:id="rId10"/>
    <p:sldId id="278" r:id="rId11"/>
    <p:sldId id="263" r:id="rId12"/>
    <p:sldId id="264" r:id="rId13"/>
    <p:sldId id="262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9" r:id="rId25"/>
    <p:sldId id="280" r:id="rId26"/>
    <p:sldId id="281" r:id="rId27"/>
    <p:sldId id="289" r:id="rId28"/>
    <p:sldId id="290" r:id="rId29"/>
    <p:sldId id="291" r:id="rId30"/>
    <p:sldId id="292" r:id="rId31"/>
    <p:sldId id="293" r:id="rId32"/>
    <p:sldId id="294" r:id="rId33"/>
    <p:sldId id="296" r:id="rId34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9" autoAdjust="0"/>
    <p:restoredTop sz="94660"/>
  </p:normalViewPr>
  <p:slideViewPr>
    <p:cSldViewPr snapToGrid="0">
      <p:cViewPr varScale="1">
        <p:scale>
          <a:sx n="67" d="100"/>
          <a:sy n="67" d="100"/>
        </p:scale>
        <p:origin x="-606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C770587F-A741-43C3-9C98-8555326AE0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="" xmlns:a16="http://schemas.microsoft.com/office/drawing/2014/main" id="{DFA6DA8F-1894-4CA3-9A97-D73763CB95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="" xmlns:a16="http://schemas.microsoft.com/office/drawing/2014/main" id="{4D1EF1B9-D145-4A42-8B67-40960F4DB5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B7EE6-779E-4D7F-BBA1-1D6E3938B473}" type="datetimeFigureOut">
              <a:rPr lang="pt-BR" smtClean="0"/>
              <a:t>08/04/2019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="" xmlns:a16="http://schemas.microsoft.com/office/drawing/2014/main" id="{C6C2C603-218D-4299-AE4C-F27103AB27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="" xmlns:a16="http://schemas.microsoft.com/office/drawing/2014/main" id="{970A11E6-CE24-4A7C-A5C8-215ED4634A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4871D-1058-4F3C-8FE0-B78E2C70A46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712830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CA3C45E0-E78E-45B5-BF60-B3F75F26D1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="" xmlns:a16="http://schemas.microsoft.com/office/drawing/2014/main" id="{F4908DAE-705C-45F1-A5D7-F526CBD204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="" xmlns:a16="http://schemas.microsoft.com/office/drawing/2014/main" id="{3A9EBA41-0193-4AF9-B13B-065715E683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B7EE6-779E-4D7F-BBA1-1D6E3938B473}" type="datetimeFigureOut">
              <a:rPr lang="pt-BR" smtClean="0"/>
              <a:t>08/04/2019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="" xmlns:a16="http://schemas.microsoft.com/office/drawing/2014/main" id="{3C2FA82C-9C4B-4BD3-A912-C2CB0A0C0E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="" xmlns:a16="http://schemas.microsoft.com/office/drawing/2014/main" id="{D0257537-28AE-4431-B122-E2A566E02D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4871D-1058-4F3C-8FE0-B78E2C70A46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233139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="" xmlns:a16="http://schemas.microsoft.com/office/drawing/2014/main" id="{B1CD7F0C-A99B-4359-882D-07CEE2458E6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="" xmlns:a16="http://schemas.microsoft.com/office/drawing/2014/main" id="{D8E3B729-FD5C-4F44-BCD8-FCE9BE626E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="" xmlns:a16="http://schemas.microsoft.com/office/drawing/2014/main" id="{748C2665-A5E1-4013-A083-47E0D26F31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B7EE6-779E-4D7F-BBA1-1D6E3938B473}" type="datetimeFigureOut">
              <a:rPr lang="pt-BR" smtClean="0"/>
              <a:t>08/04/2019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="" xmlns:a16="http://schemas.microsoft.com/office/drawing/2014/main" id="{4A3D0E90-066A-4541-9F11-2224DF3290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="" xmlns:a16="http://schemas.microsoft.com/office/drawing/2014/main" id="{F8730D5C-0E4E-4BEA-A495-159372FD0F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4871D-1058-4F3C-8FE0-B78E2C70A46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75490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E6DA0194-B1FB-456B-AC8A-0F5D4EF289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="" xmlns:a16="http://schemas.microsoft.com/office/drawing/2014/main" id="{400C280B-7C48-40F8-BE21-1B0C493464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="" xmlns:a16="http://schemas.microsoft.com/office/drawing/2014/main" id="{F50A9DF9-8335-4045-BA33-CA472D8890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B7EE6-779E-4D7F-BBA1-1D6E3938B473}" type="datetimeFigureOut">
              <a:rPr lang="pt-BR" smtClean="0"/>
              <a:t>08/04/2019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="" xmlns:a16="http://schemas.microsoft.com/office/drawing/2014/main" id="{86CF155B-7777-411C-A053-985BC5403A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="" xmlns:a16="http://schemas.microsoft.com/office/drawing/2014/main" id="{B8A0B5EE-D0E5-4A76-BC07-BCDC63B182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4871D-1058-4F3C-8FE0-B78E2C70A46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068003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817E8664-02AA-450F-B7DE-900B5F3CE8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="" xmlns:a16="http://schemas.microsoft.com/office/drawing/2014/main" id="{48E2F9F9-B0B9-4ADB-B2AD-6A313D33EF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="" xmlns:a16="http://schemas.microsoft.com/office/drawing/2014/main" id="{1C62AE9B-F108-4C5A-B690-C2E9D9827C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B7EE6-779E-4D7F-BBA1-1D6E3938B473}" type="datetimeFigureOut">
              <a:rPr lang="pt-BR" smtClean="0"/>
              <a:t>08/04/2019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="" xmlns:a16="http://schemas.microsoft.com/office/drawing/2014/main" id="{C8265421-7706-4ADA-9920-A4D1D88108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="" xmlns:a16="http://schemas.microsoft.com/office/drawing/2014/main" id="{BC47F3A8-76F8-4A19-A2BB-00CD5F9310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4871D-1058-4F3C-8FE0-B78E2C70A46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528980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410785EF-DC25-4CC2-91F6-36CCD294FA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="" xmlns:a16="http://schemas.microsoft.com/office/drawing/2014/main" id="{973C1547-9BC6-4CF3-A368-0090035F98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="" xmlns:a16="http://schemas.microsoft.com/office/drawing/2014/main" id="{D7D52A0F-CF81-42F0-A35F-BA679A72FC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="" xmlns:a16="http://schemas.microsoft.com/office/drawing/2014/main" id="{9BD07325-54C4-45F0-85F4-D1719B2B71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B7EE6-779E-4D7F-BBA1-1D6E3938B473}" type="datetimeFigureOut">
              <a:rPr lang="pt-BR" smtClean="0"/>
              <a:t>08/04/2019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="" xmlns:a16="http://schemas.microsoft.com/office/drawing/2014/main" id="{199D6A07-5AFF-4C94-BC0C-9DABDA718E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="" xmlns:a16="http://schemas.microsoft.com/office/drawing/2014/main" id="{2126C6C3-4C7F-484A-8294-E12F5DBEA4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4871D-1058-4F3C-8FE0-B78E2C70A46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012817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B2F6B5F7-4DDC-4001-ABFC-3F581F1DA0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="" xmlns:a16="http://schemas.microsoft.com/office/drawing/2014/main" id="{DA2A0376-694A-44C3-B328-56B372342C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="" xmlns:a16="http://schemas.microsoft.com/office/drawing/2014/main" id="{88FFD13F-8CF0-46DF-8590-6AF61A39E5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="" xmlns:a16="http://schemas.microsoft.com/office/drawing/2014/main" id="{733E5F26-F122-482C-8E9E-7358C1D45FE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="" xmlns:a16="http://schemas.microsoft.com/office/drawing/2014/main" id="{2C5FA54A-DA9E-46AC-B5C8-0F27B7D1EA0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="" xmlns:a16="http://schemas.microsoft.com/office/drawing/2014/main" id="{98A309F1-BB65-4DED-9688-E767B25A2F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B7EE6-779E-4D7F-BBA1-1D6E3938B473}" type="datetimeFigureOut">
              <a:rPr lang="pt-BR" smtClean="0"/>
              <a:t>08/04/2019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="" xmlns:a16="http://schemas.microsoft.com/office/drawing/2014/main" id="{91C17E2D-794E-4221-8CA9-86E174C205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="" xmlns:a16="http://schemas.microsoft.com/office/drawing/2014/main" id="{B32F62AA-632B-4618-826B-EA5C9D4992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4871D-1058-4F3C-8FE0-B78E2C70A46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207980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B15A4BA6-72E5-4FD8-8214-D123F5C84B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="" xmlns:a16="http://schemas.microsoft.com/office/drawing/2014/main" id="{06AB75FF-76FA-4BA1-A06F-EA2B53DE65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B7EE6-779E-4D7F-BBA1-1D6E3938B473}" type="datetimeFigureOut">
              <a:rPr lang="pt-BR" smtClean="0"/>
              <a:t>08/04/2019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="" xmlns:a16="http://schemas.microsoft.com/office/drawing/2014/main" id="{A6FC3780-A387-4C93-A783-DDA93FFB1D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="" xmlns:a16="http://schemas.microsoft.com/office/drawing/2014/main" id="{E5936504-C412-4768-8E7C-164C992B30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4871D-1058-4F3C-8FE0-B78E2C70A46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165241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="" xmlns:a16="http://schemas.microsoft.com/office/drawing/2014/main" id="{3A8F5E8C-569F-41C6-B57A-759A1B3744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B7EE6-779E-4D7F-BBA1-1D6E3938B473}" type="datetimeFigureOut">
              <a:rPr lang="pt-BR" smtClean="0"/>
              <a:t>08/04/2019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="" xmlns:a16="http://schemas.microsoft.com/office/drawing/2014/main" id="{57D6D0C6-56A4-4648-9901-0CEF1D5179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="" xmlns:a16="http://schemas.microsoft.com/office/drawing/2014/main" id="{3D12FC3A-F52F-40EB-ADD8-A8619504E6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4871D-1058-4F3C-8FE0-B78E2C70A46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872334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EB05FAAB-BC3A-4686-B4A5-BD2E10EDC5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="" xmlns:a16="http://schemas.microsoft.com/office/drawing/2014/main" id="{2BD38941-7B92-448B-82E7-4D60778651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="" xmlns:a16="http://schemas.microsoft.com/office/drawing/2014/main" id="{38708338-F265-4AF7-88D2-C939F5A99A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="" xmlns:a16="http://schemas.microsoft.com/office/drawing/2014/main" id="{C523C4A5-4DC5-4F9E-84DA-EFC993C663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B7EE6-779E-4D7F-BBA1-1D6E3938B473}" type="datetimeFigureOut">
              <a:rPr lang="pt-BR" smtClean="0"/>
              <a:t>08/04/2019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="" xmlns:a16="http://schemas.microsoft.com/office/drawing/2014/main" id="{AD98621E-7876-4596-8365-FE9725138F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="" xmlns:a16="http://schemas.microsoft.com/office/drawing/2014/main" id="{A90E2E60-85BD-4393-BCA1-7A9412C946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4871D-1058-4F3C-8FE0-B78E2C70A46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901791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1AF4AF40-AF2A-449D-87FF-564E88CB55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="" xmlns:a16="http://schemas.microsoft.com/office/drawing/2014/main" id="{3859F0C4-97B6-4C76-BDD6-B978CA1BB9B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="" xmlns:a16="http://schemas.microsoft.com/office/drawing/2014/main" id="{05DCCC36-57B4-433F-B9FF-AFA6E2E67D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="" xmlns:a16="http://schemas.microsoft.com/office/drawing/2014/main" id="{E65665E3-7345-4180-80B2-F9A1D45CA3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B7EE6-779E-4D7F-BBA1-1D6E3938B473}" type="datetimeFigureOut">
              <a:rPr lang="pt-BR" smtClean="0"/>
              <a:t>08/04/2019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="" xmlns:a16="http://schemas.microsoft.com/office/drawing/2014/main" id="{598A5F02-6B78-48EC-B0DA-A4D13F2A66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="" xmlns:a16="http://schemas.microsoft.com/office/drawing/2014/main" id="{165A31B7-F565-487D-9125-9EE0B8590D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4871D-1058-4F3C-8FE0-B78E2C70A46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508837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="" xmlns:a16="http://schemas.microsoft.com/office/drawing/2014/main" id="{0C6C26FD-40AB-4CE1-9309-6DFC8C6BB0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="" xmlns:a16="http://schemas.microsoft.com/office/drawing/2014/main" id="{C291793A-9835-451C-80FF-3A84B54123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="" xmlns:a16="http://schemas.microsoft.com/office/drawing/2014/main" id="{6906E612-AC71-44C0-BBA9-793E9F31A09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2B7EE6-779E-4D7F-BBA1-1D6E3938B473}" type="datetimeFigureOut">
              <a:rPr lang="pt-BR" smtClean="0"/>
              <a:t>08/04/2019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="" xmlns:a16="http://schemas.microsoft.com/office/drawing/2014/main" id="{DC586098-34FC-4FF2-8878-6B0C70EEC7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="" xmlns:a16="http://schemas.microsoft.com/office/drawing/2014/main" id="{62E9676D-4FF6-43C7-9600-C1A62A9FBEC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A4871D-1058-4F3C-8FE0-B78E2C70A46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188514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jpe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200" b="1" dirty="0">
                <a:solidFill>
                  <a:srgbClr val="FF0000"/>
                </a:solidFill>
                <a:latin typeface="Arial"/>
                <a:ea typeface="Calibri"/>
                <a:cs typeface="Times New Roman"/>
              </a:rPr>
              <a:t>Centros de Testagem e Aconselhamento (CTA)</a:t>
            </a:r>
            <a:endParaRPr lang="pt-BR" sz="3200" b="1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pt-BR" dirty="0" smtClean="0">
                <a:solidFill>
                  <a:srgbClr val="403D39"/>
                </a:solidFill>
                <a:effectLst/>
                <a:latin typeface="Arial"/>
                <a:ea typeface="Calibri"/>
                <a:cs typeface="Times New Roman"/>
              </a:rPr>
              <a:t>1980</a:t>
            </a:r>
            <a:r>
              <a:rPr lang="pt-BR" dirty="0" smtClean="0">
                <a:solidFill>
                  <a:srgbClr val="403D39"/>
                </a:solidFill>
                <a:effectLst/>
                <a:latin typeface="Arial"/>
                <a:ea typeface="Calibri"/>
                <a:cs typeface="Times New Roman"/>
              </a:rPr>
              <a:t>, surgem os primeiros testes para o diagnóstico do HIV, o Brasil inicia a organização de uma rede de serviços denominada  a fim de promover, anônima e voluntariamente, o acesso da população às informações sobre a doença, aos insumos de prevenção e aos serviços de Aids. </a:t>
            </a:r>
          </a:p>
          <a:p>
            <a:pPr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pt-BR" dirty="0" smtClean="0">
                <a:solidFill>
                  <a:srgbClr val="403D39"/>
                </a:solidFill>
                <a:effectLst/>
                <a:latin typeface="Arial"/>
                <a:ea typeface="Calibri"/>
                <a:cs typeface="Times New Roman"/>
              </a:rPr>
              <a:t>Esta rede de serviços objetivava também aumentar a segurança do sangue transfundido, atendendo indivíduos que buscavam bancos de sangue para realizar o teste </a:t>
            </a:r>
            <a:r>
              <a:rPr lang="pt-BR" dirty="0" err="1" smtClean="0">
                <a:solidFill>
                  <a:srgbClr val="403D39"/>
                </a:solidFill>
                <a:effectLst/>
                <a:latin typeface="Arial"/>
                <a:ea typeface="Calibri"/>
                <a:cs typeface="Times New Roman"/>
              </a:rPr>
              <a:t>anti-HIV</a:t>
            </a:r>
            <a:r>
              <a:rPr lang="pt-BR" dirty="0" smtClean="0">
                <a:solidFill>
                  <a:srgbClr val="403D39"/>
                </a:solidFill>
                <a:effectLst/>
                <a:latin typeface="Arial"/>
                <a:ea typeface="Calibri"/>
                <a:cs typeface="Times New Roman"/>
              </a:rPr>
              <a:t>. (BASSO, 2002).</a:t>
            </a:r>
            <a:endParaRPr lang="pt-BR" sz="2800" dirty="0">
              <a:ea typeface="Calibri"/>
              <a:cs typeface="Times New Roman"/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823747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1450" y="365125"/>
            <a:ext cx="11658600" cy="1325563"/>
          </a:xfrm>
        </p:spPr>
        <p:txBody>
          <a:bodyPr/>
          <a:lstStyle/>
          <a:p>
            <a:r>
              <a:rPr lang="pt-BR" dirty="0">
                <a:solidFill>
                  <a:srgbClr val="FF0000"/>
                </a:solidFill>
              </a:rPr>
              <a:t>A IMPORTÂNCIA DO ACONSELHAMENTO EM </a:t>
            </a:r>
            <a:r>
              <a:rPr lang="pt-BR" dirty="0" smtClean="0">
                <a:solidFill>
                  <a:srgbClr val="FF0000"/>
                </a:solidFill>
              </a:rPr>
              <a:t>IST </a:t>
            </a:r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3600" dirty="0"/>
              <a:t>O diagnóstico precoce da Hepatite B e C possibilita uma assistência adequada ao portador do vírus, controlando o desenvolvimento da doença e em alguns casos, resultando na cura.</a:t>
            </a:r>
          </a:p>
          <a:p>
            <a:r>
              <a:rPr lang="pt-BR" sz="3600" dirty="0"/>
              <a:t> O conhecimento da sorologia para o HIV, contribui para uma melhor qualidade de vida do paciente, através do acompanhamento de seu estado de saúde.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202619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AAACCB74-7AA8-456C-B498-80E01F3D23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Espaço Reservado para Conteúdo 3">
            <a:extLst>
              <a:ext uri="{FF2B5EF4-FFF2-40B4-BE49-F238E27FC236}">
                <a16:creationId xmlns="" xmlns:a16="http://schemas.microsoft.com/office/drawing/2014/main" id="{D2FEA951-3594-4E03-9091-DC9E8FBEA2A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63838" y="237068"/>
            <a:ext cx="11365317" cy="64459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03087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24288D98-DFCB-4611-9A0B-63D2DD657D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>
                <a:solidFill>
                  <a:srgbClr val="FF0000"/>
                </a:solidFill>
              </a:rPr>
              <a:t>Diagnóstico da Infecção pelo HIV 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="" xmlns:a16="http://schemas.microsoft.com/office/drawing/2014/main" id="{A2C85DB0-0B9F-4BBA-B46C-C2A13156C0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 A detecção de anticorpos </a:t>
            </a:r>
            <a:r>
              <a:rPr lang="pt-BR" dirty="0" err="1"/>
              <a:t>anti-HIV</a:t>
            </a:r>
            <a:r>
              <a:rPr lang="pt-BR" dirty="0"/>
              <a:t> em crianças com idade inferior a 18 meses não caracteriza infecção devido ä transferência passiva de anticorpos maternos.</a:t>
            </a:r>
          </a:p>
          <a:p>
            <a:r>
              <a:rPr lang="pt-BR" dirty="0" smtClean="0"/>
              <a:t>No </a:t>
            </a:r>
            <a:r>
              <a:rPr lang="pt-BR" dirty="0"/>
              <a:t>caso de dois testes rápidos reagentes, realizar carga viral do HIV-1. Se resultado ≥ 5.000 cópias/</a:t>
            </a:r>
            <a:r>
              <a:rPr lang="pt-BR" dirty="0" err="1"/>
              <a:t>mL</a:t>
            </a:r>
            <a:r>
              <a:rPr lang="pt-BR" dirty="0"/>
              <a:t>  infecção pelo HIV confirmada. Se resultado ≤ 5.000 cópias/</a:t>
            </a:r>
            <a:r>
              <a:rPr lang="pt-BR" dirty="0" err="1"/>
              <a:t>mL</a:t>
            </a:r>
            <a:r>
              <a:rPr lang="pt-BR" dirty="0"/>
              <a:t>, realizar ensaio sorológico complementar para investigação de falso positivo nos testes </a:t>
            </a:r>
            <a:r>
              <a:rPr lang="pt-BR" dirty="0" smtClean="0"/>
              <a:t>rápidos.</a:t>
            </a:r>
            <a:endParaRPr lang="pt-BR" dirty="0" smtClean="0"/>
          </a:p>
          <a:p>
            <a:r>
              <a:rPr lang="pt-BR" dirty="0" smtClean="0"/>
              <a:t>Em </a:t>
            </a:r>
            <a:r>
              <a:rPr lang="pt-BR" dirty="0"/>
              <a:t>caso de suspeita de infecção pelo HIV, uma nova amostra deverá ser coletada 30 dias após a coleta da primeira amostra.</a:t>
            </a:r>
          </a:p>
        </p:txBody>
      </p:sp>
    </p:spTree>
    <p:extLst>
      <p:ext uri="{BB962C8B-B14F-4D97-AF65-F5344CB8AC3E}">
        <p14:creationId xmlns:p14="http://schemas.microsoft.com/office/powerpoint/2010/main" val="409785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47978276-EA47-4E61-9A9A-763D6F4883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  <p:pic>
        <p:nvPicPr>
          <p:cNvPr id="4" name="Espaço Reservado para Conteúdo 3">
            <a:extLst>
              <a:ext uri="{FF2B5EF4-FFF2-40B4-BE49-F238E27FC236}">
                <a16:creationId xmlns="" xmlns:a16="http://schemas.microsoft.com/office/drawing/2014/main" id="{BA05445B-698A-4542-BDE5-A5CDDE9072D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4322" y="185737"/>
            <a:ext cx="11860027" cy="6486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6297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="" xmlns:a16="http://schemas.microsoft.com/office/drawing/2014/main" id="{BDEDBA36-80A2-4BF7-B95F-123FEBDA4A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1867" y="406792"/>
            <a:ext cx="10645422" cy="6310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20633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="" xmlns:a16="http://schemas.microsoft.com/office/drawing/2014/main" id="{3BC76713-C946-42EE-9695-32B8171453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3539" y="428626"/>
            <a:ext cx="10489618" cy="61076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06063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="" xmlns:a16="http://schemas.microsoft.com/office/drawing/2014/main" id="{2DF6EF82-DBCA-4384-8533-1BEE774499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13" y="242888"/>
            <a:ext cx="11958637" cy="6451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51074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>
            <a:extLst>
              <a:ext uri="{FF2B5EF4-FFF2-40B4-BE49-F238E27FC236}">
                <a16:creationId xmlns="" xmlns:a16="http://schemas.microsoft.com/office/drawing/2014/main" id="{4B789E4E-4E93-470A-8626-6C1388FCFA28}"/>
              </a:ext>
            </a:extLst>
          </p:cNvPr>
          <p:cNvGrpSpPr>
            <a:grpSpLocks/>
          </p:cNvGrpSpPr>
          <p:nvPr/>
        </p:nvGrpSpPr>
        <p:grpSpPr bwMode="auto">
          <a:xfrm>
            <a:off x="371475" y="1814513"/>
            <a:ext cx="3197489" cy="4504795"/>
            <a:chOff x="0" y="0"/>
            <a:chExt cx="1723" cy="2223"/>
          </a:xfrm>
        </p:grpSpPr>
        <p:sp>
          <p:nvSpPr>
            <p:cNvPr id="3" name="Rectangle 1">
              <a:extLst>
                <a:ext uri="{FF2B5EF4-FFF2-40B4-BE49-F238E27FC236}">
                  <a16:creationId xmlns="" xmlns:a16="http://schemas.microsoft.com/office/drawing/2014/main" id="{8629E7FD-EACD-4166-9413-56A5FE44492B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0"/>
              <a:ext cx="1723" cy="2223"/>
            </a:xfrm>
            <a:prstGeom prst="rect">
              <a:avLst/>
            </a:prstGeom>
            <a:solidFill>
              <a:srgbClr val="000066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defPPr>
                <a:defRPr lang="pt-BR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pt-BR" altLang="pt-BR"/>
            </a:p>
          </p:txBody>
        </p:sp>
        <p:pic>
          <p:nvPicPr>
            <p:cNvPr id="4" name="Picture 2">
              <a:extLst>
                <a:ext uri="{FF2B5EF4-FFF2-40B4-BE49-F238E27FC236}">
                  <a16:creationId xmlns="" xmlns:a16="http://schemas.microsoft.com/office/drawing/2014/main" id="{831ABB35-3D56-4965-A210-657D94B2DE38}"/>
                </a:ext>
              </a:extLst>
            </p:cNvPr>
            <p:cNvPicPr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" y="46"/>
              <a:ext cx="1633" cy="2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</p:grpSp>
      <p:grpSp>
        <p:nvGrpSpPr>
          <p:cNvPr id="5" name="Group 10">
            <a:extLst>
              <a:ext uri="{FF2B5EF4-FFF2-40B4-BE49-F238E27FC236}">
                <a16:creationId xmlns="" xmlns:a16="http://schemas.microsoft.com/office/drawing/2014/main" id="{45FF9DE3-0175-480A-8D71-98D0C54B02C4}"/>
              </a:ext>
            </a:extLst>
          </p:cNvPr>
          <p:cNvGrpSpPr>
            <a:grpSpLocks/>
          </p:cNvGrpSpPr>
          <p:nvPr/>
        </p:nvGrpSpPr>
        <p:grpSpPr bwMode="auto">
          <a:xfrm>
            <a:off x="4143375" y="2657475"/>
            <a:ext cx="2460039" cy="2737716"/>
            <a:chOff x="0" y="0"/>
            <a:chExt cx="1543" cy="1588"/>
          </a:xfrm>
        </p:grpSpPr>
        <p:sp>
          <p:nvSpPr>
            <p:cNvPr id="6" name="Rectangle 8">
              <a:extLst>
                <a:ext uri="{FF2B5EF4-FFF2-40B4-BE49-F238E27FC236}">
                  <a16:creationId xmlns="" xmlns:a16="http://schemas.microsoft.com/office/drawing/2014/main" id="{DFD778A7-D016-4F67-A01A-09E7660450BE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0"/>
              <a:ext cx="1543" cy="1588"/>
            </a:xfrm>
            <a:prstGeom prst="rect">
              <a:avLst/>
            </a:prstGeom>
            <a:solidFill>
              <a:srgbClr val="000066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defPPr>
                <a:defRPr lang="pt-BR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pt-BR" altLang="pt-BR"/>
            </a:p>
          </p:txBody>
        </p:sp>
        <p:pic>
          <p:nvPicPr>
            <p:cNvPr id="7" name="Picture 9">
              <a:extLst>
                <a:ext uri="{FF2B5EF4-FFF2-40B4-BE49-F238E27FC236}">
                  <a16:creationId xmlns="" xmlns:a16="http://schemas.microsoft.com/office/drawing/2014/main" id="{143680D1-0E74-4001-9C01-BCDF1D4A03A3}"/>
                </a:ext>
              </a:extLst>
            </p:cNvPr>
            <p:cNvPicPr>
              <a:picLocks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" y="46"/>
              <a:ext cx="1451" cy="14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</p:grpSp>
      <p:grpSp>
        <p:nvGrpSpPr>
          <p:cNvPr id="8" name="Group 13">
            <a:extLst>
              <a:ext uri="{FF2B5EF4-FFF2-40B4-BE49-F238E27FC236}">
                <a16:creationId xmlns="" xmlns:a16="http://schemas.microsoft.com/office/drawing/2014/main" id="{02158F29-1B67-462A-972E-514232801FB0}"/>
              </a:ext>
            </a:extLst>
          </p:cNvPr>
          <p:cNvGrpSpPr>
            <a:grpSpLocks/>
          </p:cNvGrpSpPr>
          <p:nvPr/>
        </p:nvGrpSpPr>
        <p:grpSpPr bwMode="auto">
          <a:xfrm>
            <a:off x="7674768" y="1671638"/>
            <a:ext cx="3198019" cy="4251589"/>
            <a:chOff x="0" y="0"/>
            <a:chExt cx="1361" cy="1815"/>
          </a:xfrm>
        </p:grpSpPr>
        <p:sp>
          <p:nvSpPr>
            <p:cNvPr id="9" name="Rectangle 11">
              <a:extLst>
                <a:ext uri="{FF2B5EF4-FFF2-40B4-BE49-F238E27FC236}">
                  <a16:creationId xmlns="" xmlns:a16="http://schemas.microsoft.com/office/drawing/2014/main" id="{C00421C1-7E9F-449A-B16C-3FEE1634D835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0"/>
              <a:ext cx="1361" cy="1815"/>
            </a:xfrm>
            <a:prstGeom prst="rect">
              <a:avLst/>
            </a:prstGeom>
            <a:solidFill>
              <a:srgbClr val="000066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defPPr>
                <a:defRPr lang="pt-BR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pt-BR" altLang="pt-BR"/>
            </a:p>
          </p:txBody>
        </p:sp>
        <p:pic>
          <p:nvPicPr>
            <p:cNvPr id="10" name="Picture 12">
              <a:extLst>
                <a:ext uri="{FF2B5EF4-FFF2-40B4-BE49-F238E27FC236}">
                  <a16:creationId xmlns="" xmlns:a16="http://schemas.microsoft.com/office/drawing/2014/main" id="{26DCF5BA-99BB-4E29-AE9A-9C995644E461}"/>
                </a:ext>
              </a:extLst>
            </p:cNvPr>
            <p:cNvPicPr>
              <a:picLocks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" y="46"/>
              <a:ext cx="1278" cy="17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</p:grpSp>
      <p:sp>
        <p:nvSpPr>
          <p:cNvPr id="11" name="Retângulo 10">
            <a:extLst>
              <a:ext uri="{FF2B5EF4-FFF2-40B4-BE49-F238E27FC236}">
                <a16:creationId xmlns="" xmlns:a16="http://schemas.microsoft.com/office/drawing/2014/main" id="{D4EC6730-4CCE-40D2-BD30-64E2DCBAF42E}"/>
              </a:ext>
            </a:extLst>
          </p:cNvPr>
          <p:cNvSpPr/>
          <p:nvPr/>
        </p:nvSpPr>
        <p:spPr>
          <a:xfrm>
            <a:off x="2278082" y="645131"/>
            <a:ext cx="770015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pt-BR" altLang="pt-BR" sz="3200" b="1" dirty="0">
                <a:solidFill>
                  <a:srgbClr val="CC0000"/>
                </a:solidFill>
              </a:rPr>
              <a:t>COMO GARANTIR A BIOSSEGURANÇA</a:t>
            </a:r>
          </a:p>
        </p:txBody>
      </p:sp>
    </p:spTree>
    <p:extLst>
      <p:ext uri="{BB962C8B-B14F-4D97-AF65-F5344CB8AC3E}">
        <p14:creationId xmlns:p14="http://schemas.microsoft.com/office/powerpoint/2010/main" val="267249548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C11A2770-99BC-48EE-8D74-9228F6D0F1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>
                <a:solidFill>
                  <a:srgbClr val="FF0000"/>
                </a:solidFill>
              </a:rPr>
              <a:t>Como garantir a </a:t>
            </a:r>
            <a:r>
              <a:rPr lang="pt-BR" b="1" dirty="0" err="1">
                <a:solidFill>
                  <a:srgbClr val="FF0000"/>
                </a:solidFill>
              </a:rPr>
              <a:t>biosegurança</a:t>
            </a:r>
            <a:endParaRPr lang="pt-BR" b="1" dirty="0">
              <a:solidFill>
                <a:srgbClr val="FF0000"/>
              </a:solidFill>
            </a:endParaRPr>
          </a:p>
        </p:txBody>
      </p:sp>
      <p:pic>
        <p:nvPicPr>
          <p:cNvPr id="4" name="Picture 15">
            <a:extLst>
              <a:ext uri="{FF2B5EF4-FFF2-40B4-BE49-F238E27FC236}">
                <a16:creationId xmlns="" xmlns:a16="http://schemas.microsoft.com/office/drawing/2014/main" id="{472B2790-0CFA-4EFA-9FC0-D59C92EBE732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0188" y="1354331"/>
            <a:ext cx="8344460" cy="53607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2105093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56823958-6040-4A25-8A60-1ED8E0FA72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>
                <a:solidFill>
                  <a:srgbClr val="FF0000"/>
                </a:solidFill>
              </a:rPr>
              <a:t>Como garantir a </a:t>
            </a:r>
            <a:r>
              <a:rPr lang="pt-BR" b="1" dirty="0" err="1">
                <a:solidFill>
                  <a:srgbClr val="FF0000"/>
                </a:solidFill>
              </a:rPr>
              <a:t>biosegurança</a:t>
            </a:r>
            <a:endParaRPr lang="pt-BR" dirty="0"/>
          </a:p>
        </p:txBody>
      </p:sp>
      <p:pic>
        <p:nvPicPr>
          <p:cNvPr id="4" name="Picture 6">
            <a:extLst>
              <a:ext uri="{FF2B5EF4-FFF2-40B4-BE49-F238E27FC236}">
                <a16:creationId xmlns="" xmlns:a16="http://schemas.microsoft.com/office/drawing/2014/main" id="{4A5FA1BD-1426-4A89-8A09-0080263E1677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3733" y="1825624"/>
            <a:ext cx="9595556" cy="5032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973572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61453AED-DCC1-417E-AE57-C6CB4ABF12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>
                <a:solidFill>
                  <a:srgbClr val="FF0000"/>
                </a:solidFill>
              </a:rPr>
              <a:t>O que são testes rápidos ?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="" xmlns:a16="http://schemas.microsoft.com/office/drawing/2014/main" id="{33701EDB-7E87-40D9-8C08-4B83A5158B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9911" y="1825625"/>
            <a:ext cx="10653889" cy="4667250"/>
          </a:xfrm>
        </p:spPr>
        <p:txBody>
          <a:bodyPr>
            <a:normAutofit/>
          </a:bodyPr>
          <a:lstStyle/>
          <a:p>
            <a:r>
              <a:rPr lang="pt-BR" sz="3200" b="1" dirty="0" smtClean="0"/>
              <a:t>tem </a:t>
            </a:r>
            <a:r>
              <a:rPr lang="pt-BR" sz="3200" b="1" dirty="0"/>
              <a:t>por objetivo a detecção de anticorpos (</a:t>
            </a:r>
            <a:r>
              <a:rPr lang="pt-BR" sz="3200" b="1" dirty="0" err="1"/>
              <a:t>anti-HIV</a:t>
            </a:r>
            <a:r>
              <a:rPr lang="pt-BR" sz="3200" b="1" dirty="0"/>
              <a:t>, </a:t>
            </a:r>
            <a:r>
              <a:rPr lang="pt-BR" sz="3200" b="1" dirty="0" err="1"/>
              <a:t>anti-HCV</a:t>
            </a:r>
            <a:r>
              <a:rPr lang="pt-BR" sz="3200" b="1" dirty="0"/>
              <a:t> e </a:t>
            </a:r>
            <a:r>
              <a:rPr lang="pt-BR" sz="3200" b="1" dirty="0" err="1"/>
              <a:t>anti-Treponema</a:t>
            </a:r>
            <a:r>
              <a:rPr lang="pt-BR" sz="3200" b="1" dirty="0"/>
              <a:t> pallidum) ou de antígeno (</a:t>
            </a:r>
            <a:r>
              <a:rPr lang="pt-BR" sz="3200" b="1" dirty="0" err="1"/>
              <a:t>HBsAg</a:t>
            </a:r>
            <a:r>
              <a:rPr lang="pt-BR" sz="3200" b="1" dirty="0"/>
              <a:t>) . </a:t>
            </a:r>
          </a:p>
          <a:p>
            <a:r>
              <a:rPr lang="pt-BR" sz="3200" b="1" dirty="0"/>
              <a:t>São testes de fácil realização que permitem a leitura visual dos resultados em até 30 minutos.</a:t>
            </a:r>
          </a:p>
          <a:p>
            <a:r>
              <a:rPr lang="pt-BR" sz="3200" b="1" dirty="0"/>
              <a:t> Não são testes utilizados usualmente em laboratórios (por serem totalmente manuais) e possibilitam que o paciente tenha o resultado no momento da consulta, não precisando retornar ao serviço de saúde.</a:t>
            </a:r>
          </a:p>
        </p:txBody>
      </p:sp>
    </p:spTree>
    <p:extLst>
      <p:ext uri="{BB962C8B-B14F-4D97-AF65-F5344CB8AC3E}">
        <p14:creationId xmlns:p14="http://schemas.microsoft.com/office/powerpoint/2010/main" val="85449862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DD4CCAFB-CA2B-4F8D-B14E-5CCC03CDEA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Espaço Reservado para Conteúdo 3">
            <a:extLst>
              <a:ext uri="{FF2B5EF4-FFF2-40B4-BE49-F238E27FC236}">
                <a16:creationId xmlns="" xmlns:a16="http://schemas.microsoft.com/office/drawing/2014/main" id="{A40CE563-3C25-45FE-AEBB-2899E52D285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71500" y="142876"/>
            <a:ext cx="10073922" cy="635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828024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1026" name="Picture 2" descr="Resultado de imagem para teste rÃ¡pido hiv foto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457200"/>
            <a:ext cx="11531597" cy="6129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7415549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  <p:pic>
        <p:nvPicPr>
          <p:cNvPr id="2050" name="Picture 2" descr="Resultado de imagem para teste rÃ¡pido hiv foto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4388" y="524221"/>
            <a:ext cx="9301162" cy="5664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2066293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3074" name="Picture 2" descr="Resultado de imagem para teste rÃ¡pido hiv foto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075" y="214313"/>
            <a:ext cx="11215688" cy="6529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5955993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600" b="1" dirty="0">
                <a:solidFill>
                  <a:srgbClr val="FF0000"/>
                </a:solidFill>
              </a:rPr>
              <a:t>Diante de resultados negativos: 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/>
              <a:t>Lembrar que um resultado negativo significa que a pessoa (1) não está infectada ou (2) está infectada tão recentemente que não produziu anticorpos necessários para detecção pelo teste (janela imunológica); </a:t>
            </a:r>
            <a:endParaRPr lang="pt-BR" dirty="0" smtClean="0"/>
          </a:p>
          <a:p>
            <a:r>
              <a:rPr lang="pt-BR" dirty="0" smtClean="0"/>
              <a:t>Lembrar </a:t>
            </a:r>
            <a:r>
              <a:rPr lang="pt-BR" dirty="0"/>
              <a:t>que um resultado negativo não significa imunidade; </a:t>
            </a:r>
            <a:endParaRPr lang="pt-BR" dirty="0" smtClean="0"/>
          </a:p>
          <a:p>
            <a:r>
              <a:rPr lang="pt-BR" dirty="0" smtClean="0"/>
              <a:t>Reforçar </a:t>
            </a:r>
            <a:r>
              <a:rPr lang="pt-BR" dirty="0"/>
              <a:t>as práticas seguras já adotadas ou a serem adotadas pelo paciente frente as DST/HIV/HV; </a:t>
            </a:r>
            <a:endParaRPr lang="pt-BR" dirty="0" smtClean="0"/>
          </a:p>
          <a:p>
            <a:r>
              <a:rPr lang="pt-BR" dirty="0" smtClean="0"/>
              <a:t>Reforçar </a:t>
            </a:r>
            <a:r>
              <a:rPr lang="pt-BR" dirty="0"/>
              <a:t>o benefício e o uso correto do preservativo (masculino e feminino) e demonstrá-lo</a:t>
            </a:r>
            <a:r>
              <a:rPr lang="pt-BR" dirty="0" smtClean="0"/>
              <a:t>;</a:t>
            </a:r>
          </a:p>
          <a:p>
            <a:r>
              <a:rPr lang="pt-BR" dirty="0" smtClean="0"/>
              <a:t> </a:t>
            </a:r>
            <a:r>
              <a:rPr lang="pt-BR" dirty="0"/>
              <a:t>Reforçar os benefícios do uso exclusivo de equipamentos para o consumo de drogas (injetáveis e crack) e demonstrar o método correto de limpeza e desinfecção de seringas, agulhas e cachimbos, caso seja necessário. </a:t>
            </a:r>
          </a:p>
        </p:txBody>
      </p:sp>
    </p:spTree>
    <p:extLst>
      <p:ext uri="{BB962C8B-B14F-4D97-AF65-F5344CB8AC3E}">
        <p14:creationId xmlns:p14="http://schemas.microsoft.com/office/powerpoint/2010/main" val="284951342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42938" y="365126"/>
            <a:ext cx="10710862" cy="877888"/>
          </a:xfrm>
        </p:spPr>
        <p:txBody>
          <a:bodyPr/>
          <a:lstStyle/>
          <a:p>
            <a:r>
              <a:rPr lang="pt-BR" b="1" dirty="0">
                <a:solidFill>
                  <a:srgbClr val="FF0000"/>
                </a:solidFill>
              </a:rPr>
              <a:t>Diante de resultado positivo: 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1171576"/>
            <a:ext cx="12191999" cy="5005388"/>
          </a:xfrm>
        </p:spPr>
        <p:txBody>
          <a:bodyPr>
            <a:noAutofit/>
          </a:bodyPr>
          <a:lstStyle/>
          <a:p>
            <a:r>
              <a:rPr lang="pt-BR" sz="3200" dirty="0"/>
              <a:t>Permitir ao usuário o tempo necessário para assimilar o impacto do diagnóstico e expresse seus sentimentos; </a:t>
            </a:r>
            <a:endParaRPr lang="pt-BR" sz="3200" dirty="0" smtClean="0"/>
          </a:p>
          <a:p>
            <a:r>
              <a:rPr lang="pt-BR" sz="3200" dirty="0" smtClean="0"/>
              <a:t>Estar </a:t>
            </a:r>
            <a:r>
              <a:rPr lang="pt-BR" sz="3200" dirty="0"/>
              <a:t>atento para o manejo adequado de sentimentos comuns, tais como raiva, ansiedade, depressão, medo, negação e outros; </a:t>
            </a:r>
            <a:endParaRPr lang="pt-BR" sz="3200" dirty="0" smtClean="0"/>
          </a:p>
          <a:p>
            <a:r>
              <a:rPr lang="pt-BR" sz="3200" dirty="0" smtClean="0"/>
              <a:t>Lembrar </a:t>
            </a:r>
            <a:r>
              <a:rPr lang="pt-BR" sz="3200" dirty="0"/>
              <a:t>que, um resultado positivo significa que a pessoa é portadora do vírus (HIV/Hepatite B e C), podendo ou não estar com a doença desenvolvida; </a:t>
            </a:r>
            <a:endParaRPr lang="pt-BR" sz="3200" dirty="0" smtClean="0"/>
          </a:p>
          <a:p>
            <a:r>
              <a:rPr lang="pt-BR" sz="3200" dirty="0" smtClean="0"/>
              <a:t>Enfatizar </a:t>
            </a:r>
            <a:r>
              <a:rPr lang="pt-BR" sz="3200" dirty="0"/>
              <a:t>que, mesmo sendo um portador assintomático o usuário pode transmitir o vírus para outros; </a:t>
            </a:r>
            <a:endParaRPr lang="pt-BR" sz="3200" dirty="0" smtClean="0"/>
          </a:p>
          <a:p>
            <a:r>
              <a:rPr lang="pt-BR" sz="3200" dirty="0" smtClean="0"/>
              <a:t>Reforçar </a:t>
            </a:r>
            <a:r>
              <a:rPr lang="pt-BR" sz="3200" dirty="0"/>
              <a:t>a importância de acompanhamento médico, ressaltando que a infecção é tratável; </a:t>
            </a:r>
          </a:p>
        </p:txBody>
      </p:sp>
    </p:spTree>
    <p:extLst>
      <p:ext uri="{BB962C8B-B14F-4D97-AF65-F5344CB8AC3E}">
        <p14:creationId xmlns:p14="http://schemas.microsoft.com/office/powerpoint/2010/main" val="404045367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9588" y="207964"/>
            <a:ext cx="10515600" cy="806450"/>
          </a:xfrm>
        </p:spPr>
        <p:txBody>
          <a:bodyPr/>
          <a:lstStyle/>
          <a:p>
            <a:r>
              <a:rPr lang="pt-BR" b="1" dirty="0">
                <a:solidFill>
                  <a:srgbClr val="FF0000"/>
                </a:solidFill>
              </a:rPr>
              <a:t>Diante de resultado positivo: 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1451" y="1057275"/>
            <a:ext cx="11182350" cy="5119688"/>
          </a:xfrm>
        </p:spPr>
        <p:txBody>
          <a:bodyPr>
            <a:normAutofit fontScale="92500"/>
          </a:bodyPr>
          <a:lstStyle/>
          <a:p>
            <a:r>
              <a:rPr lang="pt-BR" sz="3500" dirty="0"/>
              <a:t>Reforçar a necessidade de adoção de práticas seguras para a redução de riscos de reinfecção pelo HIV e por outras DST; </a:t>
            </a:r>
            <a:endParaRPr lang="pt-BR" sz="3500" dirty="0" smtClean="0"/>
          </a:p>
          <a:p>
            <a:r>
              <a:rPr lang="pt-BR" sz="3500" dirty="0" smtClean="0"/>
              <a:t>Reforçar </a:t>
            </a:r>
            <a:r>
              <a:rPr lang="pt-BR" sz="3500" dirty="0"/>
              <a:t>o benefício do uso correto do preservativo (masculino e feminino) e demonstrá-lo</a:t>
            </a:r>
            <a:r>
              <a:rPr lang="pt-BR" sz="3500" dirty="0" smtClean="0"/>
              <a:t>;</a:t>
            </a:r>
          </a:p>
          <a:p>
            <a:r>
              <a:rPr lang="pt-BR" sz="3500" dirty="0" smtClean="0"/>
              <a:t> Enfatizar </a:t>
            </a:r>
            <a:r>
              <a:rPr lang="pt-BR" sz="3500" dirty="0"/>
              <a:t>a necessidade de o resultado ser comunicado ao(s) parceiro(s) atual(</a:t>
            </a:r>
            <a:r>
              <a:rPr lang="pt-BR" sz="3500" dirty="0" err="1"/>
              <a:t>is</a:t>
            </a:r>
            <a:r>
              <a:rPr lang="pt-BR" sz="3500" dirty="0"/>
              <a:t>), oferecendo ajuda, caso seja solicitada; Orientar quando à necessidade de o(s) parceiro(s) atual (</a:t>
            </a:r>
            <a:r>
              <a:rPr lang="pt-BR" sz="3500" dirty="0" err="1"/>
              <a:t>is</a:t>
            </a:r>
            <a:r>
              <a:rPr lang="pt-BR" sz="3500" dirty="0"/>
              <a:t>) realizar (em) teste </a:t>
            </a:r>
            <a:r>
              <a:rPr lang="pt-BR" sz="3500" dirty="0" err="1"/>
              <a:t>anti-HIV</a:t>
            </a:r>
            <a:r>
              <a:rPr lang="pt-BR" sz="3500" dirty="0"/>
              <a:t>, Sífilis e Hepatite B e C</a:t>
            </a:r>
            <a:r>
              <a:rPr lang="pt-BR" sz="3500" dirty="0" smtClean="0"/>
              <a:t>;</a:t>
            </a:r>
          </a:p>
          <a:p>
            <a:r>
              <a:rPr lang="pt-BR" sz="3500" dirty="0" smtClean="0"/>
              <a:t> </a:t>
            </a:r>
            <a:r>
              <a:rPr lang="pt-BR" sz="3500" dirty="0"/>
              <a:t>Definir com o cliente os serviços de assistência necessários, incluindo grupos comunitários de apoio.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8830383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solidFill>
                  <a:srgbClr val="FF0000"/>
                </a:solidFill>
              </a:rPr>
              <a:t>Enfermagem e teste rápido</a:t>
            </a:r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indent="449580" algn="just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</a:pPr>
            <a:r>
              <a:rPr lang="pt-BR" sz="4200" dirty="0" smtClean="0">
                <a:ea typeface="Calibri"/>
                <a:cs typeface="Times New Roman"/>
              </a:rPr>
              <a:t>Protagonismo </a:t>
            </a:r>
            <a:r>
              <a:rPr lang="pt-BR" sz="4200" dirty="0">
                <a:ea typeface="Calibri"/>
                <a:cs typeface="Times New Roman"/>
              </a:rPr>
              <a:t>da profissão são marco histórico para a saúde pública brasileira. </a:t>
            </a:r>
            <a:endParaRPr lang="pt-BR" sz="4200" dirty="0" smtClean="0">
              <a:ea typeface="Calibri"/>
              <a:cs typeface="Times New Roman"/>
            </a:endParaRPr>
          </a:p>
          <a:p>
            <a:pPr indent="449580" algn="just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</a:pPr>
            <a:r>
              <a:rPr lang="pt-BR" sz="4200" dirty="0" smtClean="0">
                <a:ea typeface="Calibri"/>
                <a:cs typeface="Times New Roman"/>
              </a:rPr>
              <a:t>As </a:t>
            </a:r>
            <a:r>
              <a:rPr lang="pt-BR" sz="4200" dirty="0">
                <a:ea typeface="Calibri"/>
                <a:cs typeface="Times New Roman"/>
              </a:rPr>
              <a:t>ações do enfermeiro relacionadas ao teste rápido estão sendo normatizadas, com base em argumentos teóricos e legislações específicas que respaldam a atuação – principalmente a Lei do Exercício Profissional de Enfermagem, que consta sobre a atuação do enfermeiro na realização de exames(COREN, 1986) –, conferindo amparo legal para realizar o procedimento sem implicações ético-legais. Importantes publicações de normativas que contribuem para essa reflexão referem-se à Portaria nº 37/2008, que é uma norma estadual da Secretaria de Estado de Saúde (SES-DF), publicada em Diário Oficial, assim como o Parecer Técnico </a:t>
            </a:r>
            <a:r>
              <a:rPr lang="pt-BR" sz="4200" dirty="0" err="1">
                <a:ea typeface="Calibri"/>
                <a:cs typeface="Times New Roman"/>
              </a:rPr>
              <a:t>Coren</a:t>
            </a:r>
            <a:r>
              <a:rPr lang="pt-BR" sz="4200" dirty="0">
                <a:ea typeface="Calibri"/>
                <a:cs typeface="Times New Roman"/>
              </a:rPr>
              <a:t>-DF nº 005/2007 e, recentemente, o Parecer Técnico </a:t>
            </a:r>
            <a:r>
              <a:rPr lang="pt-BR" sz="4200" dirty="0" err="1">
                <a:ea typeface="Calibri"/>
                <a:cs typeface="Times New Roman"/>
              </a:rPr>
              <a:t>Coren</a:t>
            </a:r>
            <a:r>
              <a:rPr lang="pt-BR" sz="4200" dirty="0">
                <a:ea typeface="Calibri"/>
                <a:cs typeface="Times New Roman"/>
              </a:rPr>
              <a:t>-DF nº 019/2010(19), que concluem pelo parecer favorável aos profissionais de enfermagem para realizar o TR </a:t>
            </a:r>
            <a:r>
              <a:rPr lang="pt-BR" sz="4200" dirty="0" err="1">
                <a:ea typeface="Calibri"/>
                <a:cs typeface="Times New Roman"/>
              </a:rPr>
              <a:t>anti-HIV</a:t>
            </a:r>
            <a:r>
              <a:rPr lang="pt-BR" sz="4200" dirty="0">
                <a:ea typeface="Calibri"/>
                <a:cs typeface="Times New Roman"/>
              </a:rPr>
              <a:t> diagnóstico.(COFEN, 2010</a:t>
            </a:r>
            <a:r>
              <a:rPr lang="pt-BR" sz="4200" dirty="0" smtClean="0">
                <a:ea typeface="Calibri"/>
                <a:cs typeface="Times New Roman"/>
              </a:rPr>
              <a:t>).</a:t>
            </a:r>
            <a:endParaRPr lang="pt-BR" sz="4200" dirty="0">
              <a:ea typeface="Calibri"/>
              <a:cs typeface="Times New Roman"/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6173172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>
                <a:solidFill>
                  <a:srgbClr val="FF0000"/>
                </a:solidFill>
              </a:rPr>
              <a:t>teste rápido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4000" dirty="0"/>
              <a:t>Os estudos de validação dos testes rápidos demonstraram que eles possuem sensibilidade entre 99,5% e 100%, ou seja, a mesma sensibilidade encontrada em outros testes que são utilizados na rotina do diagnóstico laboratorial da infecção pelo HIV. (Brasil, 2010</a:t>
            </a:r>
            <a:r>
              <a:rPr lang="pt-BR" sz="4000" dirty="0" smtClean="0"/>
              <a:t>).</a:t>
            </a:r>
            <a:endParaRPr lang="pt-BR" sz="4000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5483269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52450" y="207963"/>
            <a:ext cx="10515600" cy="1325563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pt-BR" sz="3200" dirty="0" smtClean="0">
                <a:solidFill>
                  <a:srgbClr val="FF0000"/>
                </a:solidFill>
                <a:effectLst/>
                <a:latin typeface="Arial"/>
                <a:ea typeface="Arial"/>
                <a:cs typeface="Times New Roman"/>
              </a:rPr>
              <a:t>Recomendações para a utilização de testes rápidos</a:t>
            </a:r>
            <a:r>
              <a:rPr lang="pt-BR" sz="3200" dirty="0">
                <a:solidFill>
                  <a:srgbClr val="FF0000"/>
                </a:solidFill>
                <a:ea typeface="Calibri"/>
                <a:cs typeface="Times New Roman"/>
              </a:rPr>
              <a:t/>
            </a:r>
            <a:br>
              <a:rPr lang="pt-BR" sz="3200" dirty="0">
                <a:solidFill>
                  <a:srgbClr val="FF0000"/>
                </a:solidFill>
                <a:ea typeface="Calibri"/>
                <a:cs typeface="Times New Roman"/>
              </a:rPr>
            </a:br>
            <a:endParaRPr lang="pt-BR" sz="3200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39350" y="1124744"/>
            <a:ext cx="11713301" cy="5616624"/>
          </a:xfrm>
        </p:spPr>
        <p:txBody>
          <a:bodyPr>
            <a:noAutofit/>
          </a:bodyPr>
          <a:lstStyle/>
          <a:p>
            <a:pPr lvl="0" algn="just">
              <a:lnSpc>
                <a:spcPct val="107000"/>
              </a:lnSpc>
              <a:buFont typeface="Symbol"/>
              <a:buChar char=""/>
            </a:pPr>
            <a:r>
              <a:rPr lang="pt-BR" sz="2800" dirty="0" smtClean="0">
                <a:effectLst/>
                <a:latin typeface="Arial"/>
                <a:ea typeface="Arial"/>
                <a:cs typeface="Times New Roman"/>
              </a:rPr>
              <a:t>Serviços de saúde sem infraestrutura laboratorial ou </a:t>
            </a:r>
            <a:r>
              <a:rPr lang="pt-BR" sz="2800" dirty="0" smtClean="0">
                <a:latin typeface="Arial"/>
                <a:ea typeface="Arial"/>
                <a:cs typeface="Times New Roman"/>
              </a:rPr>
              <a:t>e</a:t>
            </a:r>
            <a:r>
              <a:rPr lang="pt-BR" sz="2800" dirty="0" smtClean="0">
                <a:effectLst/>
                <a:latin typeface="Arial"/>
                <a:ea typeface="Arial"/>
                <a:cs typeface="Times New Roman"/>
              </a:rPr>
              <a:t>m regiões de difícil acesso; </a:t>
            </a:r>
            <a:endParaRPr lang="pt-BR" sz="2800" dirty="0">
              <a:ea typeface="Calibri"/>
              <a:cs typeface="Times New Roman"/>
            </a:endParaRPr>
          </a:p>
          <a:p>
            <a:pPr lvl="0" algn="just">
              <a:lnSpc>
                <a:spcPct val="107000"/>
              </a:lnSpc>
              <a:buFont typeface="Symbol"/>
              <a:buChar char=""/>
            </a:pPr>
            <a:r>
              <a:rPr lang="pt-BR" sz="2800" dirty="0" smtClean="0">
                <a:effectLst/>
                <a:latin typeface="Arial"/>
                <a:ea typeface="Arial"/>
                <a:cs typeface="Times New Roman"/>
              </a:rPr>
              <a:t>Instituições da Atenção Primária à Saúde (</a:t>
            </a:r>
            <a:r>
              <a:rPr lang="pt-BR" sz="2800" dirty="0" err="1" smtClean="0">
                <a:effectLst/>
                <a:latin typeface="Arial"/>
                <a:ea typeface="Arial"/>
                <a:cs typeface="Times New Roman"/>
              </a:rPr>
              <a:t>ex</a:t>
            </a:r>
            <a:r>
              <a:rPr lang="pt-BR" sz="2800" dirty="0" smtClean="0">
                <a:effectLst/>
                <a:latin typeface="Arial"/>
                <a:ea typeface="Arial"/>
                <a:cs typeface="Times New Roman"/>
              </a:rPr>
              <a:t>: UBS).</a:t>
            </a:r>
          </a:p>
          <a:p>
            <a:pPr lvl="0" algn="just">
              <a:lnSpc>
                <a:spcPct val="107000"/>
              </a:lnSpc>
              <a:buFont typeface="Symbol"/>
              <a:buChar char=""/>
            </a:pPr>
            <a:r>
              <a:rPr lang="pt-BR" sz="2800" dirty="0" smtClean="0">
                <a:effectLst/>
                <a:latin typeface="Arial"/>
                <a:ea typeface="Arial"/>
                <a:cs typeface="Times New Roman"/>
              </a:rPr>
              <a:t> </a:t>
            </a:r>
            <a:r>
              <a:rPr lang="pt-BR" sz="2800" dirty="0" smtClean="0">
                <a:latin typeface="Arial"/>
                <a:ea typeface="Arial"/>
                <a:cs typeface="Times New Roman"/>
              </a:rPr>
              <a:t>C</a:t>
            </a:r>
            <a:r>
              <a:rPr lang="pt-BR" sz="2800" dirty="0" smtClean="0">
                <a:effectLst/>
                <a:latin typeface="Arial"/>
                <a:ea typeface="Arial"/>
                <a:cs typeface="Times New Roman"/>
              </a:rPr>
              <a:t>entro de Testagem e Aconselhamento (CTA) e Unidade de Testagem Móvel (UTM); Centro de Atenção Psicossocial (CAPS); </a:t>
            </a:r>
            <a:endParaRPr lang="pt-BR" sz="2800" dirty="0">
              <a:ea typeface="Calibri"/>
              <a:cs typeface="Times New Roman"/>
            </a:endParaRPr>
          </a:p>
          <a:p>
            <a:pPr lvl="0" algn="just">
              <a:lnSpc>
                <a:spcPct val="107000"/>
              </a:lnSpc>
              <a:buFont typeface="Symbol"/>
              <a:buChar char=""/>
            </a:pPr>
            <a:r>
              <a:rPr lang="pt-BR" sz="2800" dirty="0" smtClean="0">
                <a:effectLst/>
                <a:latin typeface="Arial"/>
                <a:ea typeface="Arial"/>
                <a:cs typeface="Times New Roman"/>
              </a:rPr>
              <a:t>Segmentos populacionais flutuantes;</a:t>
            </a:r>
            <a:endParaRPr lang="pt-BR" sz="2800" dirty="0">
              <a:ea typeface="Calibri"/>
              <a:cs typeface="Times New Roman"/>
            </a:endParaRPr>
          </a:p>
          <a:p>
            <a:pPr lvl="0" algn="just">
              <a:lnSpc>
                <a:spcPct val="107000"/>
              </a:lnSpc>
              <a:buFont typeface="Symbol"/>
              <a:buChar char=""/>
            </a:pPr>
            <a:r>
              <a:rPr lang="pt-BR" sz="2800" dirty="0" smtClean="0">
                <a:effectLst/>
                <a:latin typeface="Arial"/>
                <a:ea typeface="Arial"/>
                <a:cs typeface="Times New Roman"/>
              </a:rPr>
              <a:t>Serviços de atendimento de emergência, pronto-socorro, hospitais e maternidades;</a:t>
            </a:r>
            <a:endParaRPr lang="pt-BR" sz="2800" dirty="0">
              <a:ea typeface="Calibri"/>
              <a:cs typeface="Times New Roman"/>
            </a:endParaRPr>
          </a:p>
          <a:p>
            <a:pPr lvl="0" algn="just">
              <a:lnSpc>
                <a:spcPct val="107000"/>
              </a:lnSpc>
              <a:buFont typeface="Symbol"/>
              <a:buChar char=""/>
            </a:pPr>
            <a:r>
              <a:rPr lang="pt-BR" sz="2800" dirty="0" smtClean="0">
                <a:effectLst/>
                <a:latin typeface="Arial"/>
                <a:ea typeface="Arial"/>
                <a:cs typeface="Times New Roman"/>
              </a:rPr>
              <a:t>Populações vulneráveis;</a:t>
            </a:r>
            <a:endParaRPr lang="pt-BR" sz="2800" dirty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6951131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D2901D6A-4B8A-42AB-BDA4-50088F0A09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281356" cy="842786"/>
          </a:xfrm>
        </p:spPr>
        <p:txBody>
          <a:bodyPr/>
          <a:lstStyle/>
          <a:p>
            <a:r>
              <a:rPr lang="pt-BR" b="1" dirty="0">
                <a:solidFill>
                  <a:srgbClr val="FF0000"/>
                </a:solidFill>
              </a:rPr>
              <a:t>Objetivos da realização dos testes rápidos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="" xmlns:a16="http://schemas.microsoft.com/office/drawing/2014/main" id="{34925A4E-5794-4823-A952-B35E8ED476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3511" y="1207911"/>
            <a:ext cx="11139312" cy="5081941"/>
          </a:xfrm>
        </p:spPr>
        <p:txBody>
          <a:bodyPr>
            <a:noAutofit/>
          </a:bodyPr>
          <a:lstStyle/>
          <a:p>
            <a:r>
              <a:rPr lang="pt-BR" sz="3600" dirty="0"/>
              <a:t>1. AMPLIAR O ACESSO ao diagnóstico da infecção pelo HIV, da sífilis, das hepatites B e C e outras infecções.</a:t>
            </a:r>
          </a:p>
          <a:p>
            <a:r>
              <a:rPr lang="pt-BR" sz="3600" dirty="0"/>
              <a:t> 2. Possibilitar intervenções clínicas e terapêuticas nos pacientes soropositivos para as infecções identificadas. </a:t>
            </a:r>
          </a:p>
          <a:p>
            <a:r>
              <a:rPr lang="pt-BR" sz="3600" dirty="0"/>
              <a:t>3. Interromper a cadeia de transmissão (testar o parceiro). </a:t>
            </a:r>
          </a:p>
          <a:p>
            <a:r>
              <a:rPr lang="pt-BR" sz="3600" dirty="0"/>
              <a:t>4. Prevenir a transmissão vertical do HIV e a ocorrência da sífilis congênita. - metas definidas : &lt; 1%.</a:t>
            </a:r>
          </a:p>
          <a:p>
            <a:r>
              <a:rPr lang="pt-BR" sz="3600" dirty="0"/>
              <a:t>5. Prevenir a transmissão vertical do HBV.</a:t>
            </a:r>
          </a:p>
          <a:p>
            <a:r>
              <a:rPr lang="pt-BR" sz="3600" dirty="0"/>
              <a:t> 6. Melhorar a qualidade da assistência pré-natal.</a:t>
            </a:r>
          </a:p>
        </p:txBody>
      </p:sp>
    </p:spTree>
    <p:extLst>
      <p:ext uri="{BB962C8B-B14F-4D97-AF65-F5344CB8AC3E}">
        <p14:creationId xmlns:p14="http://schemas.microsoft.com/office/powerpoint/2010/main" val="303570343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200" dirty="0" smtClean="0">
                <a:solidFill>
                  <a:srgbClr val="FF0000"/>
                </a:solidFill>
                <a:effectLst/>
                <a:latin typeface="Arial"/>
                <a:ea typeface="Arial"/>
                <a:cs typeface="Times New Roman"/>
              </a:rPr>
              <a:t>Recomendações para a utilização de testes rápidos</a:t>
            </a:r>
            <a:endParaRPr lang="pt-BR" sz="3200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39349" y="1600201"/>
            <a:ext cx="11809312" cy="4525963"/>
          </a:xfrm>
        </p:spPr>
        <p:txBody>
          <a:bodyPr>
            <a:noAutofit/>
          </a:bodyPr>
          <a:lstStyle/>
          <a:p>
            <a:pPr lvl="0" algn="just">
              <a:lnSpc>
                <a:spcPct val="107000"/>
              </a:lnSpc>
              <a:buFont typeface="Symbol"/>
              <a:buChar char=""/>
            </a:pPr>
            <a:r>
              <a:rPr lang="pt-BR" sz="2400" dirty="0" smtClean="0">
                <a:effectLst/>
                <a:latin typeface="Arial"/>
                <a:ea typeface="Arial"/>
                <a:cs typeface="Times New Roman"/>
              </a:rPr>
              <a:t>Parcerias de pessoas vivendo com HIV/aids;</a:t>
            </a:r>
            <a:endParaRPr lang="pt-BR" sz="2400" dirty="0" smtClean="0">
              <a:ea typeface="Calibri"/>
              <a:cs typeface="Times New Roman"/>
            </a:endParaRPr>
          </a:p>
          <a:p>
            <a:pPr lvl="0" algn="just">
              <a:lnSpc>
                <a:spcPct val="107000"/>
              </a:lnSpc>
              <a:buFont typeface="Symbol"/>
              <a:buChar char=""/>
            </a:pPr>
            <a:r>
              <a:rPr lang="pt-BR" sz="2400" dirty="0" smtClean="0">
                <a:effectLst/>
                <a:latin typeface="Arial"/>
                <a:ea typeface="Arial"/>
                <a:cs typeface="Times New Roman"/>
              </a:rPr>
              <a:t>Acidentes biológicos ocupacionais;</a:t>
            </a:r>
            <a:endParaRPr lang="pt-BR" sz="2400" dirty="0" smtClean="0">
              <a:ea typeface="Calibri"/>
              <a:cs typeface="Times New Roman"/>
            </a:endParaRPr>
          </a:p>
          <a:p>
            <a:pPr lvl="0" algn="just">
              <a:lnSpc>
                <a:spcPct val="107000"/>
              </a:lnSpc>
              <a:buFont typeface="Symbol"/>
              <a:buChar char=""/>
            </a:pPr>
            <a:r>
              <a:rPr lang="pt-BR" sz="2400" dirty="0" smtClean="0">
                <a:effectLst/>
                <a:latin typeface="Arial"/>
                <a:ea typeface="Arial"/>
                <a:cs typeface="Times New Roman"/>
              </a:rPr>
              <a:t>Gestantes que não tenham sido testadas no pré-natal ou que não tenha recebido o resultado do teste antes do parto;</a:t>
            </a:r>
            <a:endParaRPr lang="pt-BR" sz="2400" dirty="0" smtClean="0">
              <a:ea typeface="Calibri"/>
              <a:cs typeface="Times New Roman"/>
            </a:endParaRPr>
          </a:p>
          <a:p>
            <a:pPr lvl="0" algn="just">
              <a:lnSpc>
                <a:spcPct val="107000"/>
              </a:lnSpc>
              <a:buFont typeface="Symbol"/>
              <a:buChar char=""/>
            </a:pPr>
            <a:r>
              <a:rPr lang="pt-BR" sz="2400" dirty="0" smtClean="0">
                <a:effectLst/>
                <a:latin typeface="Arial"/>
                <a:ea typeface="Arial"/>
                <a:cs typeface="Times New Roman"/>
              </a:rPr>
              <a:t>Abortamento espontâneo, independentemente da idade gestacional;</a:t>
            </a:r>
            <a:endParaRPr lang="pt-BR" sz="2400" dirty="0" smtClean="0">
              <a:ea typeface="Calibri"/>
              <a:cs typeface="Times New Roman"/>
            </a:endParaRPr>
          </a:p>
          <a:p>
            <a:pPr lvl="0" algn="just">
              <a:lnSpc>
                <a:spcPct val="107000"/>
              </a:lnSpc>
              <a:buFont typeface="Symbol"/>
              <a:buChar char=""/>
            </a:pPr>
            <a:r>
              <a:rPr lang="pt-BR" sz="2400" dirty="0" smtClean="0">
                <a:effectLst/>
                <a:latin typeface="Arial"/>
                <a:ea typeface="Arial"/>
                <a:cs typeface="Times New Roman"/>
              </a:rPr>
              <a:t>Pessoas em situação de violência sexual, para fins de profilaxia da infecção pelo HIV;</a:t>
            </a:r>
            <a:endParaRPr lang="pt-BR" sz="2400" dirty="0" smtClean="0">
              <a:ea typeface="Calibri"/>
              <a:cs typeface="Times New Roman"/>
            </a:endParaRPr>
          </a:p>
          <a:p>
            <a:pPr lvl="0" algn="just">
              <a:lnSpc>
                <a:spcPct val="107000"/>
              </a:lnSpc>
              <a:buFont typeface="Symbol"/>
              <a:buChar char=""/>
            </a:pPr>
            <a:r>
              <a:rPr lang="pt-BR" sz="2400" dirty="0" smtClean="0">
                <a:effectLst/>
                <a:latin typeface="Arial"/>
                <a:ea typeface="Arial"/>
                <a:cs typeface="Times New Roman"/>
              </a:rPr>
              <a:t>Pacientes com diagnóstico de tuberculose;</a:t>
            </a:r>
            <a:endParaRPr lang="pt-BR" sz="2400" dirty="0" smtClean="0">
              <a:ea typeface="Calibri"/>
              <a:cs typeface="Times New Roman"/>
            </a:endParaRPr>
          </a:p>
          <a:p>
            <a:pPr lvl="0" algn="just">
              <a:lnSpc>
                <a:spcPct val="107000"/>
              </a:lnSpc>
              <a:buFont typeface="Symbol"/>
              <a:buChar char=""/>
            </a:pPr>
            <a:r>
              <a:rPr lang="pt-BR" sz="2400" dirty="0" smtClean="0">
                <a:effectLst/>
                <a:latin typeface="Arial"/>
                <a:ea typeface="Arial"/>
                <a:cs typeface="Times New Roman"/>
              </a:rPr>
              <a:t>Pacientes com diagnóstico de hepatites virais</a:t>
            </a:r>
            <a:r>
              <a:rPr lang="pt-BR" sz="2400" dirty="0" smtClean="0">
                <a:effectLst/>
                <a:latin typeface="Arial"/>
                <a:ea typeface="Arial"/>
                <a:cs typeface="Times New Roman"/>
              </a:rPr>
              <a:t>;</a:t>
            </a:r>
            <a:endParaRPr lang="pt-BR" sz="2400" dirty="0" smtClean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52691990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215680" y="274638"/>
            <a:ext cx="6240693" cy="1143000"/>
          </a:xfrm>
        </p:spPr>
        <p:txBody>
          <a:bodyPr>
            <a:normAutofit fontScale="90000"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pt-BR" dirty="0" smtClean="0">
                <a:solidFill>
                  <a:srgbClr val="FF0000"/>
                </a:solidFill>
                <a:effectLst/>
                <a:latin typeface="Arial"/>
                <a:ea typeface="Arial"/>
                <a:cs typeface="Times New Roman"/>
              </a:rPr>
              <a:t>Janela Imunológica</a:t>
            </a:r>
            <a:r>
              <a:rPr lang="pt-BR" sz="4000" dirty="0">
                <a:solidFill>
                  <a:srgbClr val="FF0000"/>
                </a:solidFill>
                <a:ea typeface="Calibri"/>
                <a:cs typeface="Times New Roman"/>
              </a:rPr>
              <a:t/>
            </a:r>
            <a:br>
              <a:rPr lang="pt-BR" sz="4000" dirty="0">
                <a:solidFill>
                  <a:srgbClr val="FF0000"/>
                </a:solidFill>
                <a:ea typeface="Calibri"/>
                <a:cs typeface="Times New Roman"/>
              </a:rPr>
            </a:br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>
                <a:effectLst/>
                <a:latin typeface="Arial"/>
                <a:ea typeface="Arial"/>
              </a:rPr>
              <a:t>“</a:t>
            </a:r>
            <a:r>
              <a:rPr lang="pt-BR" sz="3200" dirty="0" smtClean="0">
                <a:effectLst/>
                <a:latin typeface="Arial"/>
                <a:ea typeface="Arial"/>
              </a:rPr>
              <a:t>O período correspondente entre o início da infecção e a detecção dos anticorpos pelos testes laboratoriais”</a:t>
            </a:r>
          </a:p>
          <a:p>
            <a:r>
              <a:rPr lang="pt-BR" sz="3200" dirty="0"/>
              <a:t>Com o desenvolvimento de novos testes que detectam antígenos, o período para o diagnóstico da infecção foi reduzido. (Brasil, 2010</a:t>
            </a:r>
            <a:r>
              <a:rPr lang="pt-BR" sz="3200" dirty="0" smtClean="0"/>
              <a:t>).</a:t>
            </a:r>
            <a:endParaRPr lang="pt-BR" sz="3200" dirty="0"/>
          </a:p>
          <a:p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325029264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200" dirty="0"/>
              <a:t>Componentes do conjunto diagnóstico ou kit</a:t>
            </a:r>
            <a:br>
              <a:rPr lang="pt-BR" sz="3200" dirty="0"/>
            </a:br>
            <a:endParaRPr lang="pt-BR" sz="32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pt-BR" dirty="0"/>
              <a:t>Lancetas para a punção da polpa digital;</a:t>
            </a:r>
          </a:p>
          <a:p>
            <a:pPr lvl="0"/>
            <a:r>
              <a:rPr lang="pt-BR" dirty="0"/>
              <a:t>Dispositivos para coletar as amostras de sangue: tubos capilares, alças plásticas ou pipetas Pasteur; </a:t>
            </a:r>
          </a:p>
          <a:p>
            <a:pPr lvl="0"/>
            <a:r>
              <a:rPr lang="pt-BR" dirty="0"/>
              <a:t>Dispositivo ou cassete para a reação (podem ter diferentes formatos e apresentações, conforme o fabricante);</a:t>
            </a:r>
          </a:p>
          <a:p>
            <a:pPr lvl="0"/>
            <a:r>
              <a:rPr lang="pt-BR" dirty="0"/>
              <a:t>Reagentes necessários para a execução do teste;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9034206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Outros materiais necessários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lvl="0" algn="just">
              <a:lnSpc>
                <a:spcPct val="150000"/>
              </a:lnSpc>
              <a:buFont typeface="Symbol"/>
              <a:buChar char=""/>
            </a:pPr>
            <a:r>
              <a:rPr lang="pt-BR" dirty="0" smtClean="0">
                <a:effectLst/>
                <a:latin typeface="Arial"/>
                <a:ea typeface="Arial"/>
                <a:cs typeface="Times New Roman"/>
              </a:rPr>
              <a:t>Antisséptico – álcool a 70% (p/p) ou outro;</a:t>
            </a:r>
            <a:endParaRPr lang="pt-BR" sz="2800" dirty="0">
              <a:ea typeface="Calibri"/>
              <a:cs typeface="Times New Roman"/>
            </a:endParaRPr>
          </a:p>
          <a:p>
            <a:pPr lvl="0" algn="just">
              <a:lnSpc>
                <a:spcPct val="150000"/>
              </a:lnSpc>
              <a:buFont typeface="Symbol"/>
              <a:buChar char=""/>
            </a:pPr>
            <a:r>
              <a:rPr lang="pt-BR" dirty="0" smtClean="0">
                <a:effectLst/>
                <a:latin typeface="Arial"/>
                <a:ea typeface="Arial"/>
                <a:cs typeface="Times New Roman"/>
              </a:rPr>
              <a:t>Algodão hidrófilo ou gaze; </a:t>
            </a:r>
            <a:endParaRPr lang="pt-BR" sz="2800" dirty="0">
              <a:ea typeface="Calibri"/>
              <a:cs typeface="Times New Roman"/>
            </a:endParaRPr>
          </a:p>
          <a:p>
            <a:pPr lvl="0" algn="just">
              <a:lnSpc>
                <a:spcPct val="150000"/>
              </a:lnSpc>
              <a:buFont typeface="Symbol"/>
              <a:buChar char=""/>
            </a:pPr>
            <a:r>
              <a:rPr lang="pt-BR" dirty="0" smtClean="0">
                <a:effectLst/>
                <a:latin typeface="Arial"/>
                <a:ea typeface="Arial"/>
                <a:cs typeface="Times New Roman"/>
              </a:rPr>
              <a:t>Recipiente para descarte de materiais </a:t>
            </a:r>
            <a:r>
              <a:rPr lang="pt-BR" dirty="0" err="1" smtClean="0">
                <a:effectLst/>
                <a:latin typeface="Arial"/>
                <a:ea typeface="Arial"/>
                <a:cs typeface="Times New Roman"/>
              </a:rPr>
              <a:t>perfurocortantes</a:t>
            </a:r>
            <a:r>
              <a:rPr lang="pt-BR" dirty="0" smtClean="0">
                <a:effectLst/>
                <a:latin typeface="Arial"/>
                <a:ea typeface="Arial"/>
                <a:cs typeface="Times New Roman"/>
              </a:rPr>
              <a:t>; </a:t>
            </a:r>
            <a:endParaRPr lang="pt-BR" sz="2800" dirty="0">
              <a:ea typeface="Calibri"/>
              <a:cs typeface="Times New Roman"/>
            </a:endParaRPr>
          </a:p>
          <a:p>
            <a:pPr lvl="0" algn="just">
              <a:lnSpc>
                <a:spcPct val="150000"/>
              </a:lnSpc>
              <a:buFont typeface="Symbol"/>
              <a:buChar char=""/>
            </a:pPr>
            <a:r>
              <a:rPr lang="pt-BR" dirty="0" smtClean="0">
                <a:effectLst/>
                <a:latin typeface="Arial"/>
                <a:ea typeface="Arial"/>
                <a:cs typeface="Times New Roman"/>
              </a:rPr>
              <a:t>Recipiente para descarte de lixo comum;</a:t>
            </a:r>
            <a:endParaRPr lang="pt-BR" sz="2800" dirty="0">
              <a:ea typeface="Calibri"/>
              <a:cs typeface="Times New Roman"/>
            </a:endParaRPr>
          </a:p>
          <a:p>
            <a:pPr lvl="0" algn="just">
              <a:lnSpc>
                <a:spcPct val="150000"/>
              </a:lnSpc>
              <a:buFont typeface="Symbol"/>
              <a:buChar char=""/>
            </a:pPr>
            <a:r>
              <a:rPr lang="pt-BR" dirty="0" smtClean="0">
                <a:effectLst/>
                <a:latin typeface="Arial"/>
                <a:ea typeface="Arial"/>
                <a:cs typeface="Times New Roman"/>
              </a:rPr>
              <a:t>Álcool a 70% (p/p) ou solução aquosa de hipoclorito de sódio (uma parte água sanitária comercial mais quatro partes de água) para desinfecção de superfícies; </a:t>
            </a:r>
            <a:endParaRPr lang="pt-BR" sz="2800" dirty="0">
              <a:ea typeface="Calibri"/>
              <a:cs typeface="Times New Roman"/>
            </a:endParaRPr>
          </a:p>
          <a:p>
            <a:pPr lvl="0" algn="just">
              <a:lnSpc>
                <a:spcPct val="150000"/>
              </a:lnSpc>
              <a:buFont typeface="Symbol"/>
              <a:buChar char=""/>
            </a:pPr>
            <a:r>
              <a:rPr lang="pt-BR" dirty="0" smtClean="0">
                <a:effectLst/>
                <a:latin typeface="Arial"/>
                <a:ea typeface="Arial"/>
                <a:cs typeface="Times New Roman"/>
              </a:rPr>
              <a:t>Cronômetro;</a:t>
            </a:r>
            <a:endParaRPr lang="pt-BR" sz="2800" dirty="0">
              <a:ea typeface="Calibri"/>
              <a:cs typeface="Times New Roman"/>
            </a:endParaRPr>
          </a:p>
          <a:p>
            <a:pPr lvl="0" algn="just">
              <a:lnSpc>
                <a:spcPct val="150000"/>
              </a:lnSpc>
              <a:buFont typeface="Symbol"/>
              <a:buChar char=""/>
            </a:pPr>
            <a:r>
              <a:rPr lang="pt-BR" dirty="0" smtClean="0">
                <a:effectLst/>
                <a:latin typeface="Arial"/>
                <a:ea typeface="Arial"/>
                <a:cs typeface="Times New Roman"/>
              </a:rPr>
              <a:t>Caneta esferográfica;</a:t>
            </a:r>
            <a:endParaRPr lang="pt-BR" sz="2800" dirty="0">
              <a:ea typeface="Calibri"/>
              <a:cs typeface="Times New Roman"/>
            </a:endParaRPr>
          </a:p>
          <a:p>
            <a:pPr lvl="0" algn="just">
              <a:lnSpc>
                <a:spcPct val="150000"/>
              </a:lnSpc>
              <a:buFont typeface="Symbol"/>
              <a:buChar char=""/>
            </a:pPr>
            <a:r>
              <a:rPr lang="pt-BR" dirty="0" smtClean="0">
                <a:effectLst/>
                <a:latin typeface="Arial"/>
                <a:ea typeface="Arial"/>
                <a:cs typeface="Times New Roman"/>
              </a:rPr>
              <a:t>Caneta para marcação de vidros e superfícies plásticas;</a:t>
            </a:r>
            <a:endParaRPr lang="pt-BR" sz="2800" dirty="0">
              <a:ea typeface="Calibri"/>
              <a:cs typeface="Times New Roman"/>
            </a:endParaRPr>
          </a:p>
          <a:p>
            <a:pPr lvl="0" algn="just">
              <a:lnSpc>
                <a:spcPct val="150000"/>
              </a:lnSpc>
              <a:buFont typeface="Symbol"/>
              <a:buChar char=""/>
            </a:pPr>
            <a:r>
              <a:rPr lang="pt-BR" dirty="0" smtClean="0">
                <a:effectLst/>
                <a:latin typeface="Arial"/>
                <a:ea typeface="Arial"/>
                <a:cs typeface="Times New Roman"/>
              </a:rPr>
              <a:t>Protocolo de trabalho.</a:t>
            </a:r>
            <a:endParaRPr lang="pt-BR" sz="2800" dirty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8648819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9940BCF3-BF5D-4AEB-82C9-B068E2944E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>
                <a:solidFill>
                  <a:srgbClr val="FF0000"/>
                </a:solidFill>
              </a:rPr>
              <a:t>Vantagens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="" xmlns:a16="http://schemas.microsoft.com/office/drawing/2014/main" id="{F1B33838-7724-415D-9C79-372EADBAB2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pt-BR" sz="3200" dirty="0"/>
              <a:t>Realização do teste no momento da consulta, eliminando a necessidade de mais uma ida do usuário ao serviço de saúde </a:t>
            </a:r>
          </a:p>
          <a:p>
            <a:r>
              <a:rPr lang="pt-BR" sz="3200" dirty="0"/>
              <a:t>• Acolhida imediata dos portadores das infecções pelo HIV, HCV, HBV e da sífilis dentro da estrutura do SUS </a:t>
            </a:r>
          </a:p>
          <a:p>
            <a:r>
              <a:rPr lang="pt-BR" sz="3200" dirty="0"/>
              <a:t>• Facilitam o diagnóstico em populações vulneráveis e de difícil acesso </a:t>
            </a:r>
          </a:p>
          <a:p>
            <a:r>
              <a:rPr lang="pt-BR" sz="3200" dirty="0"/>
              <a:t>• Podem ser feitos em locais sem infraestrutura laboratorial • Agilidade do diagnóstico – diminuição do tempo para conhecimento do resultado (“emocionalmente estressante”). </a:t>
            </a:r>
          </a:p>
        </p:txBody>
      </p:sp>
    </p:spTree>
    <p:extLst>
      <p:ext uri="{BB962C8B-B14F-4D97-AF65-F5344CB8AC3E}">
        <p14:creationId xmlns:p14="http://schemas.microsoft.com/office/powerpoint/2010/main" val="42519728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F1800FC1-A480-47FE-9624-135166BD36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>
                <a:solidFill>
                  <a:srgbClr val="FF0000"/>
                </a:solidFill>
              </a:rPr>
              <a:t>Desvantagens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="" xmlns:a16="http://schemas.microsoft.com/office/drawing/2014/main" id="{51C23915-5954-4750-9558-5CE1861C42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pt-BR" sz="3200" b="1" dirty="0"/>
              <a:t>• Não se aplicam a locais com grandes demandas (</a:t>
            </a:r>
            <a:r>
              <a:rPr lang="pt-BR" sz="3200" b="1" dirty="0" err="1"/>
              <a:t>ex</a:t>
            </a:r>
            <a:r>
              <a:rPr lang="pt-BR" sz="3200" b="1" dirty="0"/>
              <a:t>: laboratórios de médio e grande porte) </a:t>
            </a:r>
          </a:p>
          <a:p>
            <a:pPr marL="0" indent="0">
              <a:buNone/>
            </a:pPr>
            <a:r>
              <a:rPr lang="pt-BR" sz="3200" b="1" dirty="0"/>
              <a:t>• Técnica simples podendo levar à banalização do processo por parte do profissional </a:t>
            </a:r>
          </a:p>
          <a:p>
            <a:pPr marL="0" indent="0">
              <a:buNone/>
            </a:pPr>
            <a:r>
              <a:rPr lang="pt-BR" sz="3200" b="1" dirty="0"/>
              <a:t>• Falta de confiabilidade Não se aplicam a locais com grandes demandas (</a:t>
            </a:r>
            <a:r>
              <a:rPr lang="pt-BR" sz="3200" b="1" dirty="0" err="1"/>
              <a:t>ex</a:t>
            </a:r>
            <a:r>
              <a:rPr lang="pt-BR" sz="3200" b="1" dirty="0"/>
              <a:t>: laboratórios de médio e grande porte) </a:t>
            </a:r>
          </a:p>
          <a:p>
            <a:pPr marL="0" indent="0">
              <a:buNone/>
            </a:pPr>
            <a:r>
              <a:rPr lang="pt-BR" sz="3200" b="1" dirty="0"/>
              <a:t>• Técnica simples podendo levar à banalização do processo por parte do profissional </a:t>
            </a:r>
          </a:p>
          <a:p>
            <a:pPr marL="0" indent="0">
              <a:buNone/>
            </a:pPr>
            <a:r>
              <a:rPr lang="pt-BR" sz="3200" b="1" dirty="0"/>
              <a:t>• Falta de confiabilidade</a:t>
            </a:r>
          </a:p>
        </p:txBody>
      </p:sp>
    </p:spTree>
    <p:extLst>
      <p:ext uri="{BB962C8B-B14F-4D97-AF65-F5344CB8AC3E}">
        <p14:creationId xmlns:p14="http://schemas.microsoft.com/office/powerpoint/2010/main" val="22764530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20750"/>
          </a:xfrm>
        </p:spPr>
        <p:txBody>
          <a:bodyPr/>
          <a:lstStyle/>
          <a:p>
            <a:r>
              <a:rPr lang="pt-BR" b="1" dirty="0" smtClean="0">
                <a:solidFill>
                  <a:srgbClr val="FF0000"/>
                </a:solidFill>
              </a:rPr>
              <a:t>Aconselhamento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7175" y="1285875"/>
            <a:ext cx="11744325" cy="4891088"/>
          </a:xfrm>
        </p:spPr>
        <p:txBody>
          <a:bodyPr>
            <a:noAutofit/>
          </a:bodyPr>
          <a:lstStyle/>
          <a:p>
            <a:r>
              <a:rPr lang="pt-BR" sz="3200" dirty="0" smtClean="0"/>
              <a:t>É </a:t>
            </a:r>
            <a:r>
              <a:rPr lang="pt-BR" sz="3200" dirty="0"/>
              <a:t>um processo de escuta ativa, individualizado e centrado no usuário</a:t>
            </a:r>
            <a:r>
              <a:rPr lang="pt-BR" sz="3200" dirty="0" smtClean="0"/>
              <a:t>. </a:t>
            </a:r>
            <a:r>
              <a:rPr lang="pt-BR" sz="3200" dirty="0"/>
              <a:t>Portanto, o aconselhamento não é dar conselhos. É um diálogo baseado em uma relação de confiança que visa proporcionar à pessoa condições para que avalie seus próprios riscos, tome decisões e encontre formas de resgatar os recursos internos para que ele mesmo tenha possibilidade de reconhecer-se como sujeito de transformação de sua </a:t>
            </a:r>
            <a:r>
              <a:rPr lang="pt-BR" sz="3200" dirty="0" smtClean="0"/>
              <a:t>história. </a:t>
            </a:r>
          </a:p>
          <a:p>
            <a:r>
              <a:rPr lang="pt-BR" sz="3200" dirty="0" smtClean="0"/>
              <a:t> </a:t>
            </a:r>
            <a:r>
              <a:rPr lang="pt-BR" sz="3200" dirty="0"/>
              <a:t>Essa interação que se faz necessário, </a:t>
            </a:r>
            <a:r>
              <a:rPr lang="pt-BR" sz="3200" dirty="0" smtClean="0"/>
              <a:t>pela </a:t>
            </a:r>
            <a:r>
              <a:rPr lang="pt-BR" sz="3200" dirty="0"/>
              <a:t>adesão ao tratamento e para a mudança de atitudes e </a:t>
            </a:r>
            <a:r>
              <a:rPr lang="pt-BR" sz="3200" dirty="0" smtClean="0"/>
              <a:t>hábitos, para que </a:t>
            </a:r>
            <a:r>
              <a:rPr lang="pt-BR" sz="3200" dirty="0"/>
              <a:t>a pessoa ao buscar o serviço de saúde possa: ver, tocar, ouvir, sentir, refletir e decidir por medidas que melhorem sua qualidade de vida independente de sua condição sorológica. </a:t>
            </a:r>
          </a:p>
        </p:txBody>
      </p:sp>
    </p:spTree>
    <p:extLst>
      <p:ext uri="{BB962C8B-B14F-4D97-AF65-F5344CB8AC3E}">
        <p14:creationId xmlns:p14="http://schemas.microsoft.com/office/powerpoint/2010/main" val="838748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966F9E58-49FE-4258-AC74-6C17705AC7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>
                <a:solidFill>
                  <a:srgbClr val="FF0000"/>
                </a:solidFill>
              </a:rPr>
              <a:t>Diagnóstico da infecção pelo HI</a:t>
            </a:r>
            <a:r>
              <a:rPr lang="pt-BR" dirty="0"/>
              <a:t>V</a:t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="" xmlns:a16="http://schemas.microsoft.com/office/drawing/2014/main" id="{BC5D5A33-25A4-47CF-9D47-EA51A61F37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pt-BR" sz="3600" dirty="0"/>
              <a:t>Em indivíduos com idade acima de 18 meses, o diagnóstico da infecção pelo HIV é feito por meio de testes sorológicos que detectam os anticorpos produzido contra o agente viral.</a:t>
            </a:r>
          </a:p>
          <a:p>
            <a:r>
              <a:rPr lang="pt-BR" sz="3600" dirty="0"/>
              <a:t>Já em crianças nascidas de mães soropositivas para o HIV com idade inferior a 18 meses, o diagnóstico pode ser feito por meio da quantificação do RNA viral plasmático ou da detecção do DNA pró-viral do HIV (qualitativo).</a:t>
            </a:r>
          </a:p>
        </p:txBody>
      </p:sp>
      <p:sp>
        <p:nvSpPr>
          <p:cNvPr id="4" name="Retângulo 3">
            <a:extLst>
              <a:ext uri="{FF2B5EF4-FFF2-40B4-BE49-F238E27FC236}">
                <a16:creationId xmlns="" xmlns:a16="http://schemas.microsoft.com/office/drawing/2014/main" id="{7B65F307-8A57-48A9-9CEF-C321E39BB1FB}"/>
              </a:ext>
            </a:extLst>
          </p:cNvPr>
          <p:cNvSpPr/>
          <p:nvPr/>
        </p:nvSpPr>
        <p:spPr>
          <a:xfrm>
            <a:off x="3048000" y="1720840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597650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8588" y="365126"/>
            <a:ext cx="11430000" cy="877888"/>
          </a:xfrm>
        </p:spPr>
        <p:txBody>
          <a:bodyPr>
            <a:normAutofit/>
          </a:bodyPr>
          <a:lstStyle/>
          <a:p>
            <a:r>
              <a:rPr lang="pt-BR" sz="3200" b="1" dirty="0">
                <a:solidFill>
                  <a:srgbClr val="FF0000"/>
                </a:solidFill>
              </a:rPr>
              <a:t>O processo de aconselhamento compreende </a:t>
            </a:r>
            <a:r>
              <a:rPr lang="pt-BR" sz="3200" b="1" dirty="0" smtClean="0">
                <a:solidFill>
                  <a:srgbClr val="FF0000"/>
                </a:solidFill>
              </a:rPr>
              <a:t>3 </a:t>
            </a:r>
            <a:r>
              <a:rPr lang="pt-BR" sz="3200" b="1" dirty="0">
                <a:solidFill>
                  <a:srgbClr val="FF0000"/>
                </a:solidFill>
              </a:rPr>
              <a:t>componentes: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42887" y="1300163"/>
            <a:ext cx="11687175" cy="5372100"/>
          </a:xfrm>
        </p:spPr>
        <p:txBody>
          <a:bodyPr>
            <a:noAutofit/>
          </a:bodyPr>
          <a:lstStyle/>
          <a:p>
            <a:r>
              <a:rPr lang="pt-BR" sz="3200" b="1" dirty="0" smtClean="0"/>
              <a:t>Apoio </a:t>
            </a:r>
            <a:r>
              <a:rPr lang="pt-BR" sz="3200" b="1" dirty="0"/>
              <a:t>emocional</a:t>
            </a:r>
            <a:r>
              <a:rPr lang="pt-BR" sz="3200" dirty="0"/>
              <a:t>: </a:t>
            </a:r>
            <a:r>
              <a:rPr lang="pt-BR" sz="3200" dirty="0" smtClean="0"/>
              <a:t>o </a:t>
            </a:r>
            <a:r>
              <a:rPr lang="pt-BR" sz="3200" dirty="0"/>
              <a:t>usuário encontra-se em uma situação de fragilidade, mais ou menos explícita, </a:t>
            </a:r>
            <a:r>
              <a:rPr lang="pt-BR" sz="3200" dirty="0" smtClean="0"/>
              <a:t>exigindo </a:t>
            </a:r>
            <a:r>
              <a:rPr lang="pt-BR" sz="3200" dirty="0"/>
              <a:t>sensibilidade para acolher em suas </a:t>
            </a:r>
            <a:r>
              <a:rPr lang="pt-BR" sz="3200" dirty="0" smtClean="0"/>
              <a:t>necessidades. </a:t>
            </a:r>
            <a:r>
              <a:rPr lang="pt-BR" sz="3200" dirty="0"/>
              <a:t>Sentindo-se acolhido e confiando no profissional, ele poderá ficar mais seguro para explicitar suas práticas de risco e avaliar os possíveis resultados do teste </a:t>
            </a:r>
            <a:r>
              <a:rPr lang="pt-BR" sz="3200" dirty="0" err="1"/>
              <a:t>anti-HIV</a:t>
            </a:r>
            <a:r>
              <a:rPr lang="pt-BR" sz="3200" dirty="0"/>
              <a:t>, Sífilis e Hepatites B e C. </a:t>
            </a:r>
            <a:endParaRPr lang="pt-BR" sz="3200" dirty="0" smtClean="0"/>
          </a:p>
          <a:p>
            <a:r>
              <a:rPr lang="pt-BR" sz="3200" b="1" dirty="0" smtClean="0"/>
              <a:t>Apoio </a:t>
            </a:r>
            <a:r>
              <a:rPr lang="pt-BR" sz="3200" b="1" dirty="0"/>
              <a:t>educativo</a:t>
            </a:r>
            <a:r>
              <a:rPr lang="pt-BR" sz="3200" dirty="0"/>
              <a:t>: consiste na troca de informações sobre DST/HIV/HV, formas de transmissão, prevenção, tratamento e o esclarecimento de dúvidas. </a:t>
            </a:r>
            <a:endParaRPr lang="pt-BR" sz="3200" dirty="0" smtClean="0"/>
          </a:p>
          <a:p>
            <a:r>
              <a:rPr lang="pt-BR" sz="3200" b="1" dirty="0" smtClean="0"/>
              <a:t>Avaliação </a:t>
            </a:r>
            <a:r>
              <a:rPr lang="pt-BR" sz="3200" b="1" dirty="0"/>
              <a:t>de riscos</a:t>
            </a:r>
            <a:r>
              <a:rPr lang="pt-BR" sz="3200" dirty="0"/>
              <a:t>: </a:t>
            </a:r>
            <a:r>
              <a:rPr lang="pt-BR" sz="3200" dirty="0" smtClean="0"/>
              <a:t>momento </a:t>
            </a:r>
            <a:r>
              <a:rPr lang="pt-BR" sz="3200" dirty="0"/>
              <a:t>de reflexão sobre valores, atitudes e </a:t>
            </a:r>
            <a:r>
              <a:rPr lang="pt-BR" sz="3200" dirty="0" smtClean="0"/>
              <a:t>condutas de riscos, </a:t>
            </a:r>
            <a:r>
              <a:rPr lang="pt-BR" sz="3200" dirty="0"/>
              <a:t>incluindo o planejamento de estratégias de redução de risco. Conversar sobre estilo de </a:t>
            </a:r>
            <a:r>
              <a:rPr lang="pt-BR" sz="3200" dirty="0" smtClean="0"/>
              <a:t>vida. </a:t>
            </a:r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8658203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42938" y="365125"/>
            <a:ext cx="11029950" cy="735013"/>
          </a:xfrm>
        </p:spPr>
        <p:txBody>
          <a:bodyPr/>
          <a:lstStyle/>
          <a:p>
            <a:r>
              <a:rPr lang="pt-BR" b="1" dirty="0">
                <a:solidFill>
                  <a:srgbClr val="FF0000"/>
                </a:solidFill>
              </a:rPr>
              <a:t>A IMPORTÂNCIA DO ACONSELHAMENTO EM </a:t>
            </a:r>
            <a:r>
              <a:rPr lang="pt-BR" b="1" dirty="0" smtClean="0">
                <a:solidFill>
                  <a:srgbClr val="FF0000"/>
                </a:solidFill>
              </a:rPr>
              <a:t>IST 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1450" y="1257300"/>
            <a:ext cx="12020550" cy="5600699"/>
          </a:xfrm>
        </p:spPr>
        <p:txBody>
          <a:bodyPr>
            <a:normAutofit/>
          </a:bodyPr>
          <a:lstStyle/>
          <a:p>
            <a:r>
              <a:rPr lang="pt-BR" sz="3600" dirty="0"/>
              <a:t>As mães soropositivas aumentam em 100% a chance de terem filhos sem o HIV ao realizarem o tratamento corretamente</a:t>
            </a:r>
            <a:r>
              <a:rPr lang="pt-BR" sz="3600" dirty="0" smtClean="0"/>
              <a:t>;</a:t>
            </a:r>
          </a:p>
          <a:p>
            <a:r>
              <a:rPr lang="pt-BR" sz="3600" dirty="0" smtClean="0"/>
              <a:t> </a:t>
            </a:r>
            <a:r>
              <a:rPr lang="pt-BR" sz="3600" dirty="0"/>
              <a:t>A Sífilis tem 100% de cura ao ser diagnosticada precoce e </a:t>
            </a:r>
            <a:r>
              <a:rPr lang="pt-BR" sz="3600" dirty="0" smtClean="0"/>
              <a:t>tratada;</a:t>
            </a:r>
          </a:p>
          <a:p>
            <a:r>
              <a:rPr lang="pt-BR" sz="3600" dirty="0" smtClean="0"/>
              <a:t> </a:t>
            </a:r>
            <a:r>
              <a:rPr lang="pt-BR" sz="3600" dirty="0"/>
              <a:t>A Sífilis Congênita, tratada seguindo o protocolo, é curável em 100</a:t>
            </a:r>
            <a:r>
              <a:rPr lang="pt-BR" sz="3600" dirty="0" smtClean="0"/>
              <a:t>%;</a:t>
            </a:r>
          </a:p>
          <a:p>
            <a:r>
              <a:rPr lang="pt-BR" sz="3600" dirty="0" smtClean="0"/>
              <a:t> </a:t>
            </a:r>
            <a:r>
              <a:rPr lang="pt-BR" sz="3600" dirty="0"/>
              <a:t>A Hepatite B quando diagnosticada durante o pré-natal oferece ao RN 100% de proteção quando aplicado a imunoglobulina </a:t>
            </a:r>
            <a:r>
              <a:rPr lang="pt-BR" sz="3600" dirty="0" err="1"/>
              <a:t>anti</a:t>
            </a:r>
            <a:r>
              <a:rPr lang="pt-BR" sz="3600" dirty="0"/>
              <a:t> Hepatite B e vacina nas primeiras horas de vida; </a:t>
            </a:r>
            <a:endParaRPr lang="pt-BR" sz="3600" dirty="0" smtClean="0"/>
          </a:p>
        </p:txBody>
      </p:sp>
    </p:spTree>
    <p:extLst>
      <p:ext uri="{BB962C8B-B14F-4D97-AF65-F5344CB8AC3E}">
        <p14:creationId xmlns:p14="http://schemas.microsoft.com/office/powerpoint/2010/main" val="143856805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1901</TotalTime>
  <Words>1823</Words>
  <Application>Microsoft Office PowerPoint</Application>
  <PresentationFormat>Personalizar</PresentationFormat>
  <Paragraphs>106</Paragraphs>
  <Slides>33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33</vt:i4>
      </vt:variant>
    </vt:vector>
  </HeadingPairs>
  <TitlesOfParts>
    <vt:vector size="34" baseType="lpstr">
      <vt:lpstr>Tema do Office</vt:lpstr>
      <vt:lpstr>Centros de Testagem e Aconselhamento (CTA)</vt:lpstr>
      <vt:lpstr>O que são testes rápidos ?</vt:lpstr>
      <vt:lpstr>Objetivos da realização dos testes rápidos</vt:lpstr>
      <vt:lpstr>Vantagens</vt:lpstr>
      <vt:lpstr>Desvantagens</vt:lpstr>
      <vt:lpstr>Aconselhamento</vt:lpstr>
      <vt:lpstr>Diagnóstico da infecção pelo HIV </vt:lpstr>
      <vt:lpstr>O processo de aconselhamento compreende 3 componentes:</vt:lpstr>
      <vt:lpstr>A IMPORTÂNCIA DO ACONSELHAMENTO EM IST </vt:lpstr>
      <vt:lpstr>A IMPORTÂNCIA DO ACONSELHAMENTO EM IST </vt:lpstr>
      <vt:lpstr>Apresentação do PowerPoint</vt:lpstr>
      <vt:lpstr>Diagnóstico da Infecção pelo HIV </vt:lpstr>
      <vt:lpstr> </vt:lpstr>
      <vt:lpstr>Apresentação do PowerPoint</vt:lpstr>
      <vt:lpstr>Apresentação do PowerPoint</vt:lpstr>
      <vt:lpstr>Apresentação do PowerPoint</vt:lpstr>
      <vt:lpstr>Apresentação do PowerPoint</vt:lpstr>
      <vt:lpstr>Como garantir a biosegurança</vt:lpstr>
      <vt:lpstr>Como garantir a biosegurança</vt:lpstr>
      <vt:lpstr>Apresentação do PowerPoint</vt:lpstr>
      <vt:lpstr>Apresentação do PowerPoint</vt:lpstr>
      <vt:lpstr>Apresentação do PowerPoint</vt:lpstr>
      <vt:lpstr>Apresentação do PowerPoint</vt:lpstr>
      <vt:lpstr>Diante de resultados negativos: </vt:lpstr>
      <vt:lpstr>Diante de resultado positivo: </vt:lpstr>
      <vt:lpstr>Diante de resultado positivo: </vt:lpstr>
      <vt:lpstr>Enfermagem e teste rápido</vt:lpstr>
      <vt:lpstr>teste rápido</vt:lpstr>
      <vt:lpstr>Recomendações para a utilização de testes rápidos </vt:lpstr>
      <vt:lpstr>Recomendações para a utilização de testes rápidos</vt:lpstr>
      <vt:lpstr>Janela Imunológica </vt:lpstr>
      <vt:lpstr>Componentes do conjunto diagnóstico ou kit </vt:lpstr>
      <vt:lpstr>Outros materiais necessários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 que são testes rápidos ?</dc:title>
  <dc:creator>iolanda ruthes silveira</dc:creator>
  <cp:lastModifiedBy>User</cp:lastModifiedBy>
  <cp:revision>13</cp:revision>
  <dcterms:created xsi:type="dcterms:W3CDTF">2019-04-05T17:49:05Z</dcterms:created>
  <dcterms:modified xsi:type="dcterms:W3CDTF">2019-04-08T18:52:20Z</dcterms:modified>
</cp:coreProperties>
</file>