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5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90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671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92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36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50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427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52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97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926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47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73000" b="7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6AEA-8D32-44C8-AEC8-2D3F589E0AD7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70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clinic.com.br/cid/capitulo/5/grupo/63/categoria/473/" TargetMode="External"/><Relationship Id="rId7" Type="http://schemas.openxmlformats.org/officeDocument/2006/relationships/hyperlink" Target="https://iclinic.com.br/cid/capitulo/5/grupo/63/categoria/477/" TargetMode="External"/><Relationship Id="rId2" Type="http://schemas.openxmlformats.org/officeDocument/2006/relationships/hyperlink" Target="https://iclinic.com.br/cid/capitulo/5/grupo/63/categoria/47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linic.com.br/cid/capitulo/5/grupo/63/categoria/476/" TargetMode="External"/><Relationship Id="rId5" Type="http://schemas.openxmlformats.org/officeDocument/2006/relationships/hyperlink" Target="https://iclinic.com.br/cid/capitulo/5/grupo/63/categoria/475/" TargetMode="External"/><Relationship Id="rId4" Type="http://schemas.openxmlformats.org/officeDocument/2006/relationships/hyperlink" Target="https://iclinic.com.br/cid/capitulo/5/grupo/63/categoria/474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clinic.com.br/cid/capitulo/5/grupo/64/categoria/479/" TargetMode="External"/><Relationship Id="rId2" Type="http://schemas.openxmlformats.org/officeDocument/2006/relationships/hyperlink" Target="https://iclinic.com.br/cid/capitulo/5/grupo/64/categoria/478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clinic.com.br/cid/capitulo/5/grupo/64/categoria/482/" TargetMode="External"/><Relationship Id="rId4" Type="http://schemas.openxmlformats.org/officeDocument/2006/relationships/hyperlink" Target="https://iclinic.com.br/cid/capitulo/5/grupo/64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iclinic.com.br/cid/capitulo/5/grupo/65/categoria/491/" TargetMode="External"/><Relationship Id="rId3" Type="http://schemas.openxmlformats.org/officeDocument/2006/relationships/hyperlink" Target="https://iclinic.com.br/cid/capitulo/5/grupo/65/categoria/486/" TargetMode="External"/><Relationship Id="rId7" Type="http://schemas.openxmlformats.org/officeDocument/2006/relationships/hyperlink" Target="https://iclinic.com.br/cid/capitulo/5/grupo/65/categoria/490/" TargetMode="External"/><Relationship Id="rId2" Type="http://schemas.openxmlformats.org/officeDocument/2006/relationships/hyperlink" Target="https://iclinic.com.br/cid/capitulo/5/grupo/65/categoria/48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linic.com.br/cid/capitulo/5/grupo/65/categoria/489/" TargetMode="External"/><Relationship Id="rId5" Type="http://schemas.openxmlformats.org/officeDocument/2006/relationships/hyperlink" Target="https://iclinic.com.br/cid/capitulo/5/grupo/65/categoria/488/" TargetMode="External"/><Relationship Id="rId4" Type="http://schemas.openxmlformats.org/officeDocument/2006/relationships/hyperlink" Target="https://iclinic.com.br/cid/capitulo/5/grupo/65/categoria/487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clinic.com.br/cid/capitulo/5/grupo/66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clinic.com.br/cid/capitulo/5/grupo/66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iclinic.com.br/cid/capitulo/5/grupo/56/categoria/422/" TargetMode="External"/><Relationship Id="rId3" Type="http://schemas.openxmlformats.org/officeDocument/2006/relationships/hyperlink" Target="https://iclinic.com.br/cid/capitulo/5/grupo/56/categoria/416/" TargetMode="External"/><Relationship Id="rId7" Type="http://schemas.openxmlformats.org/officeDocument/2006/relationships/hyperlink" Target="https://iclinic.com.br/cid/capitulo/5/grupo/56/categoria/421/" TargetMode="External"/><Relationship Id="rId2" Type="http://schemas.openxmlformats.org/officeDocument/2006/relationships/hyperlink" Target="https://iclinic.com.br/cid/capitulo/5/grupo/56/categoria/41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linic.com.br/cid/capitulo/5/grupo/56/categoria/420/" TargetMode="External"/><Relationship Id="rId5" Type="http://schemas.openxmlformats.org/officeDocument/2006/relationships/hyperlink" Target="https://iclinic.com.br/cid/capitulo/5/grupo/56/" TargetMode="External"/><Relationship Id="rId4" Type="http://schemas.openxmlformats.org/officeDocument/2006/relationships/hyperlink" Target="https://iclinic.com.br/cid/capitulo/5/grupo/56/categoria/417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iclinic.com.br/cid/capitulo/5/grupo/57/categoria/430/" TargetMode="External"/><Relationship Id="rId3" Type="http://schemas.openxmlformats.org/officeDocument/2006/relationships/hyperlink" Target="https://iclinic.com.br/cid/capitulo/5/grupo/57/categoria/425/" TargetMode="External"/><Relationship Id="rId7" Type="http://schemas.openxmlformats.org/officeDocument/2006/relationships/hyperlink" Target="https://iclinic.com.br/cid/capitulo/5/grupo/57/categoria/429/" TargetMode="External"/><Relationship Id="rId2" Type="http://schemas.openxmlformats.org/officeDocument/2006/relationships/hyperlink" Target="https://iclinic.com.br/cid/capitulo/5/grupo/57/categoria/42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linic.com.br/cid/capitulo/5/grupo/57/categoria/428/" TargetMode="External"/><Relationship Id="rId11" Type="http://schemas.openxmlformats.org/officeDocument/2006/relationships/hyperlink" Target="https://iclinic.com.br/cid/capitulo/5/grupo/57/categoria/433/" TargetMode="External"/><Relationship Id="rId5" Type="http://schemas.openxmlformats.org/officeDocument/2006/relationships/hyperlink" Target="https://iclinic.com.br/cid/capitulo/5/grupo/57/categoria/427/" TargetMode="External"/><Relationship Id="rId10" Type="http://schemas.openxmlformats.org/officeDocument/2006/relationships/hyperlink" Target="https://iclinic.com.br/cid/capitulo/5/grupo/57/categoria/432/" TargetMode="External"/><Relationship Id="rId4" Type="http://schemas.openxmlformats.org/officeDocument/2006/relationships/hyperlink" Target="https://iclinic.com.br/cid/capitulo/5/grupo/57/categoria/426/" TargetMode="External"/><Relationship Id="rId9" Type="http://schemas.openxmlformats.org/officeDocument/2006/relationships/hyperlink" Target="https://iclinic.com.br/cid/capitulo/5/grupo/57/categoria/43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clinic.com.br/cid/capitulo/5/grupo/58/" TargetMode="External"/><Relationship Id="rId2" Type="http://schemas.openxmlformats.org/officeDocument/2006/relationships/hyperlink" Target="https://iclinic.com.br/cid/capitulo/5/grupo/58/categoria/43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linic.com.br/cid/capitulo/5/grupo/58/categoria/439/" TargetMode="External"/><Relationship Id="rId5" Type="http://schemas.openxmlformats.org/officeDocument/2006/relationships/hyperlink" Target="https://iclinic.com.br/cid/capitulo/5/grupo/58/categoria/437/" TargetMode="External"/><Relationship Id="rId4" Type="http://schemas.openxmlformats.org/officeDocument/2006/relationships/hyperlink" Target="https://iclinic.com.br/cid/capitulo/5/grupo/58/categoria/436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clinic.com.br/cid/capitulo/5/grupo/59/categoria/443/" TargetMode="External"/><Relationship Id="rId7" Type="http://schemas.openxmlformats.org/officeDocument/2006/relationships/hyperlink" Target="https://iclinic.com.br/cid/capitulo/5/grupo/59/categoria/447/" TargetMode="External"/><Relationship Id="rId2" Type="http://schemas.openxmlformats.org/officeDocument/2006/relationships/hyperlink" Target="https://iclinic.com.br/cid/capitulo/5/grupo/59/categoria/44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linic.com.br/cid/capitulo/5/grupo/59/categoria/446/" TargetMode="External"/><Relationship Id="rId5" Type="http://schemas.openxmlformats.org/officeDocument/2006/relationships/hyperlink" Target="https://iclinic.com.br/cid/capitulo/5/grupo/59/categoria/445/" TargetMode="External"/><Relationship Id="rId4" Type="http://schemas.openxmlformats.org/officeDocument/2006/relationships/hyperlink" Target="https://iclinic.com.br/cid/capitulo/5/grupo/59/categoria/444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iclinic.com.br/cid/capitulo/5/grupo/60/categoria/455/" TargetMode="External"/><Relationship Id="rId3" Type="http://schemas.openxmlformats.org/officeDocument/2006/relationships/hyperlink" Target="https://iclinic.com.br/cid/capitulo/5/grupo/60/categoria/450/" TargetMode="External"/><Relationship Id="rId7" Type="http://schemas.openxmlformats.org/officeDocument/2006/relationships/hyperlink" Target="https://iclinic.com.br/cid/capitulo/5/grupo/60/categoria/454/" TargetMode="External"/><Relationship Id="rId2" Type="http://schemas.openxmlformats.org/officeDocument/2006/relationships/hyperlink" Target="https://iclinic.com.br/cid/capitulo/5/grupo/60/categoria/449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linic.com.br/cid/capitulo/5/grupo/60/categoria/453/" TargetMode="External"/><Relationship Id="rId5" Type="http://schemas.openxmlformats.org/officeDocument/2006/relationships/hyperlink" Target="https://iclinic.com.br/cid/capitulo/5/grupo/60/categoria/452/" TargetMode="External"/><Relationship Id="rId4" Type="http://schemas.openxmlformats.org/officeDocument/2006/relationships/hyperlink" Target="https://iclinic.com.br/cid/capitulo/5/grupo/60/categoria/45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clinic.com.br/cid/capitulo/5/grupo/61/categoria/457/" TargetMode="External"/><Relationship Id="rId2" Type="http://schemas.openxmlformats.org/officeDocument/2006/relationships/hyperlink" Target="https://iclinic.com.br/cid/capitulo/5/grupo/61/categoria/45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linic.com.br/cid/capitulo/5/grupo/61/" TargetMode="External"/><Relationship Id="rId5" Type="http://schemas.openxmlformats.org/officeDocument/2006/relationships/hyperlink" Target="https://iclinic.com.br/cid/capitulo/5/grupo/61/categoria/459/" TargetMode="External"/><Relationship Id="rId4" Type="http://schemas.openxmlformats.org/officeDocument/2006/relationships/hyperlink" Target="https://iclinic.com.br/cid/capitulo/5/grupo/61/categoria/458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iclinic.com.br/cid/capitulo/5/grupo/62/categoria/469/" TargetMode="External"/><Relationship Id="rId3" Type="http://schemas.openxmlformats.org/officeDocument/2006/relationships/hyperlink" Target="https://iclinic.com.br/cid/capitulo/5/grupo/62/" TargetMode="External"/><Relationship Id="rId7" Type="http://schemas.openxmlformats.org/officeDocument/2006/relationships/hyperlink" Target="https://iclinic.com.br/cid/capitulo/5/grupo/62/categoria/468/" TargetMode="External"/><Relationship Id="rId2" Type="http://schemas.openxmlformats.org/officeDocument/2006/relationships/hyperlink" Target="https://iclinic.com.br/cid/capitulo/5/grupo/62/categoria/46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linic.com.br/cid/capitulo/5/grupo/62/categoria/467/" TargetMode="External"/><Relationship Id="rId5" Type="http://schemas.openxmlformats.org/officeDocument/2006/relationships/hyperlink" Target="https://iclinic.com.br/cid/capitulo/5/grupo/62/categoria/466/" TargetMode="External"/><Relationship Id="rId4" Type="http://schemas.openxmlformats.org/officeDocument/2006/relationships/hyperlink" Target="https://iclinic.com.br/cid/capitulo/5/grupo/62/categoria/465/" TargetMode="External"/><Relationship Id="rId9" Type="http://schemas.openxmlformats.org/officeDocument/2006/relationships/hyperlink" Target="https://iclinic.com.br/cid/capitulo/5/grupo/62/categoria/47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12685" y="2080306"/>
            <a:ext cx="9144000" cy="2387600"/>
          </a:xfrm>
        </p:spPr>
        <p:txBody>
          <a:bodyPr/>
          <a:lstStyle/>
          <a:p>
            <a:r>
              <a:rPr lang="pt-BR" dirty="0" smtClean="0"/>
              <a:t>PSICOLOGIA APLICADA À EMERMAGEM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12685" y="4864781"/>
            <a:ext cx="9144000" cy="1655762"/>
          </a:xfrm>
        </p:spPr>
        <p:txBody>
          <a:bodyPr/>
          <a:lstStyle/>
          <a:p>
            <a:r>
              <a:rPr lang="pt-BR" dirty="0" smtClean="0"/>
              <a:t>Ms. Valmir </a:t>
            </a:r>
            <a:r>
              <a:rPr lang="pt-BR" dirty="0" err="1" smtClean="0"/>
              <a:t>Pasa</a:t>
            </a:r>
            <a:endParaRPr lang="pt-BR" dirty="0" smtClean="0"/>
          </a:p>
          <a:p>
            <a:r>
              <a:rPr lang="pt-BR" dirty="0" smtClean="0"/>
              <a:t>Aula 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341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531628"/>
            <a:ext cx="10793819" cy="5975498"/>
          </a:xfrm>
        </p:spPr>
        <p:txBody>
          <a:bodyPr>
            <a:normAutofit/>
          </a:bodyPr>
          <a:lstStyle/>
          <a:p>
            <a:pPr fontAlgn="base"/>
            <a:r>
              <a:rPr lang="pt-BR" sz="3200" dirty="0"/>
              <a:t>F650 - Fetichismo</a:t>
            </a:r>
          </a:p>
          <a:p>
            <a:pPr fontAlgn="base"/>
            <a:r>
              <a:rPr lang="pt-BR" sz="3200" dirty="0"/>
              <a:t>F651 - Travestismo fetichista</a:t>
            </a:r>
          </a:p>
          <a:p>
            <a:pPr fontAlgn="base"/>
            <a:r>
              <a:rPr lang="pt-BR" sz="3200" dirty="0"/>
              <a:t>F652 - Exibicionismo</a:t>
            </a:r>
          </a:p>
          <a:p>
            <a:pPr fontAlgn="base"/>
            <a:r>
              <a:rPr lang="pt-BR" sz="3200" dirty="0"/>
              <a:t>F653 - Voyeurismo</a:t>
            </a:r>
          </a:p>
          <a:p>
            <a:pPr fontAlgn="base"/>
            <a:r>
              <a:rPr lang="pt-BR" sz="3200" dirty="0"/>
              <a:t>F654 - Pedofilia</a:t>
            </a:r>
          </a:p>
          <a:p>
            <a:pPr fontAlgn="base"/>
            <a:r>
              <a:rPr lang="pt-BR" sz="3200" dirty="0"/>
              <a:t>F655 - Sadomasoquismo</a:t>
            </a:r>
          </a:p>
          <a:p>
            <a:pPr fontAlgn="base"/>
            <a:r>
              <a:rPr lang="pt-BR" sz="3200" dirty="0"/>
              <a:t>F656 - Transtornos múltiplos da preferência sexual</a:t>
            </a:r>
          </a:p>
          <a:p>
            <a:pPr fontAlgn="base"/>
            <a:r>
              <a:rPr lang="pt-BR" sz="3200" dirty="0"/>
              <a:t>F658 - Outros transtornos da preferência sexual</a:t>
            </a:r>
          </a:p>
          <a:p>
            <a:pPr fontAlgn="base"/>
            <a:r>
              <a:rPr lang="pt-BR" sz="3200" dirty="0"/>
              <a:t>F659 - Transtorno da preferência sexual, não </a:t>
            </a:r>
            <a:r>
              <a:rPr lang="pt-BR" sz="3200" dirty="0" smtClean="0"/>
              <a:t>especificado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099000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t-BR" dirty="0"/>
              <a:t>Retardo mental (F70 - F79)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pt-BR" dirty="0">
                <a:hlinkClick r:id="rId2"/>
              </a:rPr>
              <a:t>F70 - Retardo mental leve</a:t>
            </a:r>
          </a:p>
          <a:p>
            <a:pPr fontAlgn="ctr"/>
            <a:r>
              <a:rPr lang="pt-BR" dirty="0">
                <a:hlinkClick r:id="rId3"/>
              </a:rPr>
              <a:t>F71 - Retardo mental moderado</a:t>
            </a:r>
          </a:p>
          <a:p>
            <a:pPr fontAlgn="ctr"/>
            <a:r>
              <a:rPr lang="pt-BR" dirty="0">
                <a:hlinkClick r:id="rId4"/>
              </a:rPr>
              <a:t>F72 - Retardo mental grave</a:t>
            </a:r>
          </a:p>
          <a:p>
            <a:pPr fontAlgn="ctr"/>
            <a:r>
              <a:rPr lang="pt-BR" dirty="0">
                <a:hlinkClick r:id="rId5"/>
              </a:rPr>
              <a:t>F73 - Retardo mental profundo</a:t>
            </a:r>
          </a:p>
          <a:p>
            <a:pPr fontAlgn="ctr"/>
            <a:r>
              <a:rPr lang="pt-BR" dirty="0">
                <a:hlinkClick r:id="rId6"/>
              </a:rPr>
              <a:t>F78 - Outro retardo mental</a:t>
            </a:r>
          </a:p>
          <a:p>
            <a:pPr fontAlgn="ctr"/>
            <a:r>
              <a:rPr lang="pt-BR" dirty="0">
                <a:hlinkClick r:id="rId7"/>
              </a:rPr>
              <a:t>F79 - Retardo mental não especificado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5989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Transtornos do desenvolvimento psicológico (F80 - F89)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pt-BR" dirty="0">
                <a:hlinkClick r:id="rId2"/>
              </a:rPr>
              <a:t>F80 - Transtornos específicos do desenvolvimento da fala e da linguagem</a:t>
            </a:r>
          </a:p>
          <a:p>
            <a:pPr fontAlgn="ctr"/>
            <a:r>
              <a:rPr lang="pt-BR" dirty="0">
                <a:hlinkClick r:id="rId3"/>
              </a:rPr>
              <a:t>F81 - Transtornos específicos do desenvolvimento das habilidades escolares</a:t>
            </a:r>
          </a:p>
          <a:p>
            <a:pPr fontAlgn="ctr"/>
            <a:r>
              <a:rPr lang="pt-BR" dirty="0">
                <a:hlinkClick r:id="rId4"/>
              </a:rPr>
              <a:t>F82 - Transtorno específico do desenvolvimento motor</a:t>
            </a:r>
          </a:p>
          <a:p>
            <a:pPr fontAlgn="ctr"/>
            <a:r>
              <a:rPr lang="pt-BR" dirty="0">
                <a:hlinkClick r:id="rId4"/>
              </a:rPr>
              <a:t>F83 - Transtornos específicos misto do desenvolvimento</a:t>
            </a:r>
          </a:p>
          <a:p>
            <a:pPr fontAlgn="ctr"/>
            <a:r>
              <a:rPr lang="pt-BR" dirty="0">
                <a:hlinkClick r:id="rId5"/>
              </a:rPr>
              <a:t>F84 - Transtornos globais do desenvolvimento</a:t>
            </a:r>
          </a:p>
          <a:p>
            <a:pPr fontAlgn="ctr"/>
            <a:r>
              <a:rPr lang="pt-BR" dirty="0">
                <a:hlinkClick r:id="rId4"/>
              </a:rPr>
              <a:t>F88 - Outros transtornos do desenvolvimento psicológico</a:t>
            </a:r>
          </a:p>
          <a:p>
            <a:pPr fontAlgn="ctr"/>
            <a:r>
              <a:rPr lang="pt-BR" dirty="0">
                <a:hlinkClick r:id="rId4"/>
              </a:rPr>
              <a:t>F89 - Transtorno do desenvolvimento psicológico não especificado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4616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pt-BR" dirty="0"/>
              <a:t>Transtornos do comportamento e transtornos emocionais que aparecem habitualmente durante a infância ou a adolescência (F90 - F98)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pt-BR" dirty="0">
                <a:hlinkClick r:id="rId2"/>
              </a:rPr>
              <a:t>F90 - Transtornos hipercinéticos</a:t>
            </a:r>
          </a:p>
          <a:p>
            <a:pPr fontAlgn="ctr"/>
            <a:r>
              <a:rPr lang="pt-BR" dirty="0">
                <a:hlinkClick r:id="rId3"/>
              </a:rPr>
              <a:t>F91 - Distúrbios de conduta</a:t>
            </a:r>
          </a:p>
          <a:p>
            <a:pPr fontAlgn="ctr"/>
            <a:r>
              <a:rPr lang="pt-BR" dirty="0">
                <a:hlinkClick r:id="rId4"/>
              </a:rPr>
              <a:t>F92 - Transtornos mistos de conduta e das emoções</a:t>
            </a:r>
          </a:p>
          <a:p>
            <a:pPr fontAlgn="ctr"/>
            <a:r>
              <a:rPr lang="pt-BR" dirty="0">
                <a:hlinkClick r:id="rId5"/>
              </a:rPr>
              <a:t>F93 - Transtornos emocionais com início especificamente na infância</a:t>
            </a:r>
          </a:p>
          <a:p>
            <a:pPr fontAlgn="ctr"/>
            <a:r>
              <a:rPr lang="pt-BR" dirty="0">
                <a:hlinkClick r:id="rId6"/>
              </a:rPr>
              <a:t>F94 - Transtornos do funcionamento social com início especificamente durante a infância ou a adolescência</a:t>
            </a:r>
          </a:p>
          <a:p>
            <a:pPr fontAlgn="ctr"/>
            <a:r>
              <a:rPr lang="pt-BR" dirty="0">
                <a:hlinkClick r:id="rId7"/>
              </a:rPr>
              <a:t>F95 - Tiques</a:t>
            </a:r>
          </a:p>
          <a:p>
            <a:pPr fontAlgn="ctr"/>
            <a:r>
              <a:rPr lang="pt-BR" dirty="0">
                <a:hlinkClick r:id="rId8"/>
              </a:rPr>
              <a:t>F98 - Outros transtornos comportamentais e emocionais com início habitualmente durante a infância ou a adolescência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5432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Transtorno mental não especificado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(</a:t>
            </a:r>
            <a:r>
              <a:rPr lang="pt-BR" dirty="0"/>
              <a:t>F99 - F99)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F99 - Transtorno mental não especificado em outra parte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4613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CID10. Disponível em: </a:t>
            </a:r>
            <a:r>
              <a:rPr lang="pt-BR" dirty="0">
                <a:hlinkClick r:id="rId2"/>
              </a:rPr>
              <a:t>https://iclinic.com.br/cid/capitulo/5/grupo/66</a:t>
            </a:r>
            <a:r>
              <a:rPr lang="pt-BR" dirty="0" smtClean="0">
                <a:hlinkClick r:id="rId2"/>
              </a:rPr>
              <a:t>/</a:t>
            </a:r>
            <a:r>
              <a:rPr lang="pt-BR" dirty="0" smtClean="0"/>
              <a:t>. Acesso em 08 abr. 2019.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7080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LISTA CID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03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4400" dirty="0"/>
              <a:t>A CID-10 foi conceituada para padronizar e catalogar as doenças e problemas relacionados à saúde, tendo como referência a Nomenclatura Internacional de Doenças, estabelecida pela Organização Mundial de Saúde</a:t>
            </a:r>
            <a:r>
              <a:rPr lang="pt-BR" sz="4400" dirty="0" smtClean="0"/>
              <a:t>.</a:t>
            </a:r>
          </a:p>
          <a:p>
            <a:pPr marL="0" indent="0" algn="just">
              <a:buNone/>
            </a:pPr>
            <a:r>
              <a:rPr lang="pt-BR" sz="4400" dirty="0"/>
              <a:t>Transtornos mentais e comportamentais (F00 - F99)</a:t>
            </a:r>
          </a:p>
          <a:p>
            <a:pPr marL="0" indent="0" algn="just">
              <a:buNone/>
            </a:pP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84563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t-BR" dirty="0"/>
              <a:t>Transtornos mentais orgânicos, inclusive os sintomáticos (F00 - F09)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ctr"/>
            <a:r>
              <a:rPr lang="pt-BR" dirty="0">
                <a:hlinkClick r:id="rId2"/>
              </a:rPr>
              <a:t>F00 - Demência na doença de Alzheimer</a:t>
            </a:r>
          </a:p>
          <a:p>
            <a:pPr fontAlgn="ctr"/>
            <a:r>
              <a:rPr lang="pt-BR" dirty="0">
                <a:hlinkClick r:id="rId3"/>
              </a:rPr>
              <a:t>F01 - Demência vascular</a:t>
            </a:r>
          </a:p>
          <a:p>
            <a:pPr fontAlgn="ctr"/>
            <a:r>
              <a:rPr lang="pt-BR" dirty="0">
                <a:hlinkClick r:id="rId4"/>
              </a:rPr>
              <a:t>F02 - Demência em outras doenças classificadas em outra parte</a:t>
            </a:r>
          </a:p>
          <a:p>
            <a:pPr fontAlgn="ctr"/>
            <a:r>
              <a:rPr lang="pt-BR" dirty="0">
                <a:hlinkClick r:id="rId5"/>
              </a:rPr>
              <a:t>F03 - Demência não especificada</a:t>
            </a:r>
          </a:p>
          <a:p>
            <a:pPr fontAlgn="ctr"/>
            <a:r>
              <a:rPr lang="pt-BR" dirty="0">
                <a:hlinkClick r:id="rId5"/>
              </a:rPr>
              <a:t>F04 - Síndrome amnésica orgânica não induzida pelo álcool ou por outras substâncias psicoativas</a:t>
            </a:r>
          </a:p>
          <a:p>
            <a:pPr fontAlgn="ctr"/>
            <a:r>
              <a:rPr lang="pt-BR" dirty="0">
                <a:hlinkClick r:id="rId6"/>
              </a:rPr>
              <a:t>F05 - Delirium não induzido pelo álcool ou por outras substâncias psicoativas</a:t>
            </a:r>
          </a:p>
          <a:p>
            <a:pPr fontAlgn="ctr"/>
            <a:r>
              <a:rPr lang="pt-BR" dirty="0">
                <a:hlinkClick r:id="rId7"/>
              </a:rPr>
              <a:t>F06 - Outros transtornos mentais devidos a lesão e disfunção cerebral e a doença física</a:t>
            </a:r>
          </a:p>
          <a:p>
            <a:pPr fontAlgn="ctr"/>
            <a:r>
              <a:rPr lang="pt-BR" dirty="0">
                <a:hlinkClick r:id="rId8"/>
              </a:rPr>
              <a:t>F07 - Transtornos de personalidade e do comportamento devidos a doença, a lesão e a disfunção cerebral</a:t>
            </a:r>
          </a:p>
          <a:p>
            <a:pPr fontAlgn="ctr"/>
            <a:r>
              <a:rPr lang="pt-BR" dirty="0">
                <a:hlinkClick r:id="rId5"/>
              </a:rPr>
              <a:t>F09 - Transtorno mental orgânico ou sintomático não especificado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5230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pt-BR" dirty="0"/>
              <a:t>Transtornos mentais e comportamentais devidos ao uso de substância psicoativa (F10 - F19)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ctr"/>
            <a:r>
              <a:rPr lang="pt-BR" dirty="0">
                <a:hlinkClick r:id="rId2"/>
              </a:rPr>
              <a:t>F10 - Transtornos mentais e comportamentais devidos ao uso de álcool</a:t>
            </a:r>
          </a:p>
          <a:p>
            <a:pPr fontAlgn="ctr"/>
            <a:r>
              <a:rPr lang="pt-BR" dirty="0">
                <a:hlinkClick r:id="rId3"/>
              </a:rPr>
              <a:t>F11 - Transtornos mentais e comportamentais devidos ao uso de </a:t>
            </a:r>
            <a:r>
              <a:rPr lang="pt-BR" dirty="0" err="1">
                <a:hlinkClick r:id="rId3"/>
              </a:rPr>
              <a:t>opiáceos</a:t>
            </a:r>
            <a:endParaRPr lang="pt-BR" dirty="0">
              <a:hlinkClick r:id="rId3"/>
            </a:endParaRPr>
          </a:p>
          <a:p>
            <a:pPr fontAlgn="ctr"/>
            <a:r>
              <a:rPr lang="pt-BR" dirty="0">
                <a:hlinkClick r:id="rId4"/>
              </a:rPr>
              <a:t>F12 - Transtornos mentais e comportamentais devidos ao uso de </a:t>
            </a:r>
            <a:r>
              <a:rPr lang="pt-BR" dirty="0" err="1">
                <a:hlinkClick r:id="rId4"/>
              </a:rPr>
              <a:t>canabinóides</a:t>
            </a:r>
            <a:endParaRPr lang="pt-BR" dirty="0">
              <a:hlinkClick r:id="rId4"/>
            </a:endParaRPr>
          </a:p>
          <a:p>
            <a:pPr fontAlgn="ctr"/>
            <a:r>
              <a:rPr lang="pt-BR" dirty="0">
                <a:hlinkClick r:id="rId5"/>
              </a:rPr>
              <a:t>F13 - Transtornos mentais e comportamentais devidos ao uso de sedativos e hipnóticos</a:t>
            </a:r>
          </a:p>
          <a:p>
            <a:pPr fontAlgn="ctr"/>
            <a:r>
              <a:rPr lang="pt-BR" dirty="0">
                <a:hlinkClick r:id="rId6"/>
              </a:rPr>
              <a:t>F14 - Transtornos mentais e comportamentais devidos ao uso da cocaína</a:t>
            </a:r>
          </a:p>
          <a:p>
            <a:pPr fontAlgn="ctr"/>
            <a:r>
              <a:rPr lang="pt-BR" dirty="0">
                <a:hlinkClick r:id="rId7"/>
              </a:rPr>
              <a:t>F15 - Transtornos mentais e comportamentais devidos ao uso de outros estimulantes, inclusive a cafeína</a:t>
            </a:r>
          </a:p>
          <a:p>
            <a:pPr fontAlgn="ctr"/>
            <a:r>
              <a:rPr lang="pt-BR" dirty="0">
                <a:hlinkClick r:id="rId8"/>
              </a:rPr>
              <a:t>F16 - Transtornos mentais e comportamentais devidos ao uso de alucinógenos</a:t>
            </a:r>
          </a:p>
          <a:p>
            <a:pPr fontAlgn="ctr"/>
            <a:r>
              <a:rPr lang="pt-BR" dirty="0">
                <a:hlinkClick r:id="rId9"/>
              </a:rPr>
              <a:t>F17 - Transtornos mentais e comportamentais devidos ao uso de fumo</a:t>
            </a:r>
          </a:p>
          <a:p>
            <a:pPr fontAlgn="ctr"/>
            <a:r>
              <a:rPr lang="pt-BR" dirty="0">
                <a:hlinkClick r:id="rId10"/>
              </a:rPr>
              <a:t>F18 - Transtornos mentais e comportamentais devidos ao uso de solventes voláteis</a:t>
            </a:r>
          </a:p>
          <a:p>
            <a:pPr fontAlgn="ctr"/>
            <a:r>
              <a:rPr lang="pt-BR" dirty="0">
                <a:hlinkClick r:id="rId11"/>
              </a:rPr>
              <a:t>F19 - Transtornos mentais e comportamentais devidos ao uso de múltiplas drogas e ao uso de outras substâncias psicoativas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993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t-BR" dirty="0"/>
              <a:t>Esquizofrenia, transtornos </a:t>
            </a:r>
            <a:r>
              <a:rPr lang="pt-BR" dirty="0" err="1"/>
              <a:t>esquizotípicos</a:t>
            </a:r>
            <a:r>
              <a:rPr lang="pt-BR" dirty="0"/>
              <a:t> e transtornos delirantes (F20 - F29)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pt-BR" dirty="0" smtClean="0">
                <a:hlinkClick r:id="rId2"/>
              </a:rPr>
              <a:t>F20 </a:t>
            </a:r>
            <a:r>
              <a:rPr lang="pt-BR" dirty="0">
                <a:hlinkClick r:id="rId2"/>
              </a:rPr>
              <a:t>- Esquizofrenia</a:t>
            </a:r>
          </a:p>
          <a:p>
            <a:pPr fontAlgn="ctr"/>
            <a:r>
              <a:rPr lang="pt-BR" dirty="0">
                <a:hlinkClick r:id="rId3"/>
              </a:rPr>
              <a:t>F21 - Transtorno </a:t>
            </a:r>
            <a:r>
              <a:rPr lang="pt-BR" dirty="0" err="1">
                <a:hlinkClick r:id="rId3"/>
              </a:rPr>
              <a:t>esquizotípico</a:t>
            </a:r>
            <a:endParaRPr lang="pt-BR" dirty="0">
              <a:hlinkClick r:id="rId3"/>
            </a:endParaRPr>
          </a:p>
          <a:p>
            <a:pPr fontAlgn="ctr"/>
            <a:r>
              <a:rPr lang="pt-BR" dirty="0">
                <a:hlinkClick r:id="rId4"/>
              </a:rPr>
              <a:t>F22 - Transtornos delirantes persistentes</a:t>
            </a:r>
          </a:p>
          <a:p>
            <a:pPr fontAlgn="ctr"/>
            <a:r>
              <a:rPr lang="pt-BR" dirty="0">
                <a:hlinkClick r:id="rId5"/>
              </a:rPr>
              <a:t>F23 - Transtornos psicóticos agudos e transitórios</a:t>
            </a:r>
          </a:p>
          <a:p>
            <a:pPr fontAlgn="ctr"/>
            <a:r>
              <a:rPr lang="pt-BR" dirty="0">
                <a:hlinkClick r:id="rId3"/>
              </a:rPr>
              <a:t>F24 - Transtorno delirante induzido</a:t>
            </a:r>
          </a:p>
          <a:p>
            <a:pPr fontAlgn="ctr"/>
            <a:r>
              <a:rPr lang="pt-BR" dirty="0">
                <a:hlinkClick r:id="rId6"/>
              </a:rPr>
              <a:t>F25 - Transtornos </a:t>
            </a:r>
            <a:r>
              <a:rPr lang="pt-BR" dirty="0" err="1">
                <a:hlinkClick r:id="rId6"/>
              </a:rPr>
              <a:t>esquizoafetivos</a:t>
            </a:r>
            <a:endParaRPr lang="pt-BR" dirty="0">
              <a:hlinkClick r:id="rId6"/>
            </a:endParaRPr>
          </a:p>
          <a:p>
            <a:pPr fontAlgn="ctr"/>
            <a:r>
              <a:rPr lang="pt-BR" dirty="0">
                <a:hlinkClick r:id="rId3"/>
              </a:rPr>
              <a:t>F28 - Outros transtornos psicóticos não-orgânicos</a:t>
            </a:r>
          </a:p>
          <a:p>
            <a:pPr fontAlgn="ctr"/>
            <a:r>
              <a:rPr lang="pt-BR" dirty="0">
                <a:hlinkClick r:id="rId3"/>
              </a:rPr>
              <a:t>F29 - Psicose não-orgânica não especificada</a:t>
            </a:r>
          </a:p>
        </p:txBody>
      </p:sp>
    </p:spTree>
    <p:extLst>
      <p:ext uri="{BB962C8B-B14F-4D97-AF65-F5344CB8AC3E}">
        <p14:creationId xmlns:p14="http://schemas.microsoft.com/office/powerpoint/2010/main" val="2395401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Transtornos do humor [afetivos] (F30 - F39)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pt-BR" dirty="0">
                <a:hlinkClick r:id="rId2"/>
              </a:rPr>
              <a:t>F30 - Episódio maníaco</a:t>
            </a:r>
          </a:p>
          <a:p>
            <a:pPr fontAlgn="ctr"/>
            <a:r>
              <a:rPr lang="pt-BR" dirty="0">
                <a:hlinkClick r:id="rId3"/>
              </a:rPr>
              <a:t>F31 - Transtorno afetivo bipolar</a:t>
            </a:r>
          </a:p>
          <a:p>
            <a:pPr fontAlgn="ctr"/>
            <a:r>
              <a:rPr lang="pt-BR" dirty="0">
                <a:hlinkClick r:id="rId4"/>
              </a:rPr>
              <a:t>F32 - Episódios depressivos</a:t>
            </a:r>
          </a:p>
          <a:p>
            <a:pPr fontAlgn="ctr"/>
            <a:r>
              <a:rPr lang="pt-BR" dirty="0">
                <a:hlinkClick r:id="rId5"/>
              </a:rPr>
              <a:t>F33 - Transtorno depressivo recorrente</a:t>
            </a:r>
          </a:p>
          <a:p>
            <a:pPr fontAlgn="ctr"/>
            <a:r>
              <a:rPr lang="pt-BR" dirty="0">
                <a:hlinkClick r:id="rId6"/>
              </a:rPr>
              <a:t>F34 - Transtornos de humor [afetivos] persistentes</a:t>
            </a:r>
          </a:p>
          <a:p>
            <a:pPr fontAlgn="ctr"/>
            <a:r>
              <a:rPr lang="pt-BR" dirty="0">
                <a:hlinkClick r:id="rId7"/>
              </a:rPr>
              <a:t>F38 - Outros transtornos do humor [afetivos]</a:t>
            </a:r>
          </a:p>
          <a:p>
            <a:pPr fontAlgn="ctr"/>
            <a:r>
              <a:rPr lang="pt-BR" dirty="0"/>
              <a:t>F39 - Transtorno do humor [afetivo] não especificado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8763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pt-BR" dirty="0"/>
              <a:t>Transtornos neuróticos, transtornos relacionados com o "stress" e transtornos </a:t>
            </a:r>
            <a:r>
              <a:rPr lang="pt-BR" dirty="0" err="1"/>
              <a:t>somatoformes</a:t>
            </a:r>
            <a:r>
              <a:rPr lang="pt-BR" dirty="0"/>
              <a:t> (F40 - F48)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857614" cy="4660235"/>
          </a:xfrm>
        </p:spPr>
        <p:txBody>
          <a:bodyPr/>
          <a:lstStyle/>
          <a:p>
            <a:pPr fontAlgn="ctr"/>
            <a:r>
              <a:rPr lang="pt-BR" dirty="0">
                <a:hlinkClick r:id="rId2"/>
              </a:rPr>
              <a:t>F40 - Transtornos fóbico-ansiosos</a:t>
            </a:r>
          </a:p>
          <a:p>
            <a:pPr fontAlgn="ctr"/>
            <a:r>
              <a:rPr lang="pt-BR" dirty="0">
                <a:hlinkClick r:id="rId3"/>
              </a:rPr>
              <a:t>F41 - Outros transtornos ansiosos</a:t>
            </a:r>
          </a:p>
          <a:p>
            <a:pPr fontAlgn="ctr"/>
            <a:r>
              <a:rPr lang="pt-BR" dirty="0">
                <a:hlinkClick r:id="rId4"/>
              </a:rPr>
              <a:t>F42 - Transtorno obsessivo-compulsivo</a:t>
            </a:r>
          </a:p>
          <a:p>
            <a:pPr fontAlgn="ctr"/>
            <a:r>
              <a:rPr lang="pt-BR" dirty="0">
                <a:hlinkClick r:id="rId5"/>
              </a:rPr>
              <a:t>F43 - Reações ao "stress" grave e transtornos de adaptação</a:t>
            </a:r>
          </a:p>
          <a:p>
            <a:pPr fontAlgn="ctr"/>
            <a:r>
              <a:rPr lang="pt-BR" dirty="0">
                <a:hlinkClick r:id="rId6"/>
              </a:rPr>
              <a:t>F44 - Transtornos dissociativos [de conversão]</a:t>
            </a:r>
          </a:p>
          <a:p>
            <a:pPr fontAlgn="ctr"/>
            <a:r>
              <a:rPr lang="pt-BR" dirty="0">
                <a:hlinkClick r:id="rId7"/>
              </a:rPr>
              <a:t>F45 - Transtornos </a:t>
            </a:r>
            <a:r>
              <a:rPr lang="pt-BR" dirty="0" err="1">
                <a:hlinkClick r:id="rId7"/>
              </a:rPr>
              <a:t>somatoformes</a:t>
            </a:r>
            <a:endParaRPr lang="pt-BR" dirty="0">
              <a:hlinkClick r:id="rId7"/>
            </a:endParaRPr>
          </a:p>
          <a:p>
            <a:pPr fontAlgn="ctr"/>
            <a:r>
              <a:rPr lang="pt-BR" dirty="0">
                <a:hlinkClick r:id="rId8"/>
              </a:rPr>
              <a:t>F48 - Outros transtornos </a:t>
            </a:r>
            <a:r>
              <a:rPr lang="pt-BR" dirty="0" smtClean="0">
                <a:hlinkClick r:id="rId8"/>
              </a:rPr>
              <a:t>neuróticos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6676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Síndromes comportamentais associadas a disfunções fisiológicas e a fatores físicos (F50 - F59)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825625"/>
            <a:ext cx="11027735" cy="4830356"/>
          </a:xfrm>
        </p:spPr>
        <p:txBody>
          <a:bodyPr>
            <a:normAutofit/>
          </a:bodyPr>
          <a:lstStyle/>
          <a:p>
            <a:pPr fontAlgn="ctr"/>
            <a:r>
              <a:rPr lang="pt-BR" dirty="0">
                <a:hlinkClick r:id="rId2"/>
              </a:rPr>
              <a:t>F50 - Transtornos da alimentação</a:t>
            </a:r>
          </a:p>
          <a:p>
            <a:pPr fontAlgn="ctr"/>
            <a:r>
              <a:rPr lang="pt-BR" dirty="0">
                <a:hlinkClick r:id="rId3"/>
              </a:rPr>
              <a:t>F51 - Transtornos não-orgânicos do sono devidos a fatores emocionais</a:t>
            </a:r>
          </a:p>
          <a:p>
            <a:pPr fontAlgn="ctr"/>
            <a:r>
              <a:rPr lang="pt-BR" dirty="0">
                <a:hlinkClick r:id="rId4"/>
              </a:rPr>
              <a:t>F52 - Disfunção sexual, não causada por transtorno ou doença orgânica</a:t>
            </a:r>
          </a:p>
          <a:p>
            <a:pPr fontAlgn="ctr"/>
            <a:r>
              <a:rPr lang="pt-BR" dirty="0">
                <a:hlinkClick r:id="rId5"/>
              </a:rPr>
              <a:t>F53 - Transtornos mentais e comportamentais associados ao puerpério, não classificados em outra parte</a:t>
            </a:r>
          </a:p>
          <a:p>
            <a:pPr fontAlgn="ctr"/>
            <a:r>
              <a:rPr lang="pt-BR" dirty="0">
                <a:hlinkClick r:id="rId6"/>
              </a:rPr>
              <a:t>F54 - Fatores psicológicos ou comportamentais associados a doença ou a transtornos classificados em outra parte</a:t>
            </a:r>
          </a:p>
          <a:p>
            <a:pPr fontAlgn="ctr"/>
            <a:r>
              <a:rPr lang="pt-BR" dirty="0">
                <a:hlinkClick r:id="rId6"/>
              </a:rPr>
              <a:t>F55 - Abuso de substâncias que não produzem dependência</a:t>
            </a:r>
          </a:p>
          <a:p>
            <a:pPr fontAlgn="ctr"/>
            <a:r>
              <a:rPr lang="pt-BR" dirty="0">
                <a:hlinkClick r:id="rId6"/>
              </a:rPr>
              <a:t>F59 - Síndromes comportamentais associados a transtornos das funções fisiológicas e a fatores físicos, não especificadas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1304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t-BR" dirty="0"/>
              <a:t>Transtornos da personalidade e do comportamento do adulto (F60 - F69)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825624"/>
            <a:ext cx="10921409" cy="4809091"/>
          </a:xfrm>
        </p:spPr>
        <p:txBody>
          <a:bodyPr>
            <a:normAutofit fontScale="92500" lnSpcReduction="20000"/>
          </a:bodyPr>
          <a:lstStyle/>
          <a:p>
            <a:pPr fontAlgn="ctr"/>
            <a:r>
              <a:rPr lang="pt-BR" dirty="0">
                <a:hlinkClick r:id="rId2"/>
              </a:rPr>
              <a:t>F60 - Transtornos específicos da personalidade</a:t>
            </a:r>
          </a:p>
          <a:p>
            <a:pPr fontAlgn="ctr"/>
            <a:r>
              <a:rPr lang="pt-BR" dirty="0">
                <a:hlinkClick r:id="rId3"/>
              </a:rPr>
              <a:t>F61 - Transtornos mistos da personalidade e outros transtornos da personalidade</a:t>
            </a:r>
          </a:p>
          <a:p>
            <a:pPr fontAlgn="ctr"/>
            <a:r>
              <a:rPr lang="pt-BR" dirty="0">
                <a:hlinkClick r:id="rId4"/>
              </a:rPr>
              <a:t>F62 - Modificações duradouras da personalidade não atribuíveis a lesão ou doença cerebral</a:t>
            </a:r>
          </a:p>
          <a:p>
            <a:pPr fontAlgn="ctr"/>
            <a:r>
              <a:rPr lang="pt-BR" dirty="0">
                <a:hlinkClick r:id="rId5"/>
              </a:rPr>
              <a:t>F63 - Transtornos dos hábitos e dos impulsos</a:t>
            </a:r>
          </a:p>
          <a:p>
            <a:pPr fontAlgn="ctr"/>
            <a:r>
              <a:rPr lang="pt-BR" dirty="0">
                <a:hlinkClick r:id="rId6"/>
              </a:rPr>
              <a:t>F64 - Transtornos da identidade sexual</a:t>
            </a:r>
          </a:p>
          <a:p>
            <a:pPr fontAlgn="ctr"/>
            <a:r>
              <a:rPr lang="pt-BR" dirty="0">
                <a:hlinkClick r:id="rId7"/>
              </a:rPr>
              <a:t>F65 - Transtornos da preferência sexual</a:t>
            </a:r>
          </a:p>
          <a:p>
            <a:pPr fontAlgn="ctr"/>
            <a:r>
              <a:rPr lang="pt-BR" dirty="0">
                <a:hlinkClick r:id="rId8"/>
              </a:rPr>
              <a:t>F66 - Transtornos psicológicos e comportamentais associados ao desenvolvimento sexual e à sua orientação</a:t>
            </a:r>
          </a:p>
          <a:p>
            <a:pPr fontAlgn="ctr"/>
            <a:r>
              <a:rPr lang="pt-BR" dirty="0">
                <a:hlinkClick r:id="rId9"/>
              </a:rPr>
              <a:t>F68 - Outros transtornos da personalidade e do comportamento do adulto</a:t>
            </a:r>
          </a:p>
          <a:p>
            <a:pPr fontAlgn="ctr"/>
            <a:r>
              <a:rPr lang="pt-BR" dirty="0">
                <a:hlinkClick r:id="rId3"/>
              </a:rPr>
              <a:t>F69 - Transtorno da personalidade e do comportamento do adulto, não especificado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72718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924</Words>
  <Application>Microsoft Office PowerPoint</Application>
  <PresentationFormat>Widescreen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do Office</vt:lpstr>
      <vt:lpstr>PSICOLOGIA APLICADA À EMERMAGEM</vt:lpstr>
      <vt:lpstr>LISTA CID</vt:lpstr>
      <vt:lpstr>Transtornos mentais orgânicos, inclusive os sintomáticos (F00 - F09)</vt:lpstr>
      <vt:lpstr>Transtornos mentais e comportamentais devidos ao uso de substância psicoativa (F10 - F19)</vt:lpstr>
      <vt:lpstr>Esquizofrenia, transtornos esquizotípicos e transtornos delirantes (F20 - F29)</vt:lpstr>
      <vt:lpstr>Transtornos do humor [afetivos] (F30 - F39) </vt:lpstr>
      <vt:lpstr>Transtornos neuróticos, transtornos relacionados com o "stress" e transtornos somatoformes (F40 - F48)</vt:lpstr>
      <vt:lpstr>Síndromes comportamentais associadas a disfunções fisiológicas e a fatores físicos (F50 - F59) </vt:lpstr>
      <vt:lpstr>Transtornos da personalidade e do comportamento do adulto (F60 - F69)</vt:lpstr>
      <vt:lpstr>Apresentação do PowerPoint</vt:lpstr>
      <vt:lpstr>Retardo mental (F70 - F79)</vt:lpstr>
      <vt:lpstr>Transtornos do desenvolvimento psicológico (F80 - F89) </vt:lpstr>
      <vt:lpstr>Transtornos do comportamento e transtornos emocionais que aparecem habitualmente durante a infância ou a adolescência (F90 - F98)</vt:lpstr>
      <vt:lpstr>Transtorno mental não especificado  (F99 - F99) </vt:lpstr>
      <vt:lpstr>Referência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PSICOOGIAVOTAAPARAAEMERMAGEM</dc:title>
  <dc:creator>Padre Valmir</dc:creator>
  <cp:lastModifiedBy>Padre Valmir</cp:lastModifiedBy>
  <cp:revision>31</cp:revision>
  <dcterms:created xsi:type="dcterms:W3CDTF">2019-02-25T15:44:54Z</dcterms:created>
  <dcterms:modified xsi:type="dcterms:W3CDTF">2019-04-08T17:20:41Z</dcterms:modified>
</cp:coreProperties>
</file>