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5"/>
  </p:notesMasterIdLst>
  <p:sldIdLst>
    <p:sldId id="256" r:id="rId2"/>
    <p:sldId id="257" r:id="rId3"/>
    <p:sldId id="279" r:id="rId4"/>
    <p:sldId id="287" r:id="rId5"/>
    <p:sldId id="280" r:id="rId6"/>
    <p:sldId id="258" r:id="rId7"/>
    <p:sldId id="259" r:id="rId8"/>
    <p:sldId id="260" r:id="rId9"/>
    <p:sldId id="261" r:id="rId10"/>
    <p:sldId id="284" r:id="rId11"/>
    <p:sldId id="262" r:id="rId12"/>
    <p:sldId id="263" r:id="rId13"/>
    <p:sldId id="264" r:id="rId14"/>
    <p:sldId id="265" r:id="rId15"/>
    <p:sldId id="267" r:id="rId16"/>
    <p:sldId id="266" r:id="rId17"/>
    <p:sldId id="268" r:id="rId18"/>
    <p:sldId id="269" r:id="rId19"/>
    <p:sldId id="281" r:id="rId20"/>
    <p:sldId id="270" r:id="rId21"/>
    <p:sldId id="271" r:id="rId22"/>
    <p:sldId id="272" r:id="rId23"/>
    <p:sldId id="273" r:id="rId24"/>
    <p:sldId id="288" r:id="rId25"/>
    <p:sldId id="274" r:id="rId26"/>
    <p:sldId id="282" r:id="rId27"/>
    <p:sldId id="283" r:id="rId28"/>
    <p:sldId id="275" r:id="rId29"/>
    <p:sldId id="285" r:id="rId30"/>
    <p:sldId id="286" r:id="rId31"/>
    <p:sldId id="276" r:id="rId32"/>
    <p:sldId id="277" r:id="rId33"/>
    <p:sldId id="278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0C2E2-9B55-4CB9-B877-FDB20322D598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7A79F-F8BD-45CC-8D47-1410A39FDF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696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7A79F-F8BD-45CC-8D47-1410A39FDF3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3085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7A79F-F8BD-45CC-8D47-1410A39FDF30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236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FA01ED-A746-412E-A218-CF102BFA81A1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251E95-9BBA-48DE-BA3C-DFB327837BF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07505" y="1196752"/>
            <a:ext cx="8784976" cy="4950904"/>
          </a:xfrm>
        </p:spPr>
        <p:txBody>
          <a:bodyPr>
            <a:no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Tx/>
              <a:buNone/>
            </a:pPr>
            <a:r>
              <a:rPr lang="pt-BR" sz="2800" b="1" kern="0" dirty="0" smtClean="0">
                <a:solidFill>
                  <a:srgbClr val="000000"/>
                </a:solidFill>
                <a:latin typeface="Tahoma" pitchFamily="34" charset="0"/>
              </a:rPr>
              <a:t>1877-Hospitais </a:t>
            </a: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específicos para doenças transmissíveis 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Tx/>
              <a:buNone/>
            </a:pPr>
            <a:r>
              <a:rPr lang="pt-BR" sz="2800" b="1" kern="0" dirty="0" smtClean="0">
                <a:solidFill>
                  <a:srgbClr val="000000"/>
                </a:solidFill>
                <a:latin typeface="Tahoma" pitchFamily="34" charset="0"/>
              </a:rPr>
              <a:t>1950-Hospitais </a:t>
            </a: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gerais internam doenças transmissíveis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Tx/>
              <a:buNone/>
            </a:pPr>
            <a:r>
              <a:rPr lang="pt-BR" sz="2800" b="1" kern="0" dirty="0" smtClean="0">
                <a:solidFill>
                  <a:srgbClr val="000000"/>
                </a:solidFill>
                <a:latin typeface="Tahoma" pitchFamily="34" charset="0"/>
              </a:rPr>
              <a:t>1970-“Técnicas </a:t>
            </a: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isolamento em hospitais”- CDC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Tx/>
              <a:buNone/>
            </a:pPr>
            <a:r>
              <a:rPr lang="pt-BR" sz="2800" b="1" kern="0" dirty="0" smtClean="0">
                <a:solidFill>
                  <a:srgbClr val="000000"/>
                </a:solidFill>
                <a:latin typeface="Tahoma" pitchFamily="34" charset="0"/>
              </a:rPr>
              <a:t>1975- “Isolamento </a:t>
            </a: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e precauções” (7 categorias)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Tx/>
              <a:buNone/>
            </a:pPr>
            <a:r>
              <a:rPr lang="pt-BR" sz="2800" b="1" kern="0" dirty="0" smtClean="0">
                <a:solidFill>
                  <a:srgbClr val="000000"/>
                </a:solidFill>
                <a:latin typeface="Tahoma" pitchFamily="34" charset="0"/>
              </a:rPr>
              <a:t>1983-“Guia </a:t>
            </a: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de Isolamento do CDC”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Tx/>
              <a:buNone/>
            </a:pPr>
            <a:r>
              <a:rPr lang="pt-BR" sz="2800" b="1" kern="0" dirty="0" smtClean="0">
                <a:solidFill>
                  <a:srgbClr val="000000"/>
                </a:solidFill>
                <a:latin typeface="Tahoma" pitchFamily="34" charset="0"/>
              </a:rPr>
              <a:t>1985-“Precauções </a:t>
            </a: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Universais”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Tx/>
              <a:buNone/>
            </a:pPr>
            <a:r>
              <a:rPr lang="pt-BR" sz="2800" b="1" kern="0" dirty="0" smtClean="0">
                <a:solidFill>
                  <a:srgbClr val="000000"/>
                </a:solidFill>
                <a:latin typeface="Tahoma" pitchFamily="34" charset="0"/>
              </a:rPr>
              <a:t>1996-CDC </a:t>
            </a: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1996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Tx/>
              <a:buNone/>
            </a:pPr>
            <a:r>
              <a:rPr lang="pt-BR" sz="2800" b="1" kern="0" dirty="0" smtClean="0">
                <a:solidFill>
                  <a:srgbClr val="000000"/>
                </a:solidFill>
                <a:latin typeface="Tahoma" pitchFamily="34" charset="0"/>
              </a:rPr>
              <a:t>2004-”</a:t>
            </a:r>
            <a:r>
              <a:rPr lang="pt-PT" sz="2800" dirty="0" smtClean="0"/>
              <a:t>Diretriz </a:t>
            </a:r>
            <a:r>
              <a:rPr lang="pt-PT" sz="2800" dirty="0"/>
              <a:t>para precauções de isolamento: Prevenção da transmissão de agentes infecciosos em ambientes de assistência médica ”CDC</a:t>
            </a:r>
            <a:endParaRPr lang="pt-B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97" y="-243408"/>
            <a:ext cx="8413750" cy="1628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363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3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1433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Precauções</a:t>
            </a:r>
            <a:r>
              <a:rPr lang="en-US" sz="3600" b="1" cap="none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Padrão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7745288" cy="4873752"/>
          </a:xfrm>
        </p:spPr>
        <p:txBody>
          <a:bodyPr>
            <a:noAutofit/>
          </a:bodyPr>
          <a:lstStyle/>
          <a:p>
            <a:pPr marL="342900" lvl="0" indent="-342900" fontAlgn="base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</a:pPr>
            <a:r>
              <a:rPr lang="pt-BR" b="1" kern="0" dirty="0">
                <a:solidFill>
                  <a:srgbClr val="000000"/>
                </a:solidFill>
                <a:latin typeface="Tahoma" pitchFamily="34" charset="0"/>
              </a:rPr>
              <a:t>Luvas</a:t>
            </a:r>
          </a:p>
          <a:p>
            <a:pPr marL="742950" lvl="1" indent="-285750" fontAlgn="base">
              <a:lnSpc>
                <a:spcPct val="120000"/>
              </a:lnSpc>
              <a:spcAft>
                <a:spcPct val="0"/>
              </a:spcAft>
              <a:buClrTx/>
              <a:buSzTx/>
              <a:buFontTx/>
              <a:buChar char="–"/>
            </a:pPr>
            <a:r>
              <a:rPr lang="pt-BR" sz="2400" kern="0" dirty="0">
                <a:solidFill>
                  <a:srgbClr val="000000"/>
                </a:solidFill>
                <a:latin typeface="Tahoma" pitchFamily="34" charset="0"/>
              </a:rPr>
              <a:t>Usar luvas limpas, não estéreis, quando houver possibilidade de contato com sangue ou outros fluídos corporais ou artigos contaminados.</a:t>
            </a:r>
          </a:p>
          <a:p>
            <a:pPr marL="742950" lvl="1" indent="-285750" fontAlgn="base">
              <a:lnSpc>
                <a:spcPct val="120000"/>
              </a:lnSpc>
              <a:spcAft>
                <a:spcPct val="0"/>
              </a:spcAft>
              <a:buClrTx/>
              <a:buSzTx/>
              <a:buFontTx/>
              <a:buChar char="–"/>
            </a:pPr>
            <a:r>
              <a:rPr lang="pt-BR" sz="2400" kern="0" dirty="0">
                <a:solidFill>
                  <a:srgbClr val="000000"/>
                </a:solidFill>
                <a:latin typeface="Tahoma" pitchFamily="34" charset="0"/>
              </a:rPr>
              <a:t>Retirar luvas após uso, antes de tocar em superfícies ambientais ou de contato com outro paciente.</a:t>
            </a:r>
          </a:p>
          <a:p>
            <a:pPr marL="742950" lvl="1" indent="-285750" fontAlgn="base">
              <a:lnSpc>
                <a:spcPct val="120000"/>
              </a:lnSpc>
              <a:spcAft>
                <a:spcPct val="0"/>
              </a:spcAft>
              <a:buClrTx/>
              <a:buSzTx/>
              <a:buFontTx/>
              <a:buChar char="–"/>
            </a:pPr>
            <a:r>
              <a:rPr lang="pt-BR" sz="2400" kern="0" dirty="0">
                <a:solidFill>
                  <a:srgbClr val="000000"/>
                </a:solidFill>
                <a:latin typeface="Tahoma" pitchFamily="34" charset="0"/>
              </a:rPr>
              <a:t>lavar as mãos imediatamente após a retirada das luvas.</a:t>
            </a:r>
          </a:p>
          <a:p>
            <a:pPr marL="742950" lvl="1" indent="-285750" fontAlgn="base">
              <a:lnSpc>
                <a:spcPct val="120000"/>
              </a:lnSpc>
              <a:spcAft>
                <a:spcPct val="0"/>
              </a:spcAft>
              <a:buClrTx/>
              <a:buSzTx/>
              <a:buFontTx/>
              <a:buChar char="–"/>
            </a:pPr>
            <a:r>
              <a:rPr lang="pt-BR" sz="2400" kern="0" dirty="0">
                <a:solidFill>
                  <a:srgbClr val="000000"/>
                </a:solidFill>
                <a:latin typeface="Tahoma" pitchFamily="34" charset="0"/>
              </a:rPr>
              <a:t>Trocar de luvas entre um paciente e outro e entre um procedimento e outro.</a:t>
            </a:r>
          </a:p>
          <a:p>
            <a:endParaRPr lang="pt-BR" dirty="0"/>
          </a:p>
        </p:txBody>
      </p:sp>
      <p:pic>
        <p:nvPicPr>
          <p:cNvPr id="4" name="Picture 5" descr="lu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04664"/>
            <a:ext cx="1500758" cy="1728192"/>
          </a:xfrm>
          <a:prstGeom prst="rect">
            <a:avLst/>
          </a:prstGeom>
          <a:noFill/>
          <a:ln w="28575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743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Precauções</a:t>
            </a:r>
            <a:r>
              <a:rPr lang="en-US" sz="3600" b="1" cap="none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Padrão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95300" lvl="0" indent="-495300" fontAlgn="base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</a:pPr>
            <a:r>
              <a:rPr lang="pt-BR" sz="3200" b="1" kern="0" dirty="0">
                <a:solidFill>
                  <a:srgbClr val="000000"/>
                </a:solidFill>
                <a:latin typeface="Tahoma" pitchFamily="34" charset="0"/>
              </a:rPr>
              <a:t>Máscara e Óculos de Proteção </a:t>
            </a:r>
          </a:p>
          <a:p>
            <a:pPr marL="914400" lvl="1" indent="-457200" fontAlgn="base">
              <a:lnSpc>
                <a:spcPct val="140000"/>
              </a:lnSpc>
              <a:spcAft>
                <a:spcPct val="0"/>
              </a:spcAft>
              <a:buClrTx/>
              <a:buSzTx/>
              <a:buFontTx/>
              <a:buChar char="-"/>
            </a:pPr>
            <a:r>
              <a:rPr lang="pt-BR" sz="3200" kern="0" dirty="0">
                <a:solidFill>
                  <a:srgbClr val="000000"/>
                </a:solidFill>
                <a:latin typeface="Tahoma" pitchFamily="34" charset="0"/>
              </a:rPr>
              <a:t>Recomendados para proteção individual de mucosa dos olhos, nariz e boca durante a realização de procedimentos, sempre que houver risco de respingo com sangue ou fluídos corpóreos.</a:t>
            </a:r>
          </a:p>
          <a:p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836712"/>
            <a:ext cx="1219200" cy="782638"/>
          </a:xfrm>
          <a:prstGeom prst="rect">
            <a:avLst/>
          </a:prstGeom>
          <a:noFill/>
          <a:ln w="28575" cap="sq">
            <a:solidFill>
              <a:srgbClr val="80808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858808"/>
            <a:ext cx="127635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7637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84" y="260648"/>
            <a:ext cx="7467600" cy="1143000"/>
          </a:xfrm>
        </p:spPr>
        <p:txBody>
          <a:bodyPr/>
          <a:lstStyle/>
          <a:p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Precauções</a:t>
            </a:r>
            <a:r>
              <a:rPr lang="en-US" sz="3600" b="1" cap="none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Padrão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95300" indent="-495300">
              <a:lnSpc>
                <a:spcPct val="160000"/>
              </a:lnSpc>
              <a:buFont typeface="Wingdings" pitchFamily="2" charset="2"/>
              <a:buChar char="n"/>
            </a:pPr>
            <a:r>
              <a:rPr lang="pt-BR" sz="3200" b="1" dirty="0">
                <a:latin typeface="Tahoma" pitchFamily="34" charset="0"/>
              </a:rPr>
              <a:t>Avental </a:t>
            </a:r>
          </a:p>
          <a:p>
            <a:pPr marL="914400" lvl="1" indent="-457200">
              <a:lnSpc>
                <a:spcPct val="140000"/>
              </a:lnSpc>
            </a:pPr>
            <a:r>
              <a:rPr lang="pt-BR" sz="3200" dirty="0">
                <a:latin typeface="Tahoma" pitchFamily="34" charset="0"/>
              </a:rPr>
              <a:t>Usar avental limpo, não estéril, para proteção individual, sempre que houver risco de sujar a roupa com sangue ou fluídos corpóreos.</a:t>
            </a:r>
          </a:p>
          <a:p>
            <a:pPr marL="914400" lvl="1" indent="-457200">
              <a:lnSpc>
                <a:spcPct val="140000"/>
              </a:lnSpc>
            </a:pPr>
            <a:r>
              <a:rPr lang="pt-BR" sz="3200" dirty="0">
                <a:latin typeface="Tahoma" pitchFamily="34" charset="0"/>
              </a:rPr>
              <a:t>Retirar o avental o mais rápido possível e lavar as mãos.</a:t>
            </a:r>
          </a:p>
          <a:p>
            <a:endParaRPr lang="pt-BR" sz="32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6672"/>
            <a:ext cx="1296144" cy="153332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794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Precauções</a:t>
            </a:r>
            <a:r>
              <a:rPr lang="en-US" sz="3600" b="1" cap="none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Padrão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pPr marL="342900" lvl="0" indent="-34290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</a:pP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Artigos e equipamentos de assistência ao paciente </a:t>
            </a:r>
            <a:endParaRPr lang="pt-BR" sz="2800" b="1" kern="0" dirty="0" smtClean="0">
              <a:solidFill>
                <a:srgbClr val="000000"/>
              </a:solidFill>
              <a:latin typeface="Tahoma" pitchFamily="34" charset="0"/>
            </a:endParaRPr>
          </a:p>
          <a:p>
            <a:pPr marL="342900" lvl="0" indent="-34290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</a:pPr>
            <a:r>
              <a:rPr lang="pt-BR" sz="2800" b="1" kern="0" dirty="0" smtClean="0">
                <a:solidFill>
                  <a:srgbClr val="000000"/>
                </a:solidFill>
                <a:latin typeface="Tahoma" pitchFamily="34" charset="0"/>
              </a:rPr>
              <a:t>Utilizar </a:t>
            </a: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equipamentos de proteção individual (EPI) na manipulação de artigos contaminados com sangue ou fluidos </a:t>
            </a:r>
            <a:r>
              <a:rPr lang="pt-BR" sz="2800" b="1" kern="0" dirty="0" smtClean="0">
                <a:solidFill>
                  <a:srgbClr val="000000"/>
                </a:solidFill>
                <a:latin typeface="Tahoma" pitchFamily="34" charset="0"/>
              </a:rPr>
              <a:t>corpóreos.</a:t>
            </a:r>
          </a:p>
          <a:p>
            <a:pPr marL="342900" lvl="0" indent="-34290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</a:pPr>
            <a:r>
              <a:rPr lang="pt-BR" sz="2800" b="1" kern="0" dirty="0" smtClean="0">
                <a:solidFill>
                  <a:srgbClr val="000000"/>
                </a:solidFill>
                <a:latin typeface="Tahoma" pitchFamily="34" charset="0"/>
              </a:rPr>
              <a:t>Limpar</a:t>
            </a: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, desinfetar ou esterilizar equipamentos entre pacientes.</a:t>
            </a:r>
          </a:p>
          <a:p>
            <a:endParaRPr lang="pt-BR" sz="2800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620132"/>
              </p:ext>
            </p:extLst>
          </p:nvPr>
        </p:nvGraphicFramePr>
        <p:xfrm>
          <a:off x="5868144" y="4869160"/>
          <a:ext cx="2301875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Clip" r:id="rId3" imgW="4998600" imgH="3452400" progId="MS_ClipArt_Gallery.2">
                  <p:embed/>
                </p:oleObj>
              </mc:Choice>
              <mc:Fallback>
                <p:oleObj name="Clip" r:id="rId3" imgW="4998600" imgH="34524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4869160"/>
                        <a:ext cx="2301875" cy="159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9288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Precauções</a:t>
            </a:r>
            <a:r>
              <a:rPr lang="en-US" sz="3600" b="1" cap="none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Padrão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0" indent="-342900" fontAlgn="base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</a:pPr>
            <a:r>
              <a:rPr lang="pt-BR" sz="3200" b="1" kern="0" dirty="0">
                <a:solidFill>
                  <a:srgbClr val="000000"/>
                </a:solidFill>
                <a:latin typeface="Tahoma" pitchFamily="34" charset="0"/>
              </a:rPr>
              <a:t>Ambiente </a:t>
            </a:r>
          </a:p>
          <a:p>
            <a:pPr marL="742950" lvl="1" indent="-285750" fontAlgn="base">
              <a:lnSpc>
                <a:spcPct val="120000"/>
              </a:lnSpc>
              <a:spcAft>
                <a:spcPct val="0"/>
              </a:spcAft>
              <a:buClrTx/>
              <a:buSzTx/>
              <a:buFontTx/>
              <a:buChar char="–"/>
            </a:pPr>
            <a:r>
              <a:rPr lang="pt-BR" sz="3200" kern="0" dirty="0" smtClean="0">
                <a:solidFill>
                  <a:srgbClr val="000000"/>
                </a:solidFill>
                <a:latin typeface="Tahoma" pitchFamily="34" charset="0"/>
              </a:rPr>
              <a:t>Estabelecer </a:t>
            </a:r>
            <a:r>
              <a:rPr lang="pt-BR" sz="3200" kern="0" dirty="0">
                <a:solidFill>
                  <a:srgbClr val="000000"/>
                </a:solidFill>
                <a:latin typeface="Tahoma" pitchFamily="34" charset="0"/>
              </a:rPr>
              <a:t>e garantir procedimentos de rotina para a limpeza e descontaminação das superfícies ambientais, na presença de matéria orgânica.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532024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Precauções</a:t>
            </a:r>
            <a:r>
              <a:rPr lang="en-US" sz="3600" b="1" cap="none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Padrão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1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Cuidados com as Roupas </a:t>
            </a:r>
          </a:p>
          <a:p>
            <a:pPr marL="742950" lvl="1" indent="-285750" fontAlgn="base">
              <a:lnSpc>
                <a:spcPct val="170000"/>
              </a:lnSpc>
              <a:spcAft>
                <a:spcPct val="0"/>
              </a:spcAft>
              <a:buClrTx/>
              <a:buSzTx/>
              <a:buFontTx/>
              <a:buChar char="–"/>
            </a:pPr>
            <a:r>
              <a:rPr lang="pt-BR" sz="2400" kern="0" dirty="0">
                <a:solidFill>
                  <a:srgbClr val="000000"/>
                </a:solidFill>
                <a:latin typeface="Tahoma" pitchFamily="34" charset="0"/>
              </a:rPr>
              <a:t>Manipular, transportar e processar as roupas usadas de forma a prevenir a exposição da pele, mucosas e roupas pessoais.</a:t>
            </a:r>
          </a:p>
          <a:p>
            <a:pPr marL="742950" lvl="1" indent="-285750" fontAlgn="base">
              <a:lnSpc>
                <a:spcPct val="170000"/>
              </a:lnSpc>
              <a:spcAft>
                <a:spcPct val="0"/>
              </a:spcAft>
              <a:buClrTx/>
              <a:buSzTx/>
              <a:buFontTx/>
              <a:buChar char="–"/>
            </a:pPr>
            <a:r>
              <a:rPr lang="pt-BR" sz="2400" kern="0" dirty="0">
                <a:solidFill>
                  <a:srgbClr val="000000"/>
                </a:solidFill>
                <a:latin typeface="Tahoma" pitchFamily="34" charset="0"/>
              </a:rPr>
              <a:t>Utilizar sacos impermeáveis.</a:t>
            </a:r>
          </a:p>
        </p:txBody>
      </p:sp>
    </p:spTree>
    <p:extLst>
      <p:ext uri="{BB962C8B-B14F-4D97-AF65-F5344CB8AC3E}">
        <p14:creationId xmlns:p14="http://schemas.microsoft.com/office/powerpoint/2010/main" val="3141613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US" sz="32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Precauções</a:t>
            </a:r>
            <a:r>
              <a:rPr lang="en-US" sz="3200" b="1" cap="none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sz="32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Padrão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784976" cy="534920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pt-BR" sz="3600" b="1" dirty="0">
                <a:latin typeface="Tahoma" pitchFamily="34" charset="0"/>
              </a:rPr>
              <a:t>Material </a:t>
            </a:r>
            <a:r>
              <a:rPr lang="pt-BR" sz="3600" b="1" dirty="0" err="1">
                <a:latin typeface="Tahoma" pitchFamily="34" charset="0"/>
              </a:rPr>
              <a:t>pérfuro</a:t>
            </a:r>
            <a:r>
              <a:rPr lang="pt-BR" sz="3600" b="1" dirty="0">
                <a:latin typeface="Tahoma" pitchFamily="34" charset="0"/>
              </a:rPr>
              <a:t>-cortante </a:t>
            </a:r>
            <a:endParaRPr lang="pt-BR" sz="3600" b="1" dirty="0">
              <a:latin typeface="Tahoma" pitchFamily="34" charset="0"/>
            </a:endParaRPr>
          </a:p>
          <a:p>
            <a:pPr>
              <a:lnSpc>
                <a:spcPct val="200000"/>
              </a:lnSpc>
            </a:pPr>
            <a:r>
              <a:rPr lang="pt-BR" sz="3600" b="1" dirty="0" smtClean="0">
                <a:latin typeface="Tahoma" pitchFamily="34" charset="0"/>
              </a:rPr>
              <a:t>Descarte </a:t>
            </a:r>
            <a:r>
              <a:rPr lang="pt-BR" sz="3600" b="1" dirty="0">
                <a:latin typeface="Tahoma" pitchFamily="34" charset="0"/>
              </a:rPr>
              <a:t>adequado em caixas rígidas de </a:t>
            </a:r>
            <a:r>
              <a:rPr lang="pt-BR" sz="3600" b="1" dirty="0" smtClean="0">
                <a:latin typeface="Tahoma" pitchFamily="34" charset="0"/>
              </a:rPr>
              <a:t>papelão.</a:t>
            </a:r>
          </a:p>
          <a:p>
            <a:pPr>
              <a:lnSpc>
                <a:spcPct val="200000"/>
              </a:lnSpc>
            </a:pPr>
            <a:r>
              <a:rPr lang="pt-BR" sz="3600" b="1" dirty="0" smtClean="0">
                <a:latin typeface="Tahoma" pitchFamily="34" charset="0"/>
              </a:rPr>
              <a:t>Não </a:t>
            </a:r>
            <a:r>
              <a:rPr lang="pt-BR" sz="3600" b="1" dirty="0">
                <a:latin typeface="Tahoma" pitchFamily="34" charset="0"/>
              </a:rPr>
              <a:t>ultrapassar o limite de preenchimento da mesma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111635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745288" cy="778098"/>
          </a:xfrm>
        </p:spPr>
        <p:txBody>
          <a:bodyPr/>
          <a:lstStyle/>
          <a:p>
            <a:r>
              <a:rPr lang="en-US" sz="32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Precauções</a:t>
            </a:r>
            <a:r>
              <a:rPr lang="en-US" sz="3200" b="1" cap="none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en-US" sz="3200" b="1" cap="none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Específicas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07504" y="1124744"/>
            <a:ext cx="8856984" cy="5349208"/>
          </a:xfrm>
        </p:spPr>
        <p:txBody>
          <a:bodyPr>
            <a:noAutofit/>
          </a:bodyPr>
          <a:lstStyle/>
          <a:p>
            <a:pPr marL="0" lvl="0" indent="0" fontAlgn="base">
              <a:lnSpc>
                <a:spcPct val="145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None/>
            </a:pPr>
            <a:r>
              <a:rPr lang="pt-BR" sz="2800" b="1" dirty="0">
                <a:solidFill>
                  <a:srgbClr val="000000"/>
                </a:solidFill>
                <a:latin typeface="Tahoma" pitchFamily="34" charset="0"/>
              </a:rPr>
              <a:t>Baseadas na Forma de Transmissão</a:t>
            </a:r>
          </a:p>
          <a:p>
            <a:pPr marL="0" lvl="0" indent="0" fontAlgn="base">
              <a:lnSpc>
                <a:spcPct val="145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 typeface="Wingdings" pitchFamily="2" charset="2"/>
              <a:buChar char="ü"/>
            </a:pPr>
            <a:r>
              <a:rPr lang="pt-BR" sz="2800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pt-BR" sz="2800" dirty="0">
                <a:solidFill>
                  <a:srgbClr val="000000"/>
                </a:solidFill>
                <a:latin typeface="Tahoma" pitchFamily="34" charset="0"/>
              </a:rPr>
              <a:t>Precauções  no cuidado de pacientes suspeitos ou confirmados de infecção com microrganismos </a:t>
            </a:r>
            <a:r>
              <a:rPr lang="pt-BR" sz="2800" dirty="0" err="1">
                <a:solidFill>
                  <a:srgbClr val="000000"/>
                </a:solidFill>
                <a:latin typeface="Tahoma" pitchFamily="34" charset="0"/>
              </a:rPr>
              <a:t>epidemiologicamente</a:t>
            </a:r>
            <a:r>
              <a:rPr lang="pt-BR" sz="2800" dirty="0">
                <a:solidFill>
                  <a:srgbClr val="000000"/>
                </a:solidFill>
                <a:latin typeface="Tahoma" pitchFamily="34" charset="0"/>
              </a:rPr>
              <a:t> importantes de acordo com suas formas de transmissão :   </a:t>
            </a:r>
            <a:endParaRPr lang="pt-BR" sz="2800" dirty="0">
              <a:solidFill>
                <a:srgbClr val="3333FF"/>
              </a:solidFill>
              <a:latin typeface="Tahoma" pitchFamily="34" charset="0"/>
            </a:endParaRPr>
          </a:p>
          <a:p>
            <a:pPr marL="0" lvl="0" indent="0" fontAlgn="base">
              <a:lnSpc>
                <a:spcPct val="125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 typeface="Wingdings 3" pitchFamily="18" charset="2"/>
              <a:buChar char="["/>
            </a:pPr>
            <a:r>
              <a:rPr lang="pt-BR" sz="2800" dirty="0">
                <a:solidFill>
                  <a:srgbClr val="0000CC"/>
                </a:solidFill>
                <a:latin typeface="Tahoma" pitchFamily="34" charset="0"/>
              </a:rPr>
              <a:t> precaução com gotículas</a:t>
            </a:r>
          </a:p>
          <a:p>
            <a:pPr marL="0" lvl="0" indent="0" fontAlgn="base">
              <a:lnSpc>
                <a:spcPct val="125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 typeface="Wingdings 3" pitchFamily="18" charset="2"/>
              <a:buChar char="["/>
            </a:pPr>
            <a:r>
              <a:rPr lang="pt-BR" sz="2800" dirty="0">
                <a:solidFill>
                  <a:srgbClr val="0000CC"/>
                </a:solidFill>
                <a:latin typeface="Tahoma" pitchFamily="34" charset="0"/>
              </a:rPr>
              <a:t> precaução com aerossóis</a:t>
            </a:r>
          </a:p>
          <a:p>
            <a:pPr marL="0" lvl="0" indent="0" fontAlgn="base">
              <a:lnSpc>
                <a:spcPct val="125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 typeface="Wingdings 3" pitchFamily="18" charset="2"/>
              <a:buChar char="["/>
            </a:pPr>
            <a:r>
              <a:rPr lang="pt-BR" sz="2800" dirty="0">
                <a:solidFill>
                  <a:srgbClr val="0000CC"/>
                </a:solidFill>
                <a:latin typeface="Tahoma" pitchFamily="34" charset="0"/>
              </a:rPr>
              <a:t> precaução de contato</a:t>
            </a:r>
          </a:p>
        </p:txBody>
      </p:sp>
    </p:spTree>
    <p:extLst>
      <p:ext uri="{BB962C8B-B14F-4D97-AF65-F5344CB8AC3E}">
        <p14:creationId xmlns:p14="http://schemas.microsoft.com/office/powerpoint/2010/main" val="4171527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38288"/>
            <a:ext cx="8136904" cy="484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792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kern="0" cap="none" dirty="0">
                <a:solidFill>
                  <a:srgbClr val="3333FF"/>
                </a:solidFill>
                <a:latin typeface="Tahoma"/>
              </a:rPr>
              <a:t>Fundamentos das precauções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342900" lvl="0" indent="-3429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BR" sz="3600" kern="0" dirty="0">
                <a:solidFill>
                  <a:srgbClr val="3333FF"/>
                </a:solidFill>
                <a:latin typeface="Tahoma" pitchFamily="34" charset="0"/>
              </a:rPr>
              <a:t>Conhecimento dos mecanismos de disseminação dos </a:t>
            </a:r>
            <a:r>
              <a:rPr lang="pt-BR" sz="3600" kern="0" dirty="0" smtClean="0">
                <a:solidFill>
                  <a:srgbClr val="3333FF"/>
                </a:solidFill>
                <a:latin typeface="Tahoma" pitchFamily="34" charset="0"/>
              </a:rPr>
              <a:t>microrganismos</a:t>
            </a:r>
            <a:endParaRPr lang="pt-BR" sz="3600" kern="0" dirty="0">
              <a:solidFill>
                <a:srgbClr val="3333FF"/>
              </a:solidFill>
              <a:latin typeface="Tahoma" pitchFamily="34" charset="0"/>
            </a:endParaRPr>
          </a:p>
          <a:p>
            <a:pPr marL="342900" lvl="0" indent="-3429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pt-BR" sz="3600" kern="0" dirty="0">
              <a:solidFill>
                <a:srgbClr val="3333FF"/>
              </a:solidFill>
              <a:latin typeface="Tahoma" pitchFamily="34" charset="0"/>
            </a:endParaRPr>
          </a:p>
          <a:p>
            <a:pPr marL="342900" lvl="0" indent="-3429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BR" sz="3600" kern="0" dirty="0">
                <a:solidFill>
                  <a:srgbClr val="3333FF"/>
                </a:solidFill>
                <a:latin typeface="Tahoma" pitchFamily="34" charset="0"/>
              </a:rPr>
              <a:t>Conhecimento das particularidades epidemiológicas do hospital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158304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</a:pPr>
            <a:r>
              <a:rPr lang="pt-BR" sz="3600" b="1" cap="none" dirty="0">
                <a:solidFill>
                  <a:srgbClr val="3333FF"/>
                </a:solidFill>
                <a:latin typeface="Tahoma" pitchFamily="34" charset="0"/>
                <a:ea typeface="+mn-ea"/>
                <a:cs typeface="+mn-cs"/>
              </a:rPr>
              <a:t>Transmissão por gotículas</a:t>
            </a:r>
            <a:br>
              <a:rPr lang="pt-BR" sz="3600" b="1" cap="none" dirty="0">
                <a:solidFill>
                  <a:srgbClr val="3333FF"/>
                </a:solidFill>
                <a:latin typeface="Tahoma" pitchFamily="34" charset="0"/>
                <a:ea typeface="+mn-ea"/>
                <a:cs typeface="+mn-cs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424936" cy="5421216"/>
          </a:xfrm>
        </p:spPr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pt-BR" b="1" dirty="0">
                <a:solidFill>
                  <a:srgbClr val="000000"/>
                </a:solidFill>
                <a:latin typeface="Tahoma" pitchFamily="34" charset="0"/>
              </a:rPr>
              <a:t>Contato próximo ao paciente (até um metro)</a:t>
            </a:r>
          </a:p>
          <a:p>
            <a:pPr marL="0" lvl="0" indent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t-BR" sz="2800" b="1" dirty="0">
                <a:solidFill>
                  <a:srgbClr val="000000"/>
                </a:solidFill>
                <a:latin typeface="Tahoma" pitchFamily="34" charset="0"/>
              </a:rPr>
              <a:t>	</a:t>
            </a:r>
            <a:r>
              <a:rPr lang="pt-BR" sz="2000" dirty="0">
                <a:solidFill>
                  <a:srgbClr val="000000"/>
                </a:solidFill>
                <a:latin typeface="Tahoma" pitchFamily="34" charset="0"/>
              </a:rPr>
              <a:t>Gotícula - diâmetro &gt; 5</a:t>
            </a:r>
            <a:r>
              <a:rPr lang="pt-BR" sz="2000" dirty="0">
                <a:solidFill>
                  <a:srgbClr val="000000"/>
                </a:solidFill>
                <a:latin typeface="Tahoma" pitchFamily="34" charset="0"/>
                <a:sym typeface="Symbol" pitchFamily="18" charset="2"/>
              </a:rPr>
              <a:t>m</a:t>
            </a:r>
          </a:p>
          <a:p>
            <a:pPr marL="457200" lvl="1" indent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pitchFamily="18" charset="2"/>
              <a:buChar char="["/>
            </a:pPr>
            <a:r>
              <a:rPr lang="pt-BR" sz="2800" b="1" dirty="0" smtClean="0">
                <a:solidFill>
                  <a:srgbClr val="000000"/>
                </a:solidFill>
                <a:latin typeface="Tahoma" pitchFamily="34" charset="0"/>
                <a:sym typeface="Symbol" pitchFamily="18" charset="2"/>
              </a:rPr>
              <a:t> </a:t>
            </a:r>
            <a:r>
              <a:rPr lang="pt-BR" sz="2400" b="1" dirty="0" smtClean="0">
                <a:solidFill>
                  <a:srgbClr val="000000"/>
                </a:solidFill>
                <a:latin typeface="Tahoma" pitchFamily="34" charset="0"/>
                <a:sym typeface="Symbol" pitchFamily="18" charset="2"/>
              </a:rPr>
              <a:t>Fonte </a:t>
            </a:r>
            <a:r>
              <a:rPr lang="pt-BR" sz="2000" dirty="0" smtClean="0">
                <a:solidFill>
                  <a:srgbClr val="000000"/>
                </a:solidFill>
                <a:latin typeface="Tahoma" pitchFamily="34" charset="0"/>
                <a:sym typeface="Symbol" pitchFamily="18" charset="2"/>
              </a:rPr>
              <a:t>fala</a:t>
            </a:r>
            <a:r>
              <a:rPr lang="pt-BR" sz="2000" dirty="0">
                <a:solidFill>
                  <a:srgbClr val="000000"/>
                </a:solidFill>
                <a:latin typeface="Tahoma" pitchFamily="34" charset="0"/>
                <a:sym typeface="Symbol" pitchFamily="18" charset="2"/>
              </a:rPr>
              <a:t>, tosse, espirro, aspiração de vias aéreas</a:t>
            </a:r>
            <a:endParaRPr lang="pt-BR" b="1" dirty="0">
              <a:solidFill>
                <a:srgbClr val="000000"/>
              </a:solidFill>
              <a:latin typeface="Tahoma" pitchFamily="34" charset="0"/>
              <a:sym typeface="Symbol" pitchFamily="18" charset="2"/>
            </a:endParaRPr>
          </a:p>
          <a:p>
            <a:pPr marL="0" lvl="0" indent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PT" sz="1000" b="1" dirty="0">
              <a:solidFill>
                <a:srgbClr val="000000"/>
              </a:solidFill>
              <a:latin typeface="Tahoma" pitchFamily="34" charset="0"/>
              <a:sym typeface="Symbol" pitchFamily="18" charset="2"/>
            </a:endParaRPr>
          </a:p>
          <a:p>
            <a:pPr marL="457200" lvl="1" indent="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pitchFamily="18" charset="2"/>
              <a:buChar char="["/>
            </a:pPr>
            <a:r>
              <a:rPr lang="pt-BR" sz="2800" b="1" dirty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pt-BR" sz="2400" b="1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Indicação </a:t>
            </a:r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imes New Roman" pitchFamily="18" charset="0"/>
              </a:rPr>
              <a:t>	</a:t>
            </a:r>
            <a:r>
              <a:rPr lang="pt-BR" sz="2400" b="1" dirty="0">
                <a:solidFill>
                  <a:srgbClr val="FF0000"/>
                </a:solidFill>
                <a:latin typeface="Tahoma" pitchFamily="34" charset="0"/>
                <a:cs typeface="Times New Roman" pitchFamily="18" charset="0"/>
              </a:rPr>
              <a:t>Patologias: meningite, coqueluche, influenza, difteria e rubéola	</a:t>
            </a:r>
            <a:r>
              <a:rPr lang="pt-BR" sz="2400" dirty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	</a:t>
            </a:r>
            <a:r>
              <a:rPr lang="pt-BR" sz="2000" dirty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						</a:t>
            </a:r>
            <a:endParaRPr lang="pt-BR" sz="2400" dirty="0">
              <a:solidFill>
                <a:srgbClr val="000000"/>
              </a:solidFill>
              <a:latin typeface="Tahoma" pitchFamily="34" charset="0"/>
            </a:endParaRPr>
          </a:p>
          <a:p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24" y="3933056"/>
            <a:ext cx="842493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685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pt-BR" sz="3600" b="1" cap="none" dirty="0">
                <a:solidFill>
                  <a:srgbClr val="3333FF"/>
                </a:solidFill>
                <a:latin typeface="Tahoma" pitchFamily="34" charset="0"/>
                <a:ea typeface="+mn-ea"/>
                <a:cs typeface="+mn-cs"/>
              </a:rPr>
              <a:t>Transmissão por aerossóis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748464" cy="5781256"/>
          </a:xfrm>
        </p:spPr>
        <p:txBody>
          <a:bodyPr/>
          <a:lstStyle/>
          <a:p>
            <a:pPr marL="0" lvl="0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pt-BR" sz="2800" b="1" dirty="0">
                <a:solidFill>
                  <a:srgbClr val="000000"/>
                </a:solidFill>
                <a:latin typeface="Arial" pitchFamily="34" charset="0"/>
              </a:rPr>
              <a:t>Aerossóis - Diâmetro &lt; 5</a:t>
            </a:r>
            <a:r>
              <a:rPr lang="pt-BR" sz="2800" b="1" dirty="0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</a:t>
            </a:r>
            <a:r>
              <a:rPr lang="pt-BR" sz="2800" b="1" dirty="0" smtClean="0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m    </a:t>
            </a:r>
            <a:r>
              <a:rPr lang="pt-BR" sz="2800" dirty="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Permanecem </a:t>
            </a:r>
            <a:r>
              <a:rPr lang="pt-BR" sz="2800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suspensas no ar e podem ser dispersadas a longas distâncias</a:t>
            </a:r>
          </a:p>
          <a:p>
            <a:pPr marL="457200" lvl="1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pitchFamily="18" charset="2"/>
              <a:buChar char="["/>
            </a:pPr>
            <a:r>
              <a:rPr lang="pt-BR" sz="28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pt-BR" sz="2800" b="1" dirty="0">
                <a:solidFill>
                  <a:srgbClr val="000000"/>
                </a:solidFill>
                <a:latin typeface="Arial" pitchFamily="34" charset="0"/>
              </a:rPr>
              <a:t>Fonte</a:t>
            </a:r>
          </a:p>
          <a:p>
            <a:pPr lvl="2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BR" sz="2800" b="1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pt-BR" sz="2800" dirty="0">
                <a:solidFill>
                  <a:srgbClr val="000000"/>
                </a:solidFill>
                <a:latin typeface="Arial" pitchFamily="34" charset="0"/>
              </a:rPr>
              <a:t>Pessoas (Secreções oral e nasal </a:t>
            </a:r>
            <a:r>
              <a:rPr lang="pt-BR" sz="2800" dirty="0" err="1">
                <a:solidFill>
                  <a:srgbClr val="000000"/>
                </a:solidFill>
                <a:latin typeface="Arial" pitchFamily="34" charset="0"/>
              </a:rPr>
              <a:t>aerolizadas</a:t>
            </a:r>
            <a:r>
              <a:rPr lang="pt-BR" sz="2800" dirty="0">
                <a:solidFill>
                  <a:srgbClr val="000000"/>
                </a:solidFill>
                <a:latin typeface="Arial" pitchFamily="34" charset="0"/>
              </a:rPr>
              <a:t>);</a:t>
            </a:r>
          </a:p>
          <a:p>
            <a:pPr lvl="2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BR" sz="2800" dirty="0">
                <a:solidFill>
                  <a:srgbClr val="000000"/>
                </a:solidFill>
                <a:latin typeface="Arial" pitchFamily="34" charset="0"/>
              </a:rPr>
              <a:t> Corrente de ar.</a:t>
            </a:r>
          </a:p>
          <a:p>
            <a:pPr marL="457200" lvl="1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pitchFamily="18" charset="2"/>
              <a:buChar char="["/>
            </a:pPr>
            <a:r>
              <a:rPr lang="pt-BR" sz="2800" b="1" dirty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pt-BR" sz="2800" b="1" dirty="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Indicação</a:t>
            </a:r>
            <a:r>
              <a:rPr lang="pt-B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tuberculose </a:t>
            </a:r>
            <a:r>
              <a:rPr lang="pt-B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pulmonar, sarampo</a:t>
            </a:r>
            <a:endParaRPr lang="pt-BR" sz="2800" b="1" dirty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  <a:p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77072"/>
            <a:ext cx="8784976" cy="2586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7248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pt-BR" sz="4000" b="1" cap="none" dirty="0">
                <a:solidFill>
                  <a:srgbClr val="3333FF"/>
                </a:solidFill>
                <a:latin typeface="Arial" pitchFamily="34" charset="0"/>
                <a:ea typeface="+mn-ea"/>
                <a:cs typeface="+mn-cs"/>
              </a:rPr>
              <a:t>Transmissão por contato</a:t>
            </a:r>
            <a:br>
              <a:rPr lang="pt-BR" sz="4000" b="1" cap="none" dirty="0">
                <a:solidFill>
                  <a:srgbClr val="3333FF"/>
                </a:solidFill>
                <a:latin typeface="Arial" pitchFamily="34" charset="0"/>
                <a:ea typeface="+mn-ea"/>
                <a:cs typeface="+mn-cs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t-BR" sz="2800" b="1" dirty="0">
                <a:solidFill>
                  <a:srgbClr val="000000"/>
                </a:solidFill>
                <a:latin typeface="Tahoma" pitchFamily="34" charset="0"/>
              </a:rPr>
              <a:t>Contato direto ou indireto</a:t>
            </a:r>
          </a:p>
          <a:p>
            <a:pPr marL="0" lvl="0" indent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pitchFamily="18" charset="2"/>
              <a:buChar char="["/>
            </a:pPr>
            <a:r>
              <a:rPr lang="pt-BR" sz="2800" b="1" dirty="0">
                <a:solidFill>
                  <a:srgbClr val="000000"/>
                </a:solidFill>
                <a:latin typeface="Tahoma" pitchFamily="34" charset="0"/>
              </a:rPr>
              <a:t> Fonte</a:t>
            </a:r>
          </a:p>
          <a:p>
            <a:pPr marL="0" lvl="0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pt-BR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pt-BR" dirty="0">
                <a:solidFill>
                  <a:srgbClr val="000000"/>
                </a:solidFill>
                <a:latin typeface="Tahoma" pitchFamily="34" charset="0"/>
              </a:rPr>
              <a:t>Pessoas</a:t>
            </a:r>
          </a:p>
          <a:p>
            <a:pPr marL="0" lvl="0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Tahoma" pitchFamily="34" charset="0"/>
              </a:rPr>
              <a:t> Superfícies ambientais</a:t>
            </a:r>
          </a:p>
          <a:p>
            <a:pPr marL="0" lvl="0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pt-BR" dirty="0">
                <a:solidFill>
                  <a:srgbClr val="000000"/>
                </a:solidFill>
                <a:latin typeface="Tahoma" pitchFamily="34" charset="0"/>
              </a:rPr>
              <a:t> Artigos e equipamentos</a:t>
            </a:r>
          </a:p>
          <a:p>
            <a:pPr marL="0" lvl="0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endParaRPr lang="pt-BR" dirty="0">
              <a:solidFill>
                <a:srgbClr val="000000"/>
              </a:solidFill>
              <a:latin typeface="Tahoma" pitchFamily="34" charset="0"/>
            </a:endParaRPr>
          </a:p>
          <a:p>
            <a:pPr marL="0" lvl="0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dirty="0">
              <a:solidFill>
                <a:srgbClr val="000000"/>
              </a:solidFill>
              <a:latin typeface="Tahoma" pitchFamily="34" charset="0"/>
              <a:cs typeface="Times New Roman" pitchFamily="18" charset="0"/>
            </a:endParaRPr>
          </a:p>
          <a:p>
            <a:pPr marL="0" lvl="0" indent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pitchFamily="18" charset="2"/>
              <a:buChar char="["/>
            </a:pPr>
            <a:r>
              <a:rPr lang="pt-BR" sz="2800" dirty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pt-BR" sz="2800" b="1" dirty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Indicação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t-BR" b="1" dirty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	</a:t>
            </a:r>
            <a:r>
              <a:rPr lang="pt-B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Patologias: </a:t>
            </a:r>
            <a:r>
              <a:rPr lang="pt-BR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diarréias</a:t>
            </a:r>
            <a:r>
              <a:rPr lang="pt-B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, escabiose, pediculose, bactérias </a:t>
            </a:r>
            <a:r>
              <a:rPr lang="pt-BR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multi-resistentes</a:t>
            </a:r>
            <a:r>
              <a:rPr lang="pt-BR" sz="2000" dirty="0">
                <a:solidFill>
                  <a:srgbClr val="FF0000"/>
                </a:solidFill>
                <a:latin typeface="Cambria" pitchFamily="18" charset="0"/>
              </a:rPr>
              <a:t> infecções gastrintestinais, respiratória, pele e ferida colonizada, entéricas e grandes abscessos).</a:t>
            </a:r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. </a:t>
            </a:r>
            <a:endParaRPr lang="pt-BR" sz="2000" dirty="0">
              <a:solidFill>
                <a:srgbClr val="FF0000"/>
              </a:solidFill>
              <a:latin typeface="Cambria" pitchFamily="18" charset="0"/>
            </a:endParaRPr>
          </a:p>
          <a:p>
            <a:endParaRPr lang="pt-B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191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Precauções de contato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8784976" cy="5904656"/>
          </a:xfrm>
        </p:spPr>
        <p:txBody>
          <a:bodyPr>
            <a:normAutofit fontScale="92500" lnSpcReduction="10000"/>
          </a:bodyPr>
          <a:lstStyle/>
          <a:p>
            <a:r>
              <a:rPr lang="pt-BR" sz="3200" dirty="0">
                <a:latin typeface="Roboto-Regular"/>
              </a:rPr>
              <a:t>1. Quarto </a:t>
            </a:r>
            <a:r>
              <a:rPr lang="pt-BR" sz="3200" dirty="0" smtClean="0">
                <a:latin typeface="Roboto-Regular"/>
              </a:rPr>
              <a:t>privativo. </a:t>
            </a:r>
            <a:r>
              <a:rPr lang="pt-BR" sz="3200" dirty="0">
                <a:latin typeface="Roboto-Regular"/>
              </a:rPr>
              <a:t>Os recém-nascidos podem ser mantidos em incubadora. Crianças e outros pacientes, que não deambulam, não requerem quarto privativo, desde que as camas tenham um afastamento maior do que 1metro entre elas;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>
                <a:latin typeface="Roboto-Regular"/>
              </a:rPr>
              <a:t>2. Uso de luvas quando entrar no quarto do paciente. Após o contato com material que contenha grande concentração de microrganismos (por exemplo: sangue, fezes e secreções), as luvas devem ser trocadas e as mãos lavadas. </a:t>
            </a:r>
            <a:endParaRPr lang="pt-BR" sz="3200" dirty="0" smtClean="0">
              <a:latin typeface="Roboto-Regular"/>
            </a:endParaRPr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 smtClean="0">
                <a:solidFill>
                  <a:srgbClr val="7A7A7A"/>
                </a:solidFill>
                <a:latin typeface="Roboto-Regular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3038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01272" cy="562074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Precauções de contato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836712"/>
            <a:ext cx="9144000" cy="5637240"/>
          </a:xfrm>
        </p:spPr>
        <p:txBody>
          <a:bodyPr>
            <a:noAutofit/>
          </a:bodyPr>
          <a:lstStyle/>
          <a:p>
            <a:r>
              <a:rPr lang="pt-BR" sz="3200" dirty="0">
                <a:latin typeface="Roboto-Regular"/>
              </a:rPr>
              <a:t>3. Uso de avental limpo, não estéril, quando entrar no quarto, se for previsto contato com o paciente que possa estar significativamente contaminando o ambiente (</a:t>
            </a:r>
            <a:r>
              <a:rPr lang="pt-BR" sz="3200" dirty="0" err="1">
                <a:latin typeface="Roboto-Regular"/>
              </a:rPr>
              <a:t>diarréia</a:t>
            </a:r>
            <a:r>
              <a:rPr lang="pt-BR" sz="3200" dirty="0">
                <a:latin typeface="Roboto-Regular"/>
              </a:rPr>
              <a:t>, incontinência, incapacidade de higienização, colostomia, </a:t>
            </a:r>
            <a:r>
              <a:rPr lang="pt-BR" sz="3200" dirty="0" err="1">
                <a:latin typeface="Roboto-Regular"/>
              </a:rPr>
              <a:t>ileostomia</a:t>
            </a:r>
            <a:r>
              <a:rPr lang="pt-BR" sz="3200" dirty="0">
                <a:latin typeface="Roboto-Regular"/>
              </a:rPr>
              <a:t>, ferida com secreção abundante ou não contida por curativo). O avental deve ser retirado antes da saída do quarto.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>
                <a:latin typeface="Roboto-Regular"/>
              </a:rPr>
              <a:t>4. O transporte de pacientes para fora do quarto deve ser reduzido ao mínimo. As precauções devem ser mantidas durante o transporte;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653056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Precauções de contato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8784976" cy="5709248"/>
          </a:xfrm>
        </p:spPr>
        <p:txBody>
          <a:bodyPr>
            <a:noAutofit/>
          </a:bodyPr>
          <a:lstStyle/>
          <a:p>
            <a:r>
              <a:rPr lang="pt-BR" sz="3200" dirty="0" smtClean="0">
                <a:latin typeface="Roboto-Regular"/>
              </a:rPr>
              <a:t>5</a:t>
            </a:r>
            <a:r>
              <a:rPr lang="pt-BR" sz="3200" dirty="0">
                <a:latin typeface="Roboto-Regular"/>
              </a:rPr>
              <a:t>. Os itens que o paciente tem contato e as superfícies ambientais devem ser submetidas à limpeza diária;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>
                <a:latin typeface="Roboto-Regular"/>
              </a:rPr>
              <a:t>6. Equipamentos de cuidado com os pacientes e materiais como estetoscópio, </a:t>
            </a:r>
            <a:r>
              <a:rPr lang="pt-BR" sz="3200" dirty="0" err="1">
                <a:latin typeface="Roboto-Regular"/>
              </a:rPr>
              <a:t>esfigmomanômetro</a:t>
            </a:r>
            <a:r>
              <a:rPr lang="pt-BR" sz="3200" dirty="0">
                <a:latin typeface="Roboto-Regular"/>
              </a:rPr>
              <a:t> ou cômoda ao lado do paciente, sempre que possível, devem ser usados somente por um único paciente. Se não for possível, a desinfecção deste material é recomendada entre o uso em um e outro paciente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758162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rgbClr val="0070C0"/>
                </a:solidFill>
              </a:rPr>
              <a:t>Isolamento Reverso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352928" cy="5493224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323528" y="1124744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Este isolamento é estabelecido para proteger das infecções um indivíduo </a:t>
            </a:r>
            <a:r>
              <a:rPr lang="pt-BR" sz="3200" dirty="0" err="1" smtClean="0"/>
              <a:t>imuno</a:t>
            </a:r>
            <a:r>
              <a:rPr lang="pt-BR" sz="3200" dirty="0" smtClean="0"/>
              <a:t> comprometido. </a:t>
            </a:r>
          </a:p>
          <a:p>
            <a:r>
              <a:rPr lang="pt-BR" sz="3200" dirty="0" smtClean="0"/>
              <a:t>-Quarto privativo </a:t>
            </a:r>
          </a:p>
          <a:p>
            <a:r>
              <a:rPr lang="pt-BR" sz="3200" dirty="0" smtClean="0"/>
              <a:t>-Luvas de procedimentos </a:t>
            </a:r>
          </a:p>
          <a:p>
            <a:r>
              <a:rPr lang="pt-BR" sz="3200" dirty="0" smtClean="0"/>
              <a:t>-Máscara comum </a:t>
            </a:r>
          </a:p>
          <a:p>
            <a:r>
              <a:rPr lang="pt-BR" sz="3200" dirty="0" smtClean="0"/>
              <a:t>-Avental de manga longa</a:t>
            </a:r>
            <a:endParaRPr lang="pt-BR" sz="32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664174"/>
            <a:ext cx="6912768" cy="19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212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>
                <a:solidFill>
                  <a:srgbClr val="0070C0"/>
                </a:solidFill>
              </a:rPr>
              <a:t>Isolamento Reverso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873752"/>
          </a:xfrm>
        </p:spPr>
        <p:txBody>
          <a:bodyPr>
            <a:normAutofit/>
          </a:bodyPr>
          <a:lstStyle/>
          <a:p>
            <a:r>
              <a:rPr lang="pt-BR" sz="3200" dirty="0"/>
              <a:t>Será instituído principalmente em pacientes </a:t>
            </a:r>
            <a:r>
              <a:rPr lang="pt-BR" sz="3200" dirty="0" err="1"/>
              <a:t>imunodeprimidos</a:t>
            </a:r>
            <a:r>
              <a:rPr lang="pt-BR" sz="3200" dirty="0"/>
              <a:t> e </a:t>
            </a:r>
            <a:r>
              <a:rPr lang="pt-BR" sz="3200" dirty="0" err="1"/>
              <a:t>neutropênicos</a:t>
            </a:r>
            <a:r>
              <a:rPr lang="pt-BR" sz="3200" dirty="0"/>
              <a:t>, a fim de garantir a proteção do paciente contra infecções.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825" y="3645024"/>
            <a:ext cx="203835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1685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kern="0" cap="none" dirty="0">
                <a:solidFill>
                  <a:srgbClr val="3333FF"/>
                </a:solidFill>
                <a:latin typeface="Tahoma"/>
              </a:rPr>
              <a:t>Medidas preventivas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pt-BR" sz="3600" b="1" dirty="0">
                <a:solidFill>
                  <a:schemeClr val="accent2"/>
                </a:solidFill>
                <a:latin typeface="Tahoma" pitchFamily="34" charset="0"/>
              </a:rPr>
              <a:t>Vacinação</a:t>
            </a:r>
            <a:endParaRPr lang="pt-BR" sz="3600" dirty="0">
              <a:solidFill>
                <a:schemeClr val="accent2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pt-BR" sz="3600" dirty="0">
              <a:solidFill>
                <a:schemeClr val="accent2"/>
              </a:solidFill>
              <a:latin typeface="Tahoma" pitchFamily="34" charset="0"/>
            </a:endParaRPr>
          </a:p>
          <a:p>
            <a:r>
              <a:rPr lang="pt-BR" sz="3600" dirty="0">
                <a:latin typeface="Tahoma" pitchFamily="34" charset="0"/>
              </a:rPr>
              <a:t>Dupla adulto</a:t>
            </a:r>
          </a:p>
          <a:p>
            <a:r>
              <a:rPr lang="pt-BR" sz="3600" dirty="0">
                <a:latin typeface="Tahoma" pitchFamily="34" charset="0"/>
              </a:rPr>
              <a:t>Hepatite B</a:t>
            </a:r>
          </a:p>
          <a:p>
            <a:r>
              <a:rPr lang="pt-BR" sz="3600" dirty="0">
                <a:latin typeface="Tahoma" pitchFamily="34" charset="0"/>
              </a:rPr>
              <a:t>Influenza</a:t>
            </a:r>
          </a:p>
          <a:p>
            <a:r>
              <a:rPr lang="pt-BR" sz="3600" dirty="0">
                <a:latin typeface="Tahoma" pitchFamily="34" charset="0"/>
              </a:rPr>
              <a:t>MMR</a:t>
            </a:r>
          </a:p>
          <a:p>
            <a:r>
              <a:rPr lang="pt-BR" sz="3600" dirty="0">
                <a:latin typeface="Tahoma" pitchFamily="34" charset="0"/>
              </a:rPr>
              <a:t>Varicela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2625783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476672"/>
            <a:ext cx="9020175" cy="576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732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68952" cy="634082"/>
          </a:xfrm>
        </p:spPr>
        <p:txBody>
          <a:bodyPr/>
          <a:lstStyle/>
          <a:p>
            <a:r>
              <a:rPr lang="pt-BR" b="1" dirty="0">
                <a:solidFill>
                  <a:srgbClr val="0070C0"/>
                </a:solidFill>
              </a:rPr>
              <a:t>Contaminação X Colonização X Infecç</a:t>
            </a:r>
            <a:r>
              <a:rPr lang="pt-BR" b="1" dirty="0">
                <a:solidFill>
                  <a:srgbClr val="002060"/>
                </a:solidFill>
              </a:rPr>
              <a:t>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1052736"/>
            <a:ext cx="8964488" cy="5421216"/>
          </a:xfrm>
        </p:spPr>
        <p:txBody>
          <a:bodyPr>
            <a:noAutofit/>
          </a:bodyPr>
          <a:lstStyle/>
          <a:p>
            <a:r>
              <a:rPr lang="pt-BR" sz="3200" b="1" dirty="0" smtClean="0"/>
              <a:t>Contaminação</a:t>
            </a:r>
            <a:r>
              <a:rPr lang="pt-BR" sz="3200" dirty="0"/>
              <a:t>: Presença de microrganismos em superfícies sem invasão </a:t>
            </a:r>
            <a:r>
              <a:rPr lang="pt-BR" sz="3200" dirty="0" err="1"/>
              <a:t>invasão</a:t>
            </a:r>
            <a:r>
              <a:rPr lang="pt-BR" sz="3200" dirty="0"/>
              <a:t> tecidual </a:t>
            </a:r>
            <a:r>
              <a:rPr lang="pt-BR" sz="3200" dirty="0" err="1"/>
              <a:t>tecidual</a:t>
            </a:r>
            <a:r>
              <a:rPr lang="pt-BR" sz="3200" dirty="0"/>
              <a:t>. Pode ocorrer </a:t>
            </a:r>
            <a:r>
              <a:rPr lang="pt-BR" sz="3200" dirty="0" err="1"/>
              <a:t>ocorrer</a:t>
            </a:r>
            <a:r>
              <a:rPr lang="pt-BR" sz="3200" dirty="0"/>
              <a:t> em objetos </a:t>
            </a:r>
            <a:r>
              <a:rPr lang="pt-BR" sz="3200" dirty="0" err="1"/>
              <a:t>objetos</a:t>
            </a:r>
            <a:r>
              <a:rPr lang="pt-BR" sz="3200" dirty="0"/>
              <a:t> inanimados </a:t>
            </a:r>
            <a:r>
              <a:rPr lang="pt-BR" sz="3200" dirty="0" err="1"/>
              <a:t>inanimados</a:t>
            </a:r>
            <a:r>
              <a:rPr lang="pt-BR" sz="3200" dirty="0"/>
              <a:t> ou humanos. Ex. Microbiota transitória da mão. </a:t>
            </a:r>
            <a:endParaRPr lang="pt-BR" sz="3200" dirty="0" smtClean="0"/>
          </a:p>
          <a:p>
            <a:r>
              <a:rPr lang="pt-BR" sz="3200" b="1" dirty="0" smtClean="0"/>
              <a:t>Colonização</a:t>
            </a:r>
            <a:r>
              <a:rPr lang="pt-BR" sz="3200" dirty="0"/>
              <a:t>: Crescimento e multiplicação de um microrganismo em superfícies epiteliais do hospedeiro sem expressão clínica ou imunológica. Ex. Microbiota humana normal. </a:t>
            </a:r>
          </a:p>
        </p:txBody>
      </p:sp>
    </p:spTree>
    <p:extLst>
      <p:ext uri="{BB962C8B-B14F-4D97-AF65-F5344CB8AC3E}">
        <p14:creationId xmlns:p14="http://schemas.microsoft.com/office/powerpoint/2010/main" val="1913794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562074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0070C0"/>
                </a:solidFill>
              </a:rPr>
              <a:t>CONTRIBUIÇÕES DA ENFERMAGEM ATUAL</a:t>
            </a: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9036496" cy="5493224"/>
          </a:xfrm>
        </p:spPr>
        <p:txBody>
          <a:bodyPr>
            <a:noAutofit/>
          </a:bodyPr>
          <a:lstStyle/>
          <a:p>
            <a:r>
              <a:rPr lang="pt-BR" sz="2800" b="1" dirty="0"/>
              <a:t>Assistência direta </a:t>
            </a:r>
            <a:endParaRPr lang="pt-BR" sz="2800" b="1" dirty="0" smtClean="0"/>
          </a:p>
          <a:p>
            <a:pPr marL="0" indent="0">
              <a:buNone/>
            </a:pPr>
            <a:r>
              <a:rPr lang="pt-BR" sz="2800" dirty="0" smtClean="0"/>
              <a:t>•</a:t>
            </a:r>
            <a:r>
              <a:rPr lang="pt-BR" sz="2800" dirty="0"/>
              <a:t>Higiene corporal •Higiene ambiental •Realização de procedimentos assépticos •Precauções </a:t>
            </a:r>
            <a:r>
              <a:rPr lang="pt-BR" sz="2800" dirty="0" smtClean="0"/>
              <a:t>especiais</a:t>
            </a:r>
          </a:p>
          <a:p>
            <a:r>
              <a:rPr lang="pt-BR" sz="2800" b="1" dirty="0" smtClean="0"/>
              <a:t>Assistência indireta </a:t>
            </a:r>
          </a:p>
          <a:p>
            <a:pPr marL="0" indent="0">
              <a:buNone/>
            </a:pPr>
            <a:r>
              <a:rPr lang="pt-BR" sz="2800" dirty="0" smtClean="0"/>
              <a:t>•</a:t>
            </a:r>
            <a:r>
              <a:rPr lang="pt-BR" sz="2800" dirty="0"/>
              <a:t>Processamento de artigos •Elaboração de normas e rotinas </a:t>
            </a:r>
            <a:r>
              <a:rPr lang="pt-BR" sz="2800" dirty="0" smtClean="0"/>
              <a:t>•</a:t>
            </a:r>
            <a:r>
              <a:rPr lang="pt-BR" sz="2800" dirty="0"/>
              <a:t>Vigilância epidemiológica no hospital </a:t>
            </a:r>
            <a:r>
              <a:rPr lang="pt-BR" sz="2800" dirty="0" smtClean="0"/>
              <a:t>•Treinamento </a:t>
            </a:r>
            <a:r>
              <a:rPr lang="pt-BR" sz="2800" dirty="0"/>
              <a:t>de </a:t>
            </a:r>
            <a:r>
              <a:rPr lang="pt-BR" sz="2800" dirty="0" smtClean="0"/>
              <a:t>equipes.</a:t>
            </a:r>
          </a:p>
          <a:p>
            <a:pPr marL="0" indent="0">
              <a:buNone/>
            </a:pPr>
            <a:r>
              <a:rPr lang="pt-BR" sz="2800" dirty="0" smtClean="0"/>
              <a:t>Serviço </a:t>
            </a:r>
            <a:r>
              <a:rPr lang="pt-BR" sz="2800" dirty="0"/>
              <a:t>de higiene e limpeza; lavanderia –Padronização e seleção de equipamentos e produtos para a saúde </a:t>
            </a:r>
            <a:r>
              <a:rPr lang="pt-BR" sz="2800" dirty="0" smtClean="0"/>
              <a:t> </a:t>
            </a:r>
            <a:r>
              <a:rPr lang="pt-BR" sz="2800" dirty="0"/>
              <a:t>•Cuidados com </a:t>
            </a:r>
            <a:r>
              <a:rPr lang="pt-BR" sz="2800" dirty="0" err="1"/>
              <a:t>pérfuro</a:t>
            </a:r>
            <a:r>
              <a:rPr lang="pt-BR" sz="2800" dirty="0"/>
              <a:t>-cortante •Cuidado em centro cirúrgico. Olhar para o doente •Treinamento da equipe </a:t>
            </a:r>
          </a:p>
        </p:txBody>
      </p:sp>
    </p:spTree>
    <p:extLst>
      <p:ext uri="{BB962C8B-B14F-4D97-AF65-F5344CB8AC3E}">
        <p14:creationId xmlns:p14="http://schemas.microsoft.com/office/powerpoint/2010/main" val="2842947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Duração das precauções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4" name="Picture 1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568952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0563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Duração das precauções</a:t>
            </a:r>
            <a:endParaRPr lang="pt-BR" dirty="0"/>
          </a:p>
        </p:txBody>
      </p:sp>
      <p:pic>
        <p:nvPicPr>
          <p:cNvPr id="4" name="Picture 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5"/>
            <a:ext cx="7992887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58020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BIBLIOGRAFIA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BR" sz="2000" kern="0" dirty="0" smtClean="0">
                <a:solidFill>
                  <a:srgbClr val="000000"/>
                </a:solidFill>
                <a:latin typeface="Arial"/>
              </a:rPr>
              <a:t>Portaria </a:t>
            </a:r>
            <a:r>
              <a:rPr lang="pt-BR" sz="2000" kern="0" dirty="0">
                <a:solidFill>
                  <a:srgbClr val="000000"/>
                </a:solidFill>
                <a:latin typeface="Arial"/>
              </a:rPr>
              <a:t>nº 2.616/MS/GM, de 12 de maio de 1998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pt-BR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BR" sz="2000" kern="0" dirty="0">
                <a:solidFill>
                  <a:srgbClr val="000000"/>
                </a:solidFill>
                <a:latin typeface="Arial"/>
              </a:rPr>
              <a:t>Precauções e Isolamentos – Associação Paulista de Estudos e Controle de Infecção Hospitalar (APECIH), 1999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</a:rPr>
              <a:t>DRAFT: Guideline for Isolation Precautions - Preventing Transmission of Infectious Agents in Healthcare Settings. Recommendations of the Healthcare Infection Control Practices Advisory Committee, 2004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BR" sz="20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pt-BR" sz="2000" kern="0" dirty="0">
                <a:solidFill>
                  <a:srgbClr val="000000"/>
                </a:solidFill>
                <a:latin typeface="Arial"/>
              </a:rPr>
              <a:t>http://www.ccih.med.br/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991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</p:spPr>
        <p:txBody>
          <a:bodyPr/>
          <a:lstStyle/>
          <a:p>
            <a:r>
              <a:rPr lang="pt-BR" b="1" dirty="0">
                <a:solidFill>
                  <a:srgbClr val="0070C0"/>
                </a:solidFill>
              </a:rPr>
              <a:t>Contaminação X Colonização X Infecç</a:t>
            </a:r>
            <a:r>
              <a:rPr lang="pt-BR" b="1" dirty="0">
                <a:solidFill>
                  <a:srgbClr val="002060"/>
                </a:solidFill>
              </a:rPr>
              <a:t>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3600" b="1" dirty="0"/>
              <a:t>Infecção</a:t>
            </a:r>
            <a:r>
              <a:rPr lang="pt-BR" sz="3600" dirty="0"/>
              <a:t>: Danos decorrentes da invasão, multiplicação microbiana no hospedeiro, ocorrendo a interação imunológica. A presença de sinais e sintomas caracteriza a doença.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933478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68952" cy="633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818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</a:pPr>
            <a:r>
              <a:rPr lang="pt-BR" sz="3600" b="1" cap="none" dirty="0">
                <a:solidFill>
                  <a:srgbClr val="3333FF"/>
                </a:solidFill>
                <a:latin typeface="Tahoma" pitchFamily="34" charset="0"/>
                <a:ea typeface="+mn-ea"/>
                <a:cs typeface="+mn-cs"/>
              </a:rPr>
              <a:t>Mecanismos de transmissão</a:t>
            </a:r>
            <a:br>
              <a:rPr lang="pt-BR" sz="3600" b="1" cap="none" dirty="0">
                <a:solidFill>
                  <a:srgbClr val="3333FF"/>
                </a:solidFill>
                <a:latin typeface="Tahoma" pitchFamily="34" charset="0"/>
                <a:ea typeface="+mn-ea"/>
                <a:cs typeface="+mn-cs"/>
              </a:rPr>
            </a:b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70185443"/>
              </p:ext>
            </p:extLst>
          </p:nvPr>
        </p:nvGraphicFramePr>
        <p:xfrm>
          <a:off x="107504" y="2440053"/>
          <a:ext cx="3384377" cy="2643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ClipArt" r:id="rId3" imgW="3660120" imgH="2230920" progId="MS_ClipArt_Gallery.2">
                  <p:embed/>
                </p:oleObj>
              </mc:Choice>
              <mc:Fallback>
                <p:oleObj name="ClipArt" r:id="rId3" imgW="3660120" imgH="2230920" progId="MS_ClipArt_Gallery.2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440053"/>
                        <a:ext cx="3384377" cy="26433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1547664" y="1916833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>
                <a:solidFill>
                  <a:srgbClr val="000000"/>
                </a:solidFill>
                <a:latin typeface="Arial" pitchFamily="34" charset="0"/>
              </a:rPr>
              <a:t>Transmissão por contato (direto e indireto)</a:t>
            </a:r>
          </a:p>
        </p:txBody>
      </p:sp>
      <p:sp>
        <p:nvSpPr>
          <p:cNvPr id="6" name="Retângulo 5"/>
          <p:cNvSpPr/>
          <p:nvPr/>
        </p:nvSpPr>
        <p:spPr>
          <a:xfrm>
            <a:off x="3563888" y="2951947"/>
            <a:ext cx="51845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dirty="0" smtClean="0">
              <a:solidFill>
                <a:srgbClr val="000000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solidFill>
                  <a:srgbClr val="000000"/>
                </a:solidFill>
                <a:latin typeface="Arial" pitchFamily="34" charset="0"/>
              </a:rPr>
              <a:t>Transmissão </a:t>
            </a:r>
            <a:r>
              <a:rPr lang="pt-BR" sz="2800" dirty="0">
                <a:solidFill>
                  <a:srgbClr val="000000"/>
                </a:solidFill>
                <a:latin typeface="Arial" pitchFamily="34" charset="0"/>
              </a:rPr>
              <a:t>por contato (direto e indireto)</a:t>
            </a:r>
          </a:p>
        </p:txBody>
      </p:sp>
      <p:sp>
        <p:nvSpPr>
          <p:cNvPr id="7" name="Retângulo 6"/>
          <p:cNvSpPr/>
          <p:nvPr/>
        </p:nvSpPr>
        <p:spPr>
          <a:xfrm>
            <a:off x="2195736" y="4721662"/>
            <a:ext cx="45365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pt-BR" dirty="0" smtClean="0">
              <a:latin typeface="Arial" pitchFamily="34" charset="0"/>
            </a:endParaRPr>
          </a:p>
          <a:p>
            <a:pPr eaLnBrk="0" hangingPunct="0"/>
            <a:endParaRPr lang="pt-BR" dirty="0">
              <a:latin typeface="Arial" pitchFamily="34" charset="0"/>
            </a:endParaRPr>
          </a:p>
          <a:p>
            <a:pPr eaLnBrk="0" hangingPunct="0"/>
            <a:r>
              <a:rPr lang="pt-BR" sz="2800" dirty="0" smtClean="0">
                <a:latin typeface="Arial" pitchFamily="34" charset="0"/>
              </a:rPr>
              <a:t>Transmissão aérea</a:t>
            </a:r>
            <a:endParaRPr lang="pt-BR" sz="28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212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pt-BR" sz="4400" b="1" cap="none" dirty="0" smtClean="0">
                <a:solidFill>
                  <a:srgbClr val="3333FF"/>
                </a:solidFill>
                <a:latin typeface="Tahoma" pitchFamily="34" charset="0"/>
                <a:ea typeface="+mn-ea"/>
                <a:cs typeface="+mn-cs"/>
              </a:rPr>
              <a:t/>
            </a:r>
            <a:br>
              <a:rPr lang="pt-BR" sz="4400" b="1" cap="none" dirty="0" smtClean="0">
                <a:solidFill>
                  <a:srgbClr val="3333FF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pt-BR" sz="4400" b="1" cap="none" dirty="0">
                <a:solidFill>
                  <a:srgbClr val="3333FF"/>
                </a:solidFill>
                <a:latin typeface="Tahoma" pitchFamily="34" charset="0"/>
                <a:ea typeface="+mn-ea"/>
                <a:cs typeface="+mn-cs"/>
              </a:rPr>
              <a:t/>
            </a:r>
            <a:br>
              <a:rPr lang="pt-BR" sz="4400" b="1" cap="none" dirty="0">
                <a:solidFill>
                  <a:srgbClr val="3333FF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pt-BR" sz="4400" b="1" cap="none" dirty="0" smtClean="0">
                <a:solidFill>
                  <a:srgbClr val="3333FF"/>
                </a:solidFill>
                <a:latin typeface="Tahoma" pitchFamily="34" charset="0"/>
                <a:ea typeface="+mn-ea"/>
                <a:cs typeface="+mn-cs"/>
              </a:rPr>
              <a:t/>
            </a:r>
            <a:br>
              <a:rPr lang="pt-BR" sz="4400" b="1" cap="none" dirty="0" smtClean="0">
                <a:solidFill>
                  <a:srgbClr val="3333FF"/>
                </a:solidFill>
                <a:latin typeface="Tahoma" pitchFamily="34" charset="0"/>
                <a:ea typeface="+mn-ea"/>
                <a:cs typeface="+mn-cs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t-BR" sz="3600" b="1" dirty="0">
                <a:solidFill>
                  <a:srgbClr val="000000"/>
                </a:solidFill>
                <a:latin typeface="Tahoma" pitchFamily="34" charset="0"/>
              </a:rPr>
              <a:t>Precauções Padrão</a:t>
            </a:r>
          </a:p>
          <a:p>
            <a:pPr marL="0" lvl="0" indent="0" algn="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sz="3600" b="1" dirty="0">
              <a:solidFill>
                <a:srgbClr val="000000"/>
              </a:solidFill>
              <a:latin typeface="Tahoma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t-BR" sz="3600" b="1" dirty="0">
                <a:solidFill>
                  <a:srgbClr val="000000"/>
                </a:solidFill>
                <a:latin typeface="Tahoma" pitchFamily="34" charset="0"/>
              </a:rPr>
              <a:t>Precauções Especificas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 3" pitchFamily="18" charset="2"/>
              <a:buChar char="["/>
            </a:pPr>
            <a:r>
              <a:rPr lang="pt-BR" sz="3600" dirty="0">
                <a:solidFill>
                  <a:srgbClr val="000000"/>
                </a:solidFill>
                <a:latin typeface="Tahoma" pitchFamily="34" charset="0"/>
              </a:rPr>
              <a:t> Contato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 3" pitchFamily="18" charset="2"/>
              <a:buChar char="["/>
            </a:pPr>
            <a:r>
              <a:rPr lang="pt-BR" sz="3600" dirty="0">
                <a:solidFill>
                  <a:srgbClr val="000000"/>
                </a:solidFill>
                <a:latin typeface="Tahoma" pitchFamily="34" charset="0"/>
              </a:rPr>
              <a:t> Gotícula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 3" pitchFamily="18" charset="2"/>
              <a:buChar char="["/>
            </a:pPr>
            <a:r>
              <a:rPr lang="pt-BR" sz="3600" dirty="0">
                <a:solidFill>
                  <a:srgbClr val="000000"/>
                </a:solidFill>
                <a:latin typeface="Tahoma" pitchFamily="34" charset="0"/>
              </a:rPr>
              <a:t> Aerossóis</a:t>
            </a:r>
          </a:p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663" y="332657"/>
            <a:ext cx="3876675" cy="100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2974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b="1" cap="none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+mn-ea"/>
                <a:cs typeface="+mn-cs"/>
              </a:rPr>
              <a:t>Precauções Padrão</a:t>
            </a:r>
            <a:br>
              <a:rPr lang="pt-BR" sz="4000" b="1" cap="none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+mn-ea"/>
                <a:cs typeface="+mn-cs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07504" y="1628800"/>
            <a:ext cx="8547720" cy="4873752"/>
          </a:xfrm>
        </p:spPr>
        <p:txBody>
          <a:bodyPr>
            <a:normAutofit lnSpcReduction="10000"/>
          </a:bodyPr>
          <a:lstStyle/>
          <a:p>
            <a:pPr marL="0" lvl="0" indent="0" fontAlgn="base">
              <a:lnSpc>
                <a:spcPct val="145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 typeface="Wingdings" pitchFamily="2" charset="2"/>
              <a:buChar char="ü"/>
            </a:pPr>
            <a:r>
              <a:rPr lang="pt-BR" b="1" dirty="0">
                <a:solidFill>
                  <a:srgbClr val="000000"/>
                </a:solidFill>
                <a:latin typeface="Tahoma" pitchFamily="34" charset="0"/>
              </a:rPr>
              <a:t>Conjunto de medidas aplicadas no atendimento de todos os pacientes (independente do diagnóstico). Devem ser utilizadas quando houver risco de contato com:</a:t>
            </a:r>
          </a:p>
          <a:p>
            <a:pPr marL="457200" lvl="1" indent="0" fontAlgn="base">
              <a:lnSpc>
                <a:spcPct val="145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 typeface="Wingdings 3" pitchFamily="18" charset="2"/>
              <a:buChar char="["/>
            </a:pPr>
            <a:r>
              <a:rPr lang="pt-BR" sz="2400" dirty="0">
                <a:solidFill>
                  <a:srgbClr val="000000"/>
                </a:solidFill>
                <a:latin typeface="Tahoma" pitchFamily="34" charset="0"/>
              </a:rPr>
              <a:t> sangue;</a:t>
            </a:r>
          </a:p>
          <a:p>
            <a:pPr marL="457200" lvl="1" indent="0" fontAlgn="base">
              <a:lnSpc>
                <a:spcPct val="145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 typeface="Wingdings 3" pitchFamily="18" charset="2"/>
              <a:buChar char="["/>
            </a:pPr>
            <a:r>
              <a:rPr lang="pt-BR" sz="2400" dirty="0">
                <a:solidFill>
                  <a:srgbClr val="000000"/>
                </a:solidFill>
                <a:latin typeface="Tahoma" pitchFamily="34" charset="0"/>
              </a:rPr>
              <a:t> todos os fluidos corpóreos, secreções e excreções (exceto suor);</a:t>
            </a:r>
          </a:p>
          <a:p>
            <a:pPr marL="457200" lvl="1" indent="0" fontAlgn="base">
              <a:lnSpc>
                <a:spcPct val="145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 typeface="Wingdings 3" pitchFamily="18" charset="2"/>
              <a:buChar char="["/>
            </a:pPr>
            <a:r>
              <a:rPr lang="pt-BR" sz="2400" dirty="0">
                <a:solidFill>
                  <a:srgbClr val="000000"/>
                </a:solidFill>
                <a:latin typeface="Tahoma" pitchFamily="34" charset="0"/>
              </a:rPr>
              <a:t> pele não íntegra;</a:t>
            </a:r>
          </a:p>
          <a:p>
            <a:pPr marL="457200" lvl="1" indent="0" fontAlgn="base">
              <a:lnSpc>
                <a:spcPct val="145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 typeface="Wingdings 3" pitchFamily="18" charset="2"/>
              <a:buChar char="["/>
            </a:pPr>
            <a:r>
              <a:rPr lang="pt-BR" sz="2400" dirty="0">
                <a:solidFill>
                  <a:srgbClr val="000000"/>
                </a:solidFill>
                <a:latin typeface="Tahoma" pitchFamily="34" charset="0"/>
              </a:rPr>
              <a:t> mucosas.</a:t>
            </a:r>
          </a:p>
          <a:p>
            <a:pPr marL="0" lvl="0" indent="0" algn="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pt-BR" dirty="0">
              <a:solidFill>
                <a:srgbClr val="000000"/>
              </a:solidFill>
              <a:latin typeface="Tahoma" pitchFamily="34" charset="0"/>
            </a:endParaRPr>
          </a:p>
          <a:p>
            <a:endParaRPr lang="pt-BR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157192"/>
            <a:ext cx="1296144" cy="153332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157192"/>
            <a:ext cx="1512168" cy="147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luv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157192"/>
            <a:ext cx="1240532" cy="1472367"/>
          </a:xfrm>
          <a:prstGeom prst="rect">
            <a:avLst/>
          </a:prstGeom>
          <a:noFill/>
          <a:ln w="28575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871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+mn-ea"/>
                <a:cs typeface="+mn-cs"/>
              </a:rPr>
              <a:t>Precauções</a:t>
            </a:r>
            <a:r>
              <a:rPr lang="en-US" sz="3600" b="1" cap="none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+mn-ea"/>
                <a:cs typeface="+mn-cs"/>
              </a:rPr>
              <a:t> </a:t>
            </a:r>
            <a:r>
              <a:rPr lang="en-US" sz="3600" b="1" cap="none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+mn-ea"/>
                <a:cs typeface="+mn-cs"/>
              </a:rPr>
              <a:t>Padrão</a:t>
            </a:r>
            <a:endParaRPr lang="en-US" sz="3600" b="1" cap="none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136904" cy="4873752"/>
          </a:xfrm>
        </p:spPr>
        <p:txBody>
          <a:bodyPr>
            <a:noAutofit/>
          </a:bodyPr>
          <a:lstStyle/>
          <a:p>
            <a:pPr marL="342900" lvl="0" indent="-34290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</a:pPr>
            <a:r>
              <a:rPr lang="pt-BR" sz="2800" b="1" kern="0" dirty="0">
                <a:solidFill>
                  <a:srgbClr val="000000"/>
                </a:solidFill>
                <a:latin typeface="Tahoma" pitchFamily="34" charset="0"/>
              </a:rPr>
              <a:t>Lavagem das Mãos</a:t>
            </a:r>
          </a:p>
          <a:p>
            <a:pPr marL="342900" lvl="0" indent="-34290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BR" sz="2800" kern="0" dirty="0">
              <a:solidFill>
                <a:srgbClr val="000000"/>
              </a:solidFill>
              <a:latin typeface="Tahoma" pitchFamily="34" charset="0"/>
            </a:endParaRPr>
          </a:p>
          <a:p>
            <a:pPr marL="819150" lvl="1" indent="-285750" fontAlgn="base">
              <a:lnSpc>
                <a:spcPct val="130000"/>
              </a:lnSpc>
              <a:spcAft>
                <a:spcPct val="0"/>
              </a:spcAft>
              <a:buClrTx/>
              <a:buSzTx/>
              <a:buFontTx/>
              <a:buChar char="–"/>
            </a:pPr>
            <a:r>
              <a:rPr lang="pt-BR" sz="2800" kern="0" dirty="0">
                <a:solidFill>
                  <a:srgbClr val="000000"/>
                </a:solidFill>
                <a:latin typeface="Tahoma" pitchFamily="34" charset="0"/>
              </a:rPr>
              <a:t>Antes e após contato com o paciente.</a:t>
            </a:r>
          </a:p>
          <a:p>
            <a:pPr marL="819150" lvl="1" indent="-285750" fontAlgn="base">
              <a:lnSpc>
                <a:spcPct val="130000"/>
              </a:lnSpc>
              <a:spcAft>
                <a:spcPct val="0"/>
              </a:spcAft>
              <a:buClrTx/>
              <a:buSzTx/>
              <a:buFontTx/>
              <a:buChar char="–"/>
            </a:pPr>
            <a:r>
              <a:rPr lang="pt-BR" sz="2800" kern="0" dirty="0">
                <a:solidFill>
                  <a:srgbClr val="000000"/>
                </a:solidFill>
                <a:latin typeface="Tahoma" pitchFamily="34" charset="0"/>
              </a:rPr>
              <a:t>Após retirada de luvas.</a:t>
            </a:r>
          </a:p>
          <a:p>
            <a:pPr marL="819150" lvl="1" indent="-285750" fontAlgn="base">
              <a:lnSpc>
                <a:spcPct val="130000"/>
              </a:lnSpc>
              <a:spcAft>
                <a:spcPct val="0"/>
              </a:spcAft>
              <a:buClrTx/>
              <a:buSzTx/>
              <a:buFontTx/>
              <a:buChar char="–"/>
            </a:pPr>
            <a:r>
              <a:rPr lang="pt-BR" sz="2800" kern="0" dirty="0">
                <a:solidFill>
                  <a:srgbClr val="000000"/>
                </a:solidFill>
                <a:latin typeface="Tahoma" pitchFamily="34" charset="0"/>
              </a:rPr>
              <a:t>Entre o contato com um paciente e outro.</a:t>
            </a:r>
          </a:p>
          <a:p>
            <a:pPr marL="819150" lvl="1" indent="-285750" fontAlgn="base">
              <a:lnSpc>
                <a:spcPct val="130000"/>
              </a:lnSpc>
              <a:spcAft>
                <a:spcPct val="0"/>
              </a:spcAft>
              <a:buClrTx/>
              <a:buSzTx/>
              <a:buFontTx/>
              <a:buChar char="–"/>
            </a:pPr>
            <a:r>
              <a:rPr lang="pt-BR" sz="2800" kern="0" dirty="0">
                <a:solidFill>
                  <a:srgbClr val="000000"/>
                </a:solidFill>
                <a:latin typeface="Tahoma" pitchFamily="34" charset="0"/>
              </a:rPr>
              <a:t>Após contato com sangue, líquidos corpóreos, secreções, excreções e artigos contaminados.</a:t>
            </a:r>
          </a:p>
          <a:p>
            <a:endParaRPr lang="pt-BR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764704"/>
            <a:ext cx="1655316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426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173</TotalTime>
  <Words>1010</Words>
  <Application>Microsoft Office PowerPoint</Application>
  <PresentationFormat>Apresentação na tela (4:3)</PresentationFormat>
  <Paragraphs>142</Paragraphs>
  <Slides>33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Balcão Envidraçado</vt:lpstr>
      <vt:lpstr>ClipArt</vt:lpstr>
      <vt:lpstr>Clip</vt:lpstr>
      <vt:lpstr> </vt:lpstr>
      <vt:lpstr>Fundamentos das precauções</vt:lpstr>
      <vt:lpstr>Contaminação X Colonização X Infecção</vt:lpstr>
      <vt:lpstr>Contaminação X Colonização X Infecção</vt:lpstr>
      <vt:lpstr>Apresentação do PowerPoint</vt:lpstr>
      <vt:lpstr>Mecanismos de transmissão </vt:lpstr>
      <vt:lpstr>   </vt:lpstr>
      <vt:lpstr> Precauções Padrão </vt:lpstr>
      <vt:lpstr>Precauções Padrão</vt:lpstr>
      <vt:lpstr>Apresentação do PowerPoint</vt:lpstr>
      <vt:lpstr>Precauções Padrão</vt:lpstr>
      <vt:lpstr>Precauções Padrão</vt:lpstr>
      <vt:lpstr>Precauções Padrão</vt:lpstr>
      <vt:lpstr>Precauções Padrão</vt:lpstr>
      <vt:lpstr>Precauções Padrão</vt:lpstr>
      <vt:lpstr>Precauções Padrão</vt:lpstr>
      <vt:lpstr>Precauções Padrão</vt:lpstr>
      <vt:lpstr>Precauções Específicas</vt:lpstr>
      <vt:lpstr>Apresentação do PowerPoint</vt:lpstr>
      <vt:lpstr>Transmissão por gotículas </vt:lpstr>
      <vt:lpstr>Transmissão por aerossóis</vt:lpstr>
      <vt:lpstr>Transmissão por contato </vt:lpstr>
      <vt:lpstr>Precauções de contato</vt:lpstr>
      <vt:lpstr>Precauções de contato</vt:lpstr>
      <vt:lpstr>Precauções de contato</vt:lpstr>
      <vt:lpstr>Isolamento Reverso </vt:lpstr>
      <vt:lpstr>Isolamento Reverso </vt:lpstr>
      <vt:lpstr>Medidas preventivas</vt:lpstr>
      <vt:lpstr>Apresentação do PowerPoint</vt:lpstr>
      <vt:lpstr>CONTRIBUIÇÕES DA ENFERMAGEM ATUAL</vt:lpstr>
      <vt:lpstr>Duração das precauções</vt:lpstr>
      <vt:lpstr>Duração das precauções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Silveira</dc:creator>
  <cp:lastModifiedBy>Silveira</cp:lastModifiedBy>
  <cp:revision>18</cp:revision>
  <dcterms:created xsi:type="dcterms:W3CDTF">2019-01-27T10:37:03Z</dcterms:created>
  <dcterms:modified xsi:type="dcterms:W3CDTF">2019-03-11T16:04:34Z</dcterms:modified>
</cp:coreProperties>
</file>