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341" r:id="rId2"/>
    <p:sldId id="347" r:id="rId3"/>
    <p:sldId id="348" r:id="rId4"/>
    <p:sldId id="349" r:id="rId5"/>
    <p:sldId id="352" r:id="rId6"/>
    <p:sldId id="350" r:id="rId7"/>
    <p:sldId id="351" r:id="rId8"/>
    <p:sldId id="353" r:id="rId9"/>
    <p:sldId id="354" r:id="rId10"/>
    <p:sldId id="364" r:id="rId11"/>
    <p:sldId id="365" r:id="rId12"/>
    <p:sldId id="366" r:id="rId13"/>
    <p:sldId id="369" r:id="rId14"/>
    <p:sldId id="368" r:id="rId15"/>
    <p:sldId id="367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8925" autoAdjust="0"/>
  </p:normalViewPr>
  <p:slideViewPr>
    <p:cSldViewPr>
      <p:cViewPr varScale="1">
        <p:scale>
          <a:sx n="74" d="100"/>
          <a:sy n="74" d="100"/>
        </p:scale>
        <p:origin x="6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FDD0136-B4DC-4457-A05E-31D5C934424D}" type="datetimeFigureOut">
              <a:rPr lang="pt-BR" smtClean="0"/>
              <a:pPr/>
              <a:t>25/09/2018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ransition>
    <p:pull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929718" cy="535785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4000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pt-BR" sz="4800" dirty="0" smtClean="0">
                <a:solidFill>
                  <a:srgbClr val="00B050"/>
                </a:solidFill>
                <a:latin typeface="Arial Black" pitchFamily="34" charset="0"/>
              </a:rPr>
              <a:t>AVALIAÇÃO ANTROPOMÉTRICA </a:t>
            </a:r>
          </a:p>
          <a:p>
            <a:pPr algn="ctr">
              <a:buNone/>
            </a:pPr>
            <a:endParaRPr lang="pt-BR" sz="48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>
              <a:buNone/>
            </a:pPr>
            <a:endParaRPr lang="pt-BR" sz="48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pt-BR" sz="2800" dirty="0" smtClean="0">
                <a:solidFill>
                  <a:srgbClr val="00B050"/>
                </a:solidFill>
                <a:latin typeface="Arial Black" pitchFamily="34" charset="0"/>
              </a:rPr>
              <a:t> NUTRIÇÃO E DIETÉTICA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85918" y="6286520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rgbClr val="C00000"/>
                </a:solidFill>
              </a:rPr>
              <a:t>Profª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Giovani</a:t>
            </a:r>
            <a:r>
              <a:rPr lang="pt-BR" b="1" dirty="0" smtClean="0">
                <a:solidFill>
                  <a:srgbClr val="C00000"/>
                </a:solidFill>
              </a:rPr>
              <a:t> Maria </a:t>
            </a:r>
            <a:r>
              <a:rPr lang="pt-BR" b="1" dirty="0" err="1" smtClean="0">
                <a:solidFill>
                  <a:srgbClr val="C00000"/>
                </a:solidFill>
              </a:rPr>
              <a:t>Schiessl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Wachholz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endParaRPr lang="pt-BR" b="1" dirty="0">
              <a:solidFill>
                <a:srgbClr val="C00000"/>
              </a:solidFill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1785919" cy="12144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IMC</a:t>
            </a:r>
            <a:endParaRPr lang="pt-BR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643578"/>
          </a:xfrm>
        </p:spPr>
        <p:txBody>
          <a:bodyPr>
            <a:normAutofit fontScale="77500" lnSpcReduction="20000"/>
          </a:bodyPr>
          <a:lstStyle/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ÍNDICE DE MASSA CORPORAL (IMC):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é um dos principais métodos de avaliação das condições de peso de um indivíduo.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Calculado: peso / altura x altura ao quadrado.</a:t>
            </a: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Não é indicado para avaliação nos seguintes grupos: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- crianças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- idosos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- pessoas musculosas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 - gestantes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OBS: estes grupos de pessoas devem ser avaliados através de tabelas específicas, como também fazer avaliação individual, com profissional especializado.  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AVALIAÇÃO IMC POR FAIXA ETÁRIA</a:t>
            </a:r>
            <a:endParaRPr lang="pt-BR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643578"/>
          </a:xfrm>
        </p:spPr>
        <p:txBody>
          <a:bodyPr>
            <a:normAutofit lnSpcReduction="10000"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Peso altura avaliação de IMC = peso / altura x altura.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Analisar classificação de IMC em tabela específica de acordo com a faixa etária descritas abaixo: 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ETÁRIA: 0 a 2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ETÁRIA:2 a 5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5 a 10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 10 a 19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20 A 60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maior de 60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GESTANTES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188640"/>
            <a:ext cx="811532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CLASSIFICAÇÃO IMC ADULTOS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1026" name="Picture 2" descr="C:\Users\Jefferson\Pictures\tabela-imc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3" y="908720"/>
            <a:ext cx="8862025" cy="562624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CLASSIFICAÇÃO IMC IDOSOS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4098" name="Picture 2" descr="C:\Users\Jefferson\Pictures\v11n3a01-qua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8501122" cy="550072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CLASSIFICAÇÃO IMC PARA GESTANTES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3074" name="Picture 2" descr="C:\Users\Jefferson\Pictures\grafico acomp nutric ges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7572428" cy="512447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6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ESTE TIPO DE AVALIAÇÃO DEVE SER REALIZADA POR PROFISSIONAL HABILITADO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2051" name="Picture 3" descr="C:\Users\Jefferson\Pictures\imc-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8572560" cy="478634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582594"/>
          </a:xfrm>
        </p:spPr>
        <p:txBody>
          <a:bodyPr>
            <a:no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PESO:  pode ser avaliado em balanças mecânicas ou  (eletrônica). Aferição mínima deve ser anualmente . Balança plataforma indicada p/ crianças maiores de 2 anos. 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Procedimento: balança deve estar em local nivelado e estável durante o procedimento. Indivíduo deve estar descalço c/ o mínimo de roupa possível.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Jefferson\Picture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643314"/>
            <a:ext cx="2143125" cy="1571621"/>
          </a:xfrm>
          <a:prstGeom prst="rect">
            <a:avLst/>
          </a:prstGeom>
          <a:noFill/>
        </p:spPr>
      </p:pic>
      <p:pic>
        <p:nvPicPr>
          <p:cNvPr id="1027" name="Picture 3" descr="C:\Users\Jefferson\Pictures\images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429000"/>
            <a:ext cx="2447925" cy="1509710"/>
          </a:xfrm>
          <a:prstGeom prst="rect">
            <a:avLst/>
          </a:prstGeom>
          <a:noFill/>
        </p:spPr>
      </p:pic>
      <p:pic>
        <p:nvPicPr>
          <p:cNvPr id="1028" name="Picture 4" descr="C:\Users\Jefferson\Pictures\download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357826"/>
            <a:ext cx="2552700" cy="1290634"/>
          </a:xfrm>
          <a:prstGeom prst="rect">
            <a:avLst/>
          </a:prstGeom>
          <a:noFill/>
        </p:spPr>
      </p:pic>
      <p:pic>
        <p:nvPicPr>
          <p:cNvPr id="1029" name="Picture 5" descr="C:\Users\Jefferson\Pictures\download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643446"/>
            <a:ext cx="2581275" cy="1771650"/>
          </a:xfrm>
          <a:prstGeom prst="rect">
            <a:avLst/>
          </a:prstGeom>
          <a:noFill/>
        </p:spPr>
      </p:pic>
      <p:pic>
        <p:nvPicPr>
          <p:cNvPr id="1030" name="Picture 6" descr="C:\Users\Jefferson\Pictures\images (7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5072074"/>
            <a:ext cx="2057400" cy="1485896"/>
          </a:xfrm>
          <a:prstGeom prst="rect">
            <a:avLst/>
          </a:prstGeom>
          <a:noFill/>
        </p:spPr>
      </p:pic>
      <p:pic>
        <p:nvPicPr>
          <p:cNvPr id="1031" name="Picture 7" descr="C:\Users\Jefferson\Pictures\images (8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82" y="3000372"/>
            <a:ext cx="885825" cy="134778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ESTATURA: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pode ser verifica utilizando equipamentos como: Antropômetro infantil, horizontal, para medir o comprimento de crianças menores de 2 anos. Para adultos utiliza-se antropômetro vertical, estadiômetro,  régua.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Jefferson\Pictures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86058"/>
            <a:ext cx="2143125" cy="2143125"/>
          </a:xfrm>
          <a:prstGeom prst="rect">
            <a:avLst/>
          </a:prstGeom>
          <a:noFill/>
        </p:spPr>
      </p:pic>
      <p:pic>
        <p:nvPicPr>
          <p:cNvPr id="2051" name="Picture 3" descr="C:\Users\Jefferson\Pictures\images (1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714884"/>
            <a:ext cx="2390775" cy="1914525"/>
          </a:xfrm>
          <a:prstGeom prst="rect">
            <a:avLst/>
          </a:prstGeom>
          <a:noFill/>
        </p:spPr>
      </p:pic>
      <p:pic>
        <p:nvPicPr>
          <p:cNvPr id="2052" name="Picture 4" descr="C:\Users\Jefferson\Pictures\download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2857496"/>
            <a:ext cx="2143125" cy="2143125"/>
          </a:xfrm>
          <a:prstGeom prst="rect">
            <a:avLst/>
          </a:prstGeom>
          <a:noFill/>
        </p:spPr>
      </p:pic>
      <p:pic>
        <p:nvPicPr>
          <p:cNvPr id="2053" name="Picture 5" descr="C:\Users\Jefferson\Pictures\images (1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4714884"/>
            <a:ext cx="2428892" cy="192880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ESTATURA: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Procedimento para avaliar: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Crianças =&gt; deitar no centro antropômetro, sem adornos na cabeça e descalço. Cabeça apoiada na parte fixa, pescoço reto, queixo afastado do peito; Pressionar cuidadosamente os joelhos p/ baixo. Encostar a parte móvel  do equipamento na planta dos pés.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3074" name="Picture 2" descr="C:\Users\Jefferson\Pictures\ABAAAA6cEAB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12"/>
            <a:ext cx="7715304" cy="542928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ESTATURA: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Procedimento para avaliar: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Adultos =&gt; posicionar no centro, sem adornos na cabeça e descalço. Cabeça erguida longe do queixo, olhando para um ponto fixo na altura dos olhos.  As pernas devem estar paralelas, formando um ângulo reto com os pés.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Ideal é encostar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calcanhares, panturrilhas, glúteos, escápula e parte posterior da cabeça no estadiômetro ou parede.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Quando não for possível encostar os 5 pontos posicionar no mínimo 3.  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pPr>
              <a:buNone/>
            </a:pPr>
            <a:endParaRPr lang="pt-BR" dirty="0"/>
          </a:p>
        </p:txBody>
      </p:sp>
      <p:pic>
        <p:nvPicPr>
          <p:cNvPr id="4098" name="Picture 2" descr="C:\Users\Jefferson\Pictures\ABAAABnQwAA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8715436" cy="571504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AVALIAÇÃO ANTROPOMÉTRICA</a:t>
            </a:r>
            <a:br>
              <a:rPr lang="pt-BR" dirty="0" smtClean="0">
                <a:latin typeface="Arial Black" pitchFamily="34" charset="0"/>
              </a:rPr>
            </a:br>
            <a:r>
              <a:rPr lang="pt-BR" dirty="0" smtClean="0">
                <a:latin typeface="Arial Black" pitchFamily="34" charset="0"/>
              </a:rPr>
              <a:t>CIRCUNFERÊNCIA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8715436" cy="5286412"/>
          </a:xfrm>
        </p:spPr>
        <p:txBody>
          <a:bodyPr>
            <a:normAutofit lnSpcReduction="10000"/>
          </a:bodyPr>
          <a:lstStyle/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CINTURA: posicionar em pé com os braços relaxados, remover roupa ou cinto.  Achar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ponto mais mole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entre osso quadril (crista ilíaca) e a borda inferior da última costela. Posicionar a fita flexível. Com dificuldade de achar o ponto mais mole, posicione a fita 2 cm acima do osso do quadril.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C:\Users\Jefferson\Pictures\images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2638425" cy="2000264"/>
          </a:xfrm>
          <a:prstGeom prst="rect">
            <a:avLst/>
          </a:prstGeom>
          <a:noFill/>
        </p:spPr>
      </p:pic>
      <p:pic>
        <p:nvPicPr>
          <p:cNvPr id="5124" name="Picture 4" descr="C:\Users\Jefferson\Pictures\download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714488"/>
            <a:ext cx="2276475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AVALIAÇÃO ANTROPOMÉTRICA</a:t>
            </a:r>
            <a:br>
              <a:rPr lang="pt-BR" dirty="0" smtClean="0">
                <a:latin typeface="Arial Black" pitchFamily="34" charset="0"/>
              </a:rPr>
            </a:br>
            <a:r>
              <a:rPr lang="pt-BR" dirty="0" smtClean="0">
                <a:latin typeface="Arial Black" pitchFamily="34" charset="0"/>
              </a:rPr>
              <a:t>CIRCUNFERÊNCIA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ABDÔMEN:  medida na protuberância máxima do abdômen, no nível da cicatriz umbilical, com o avaliado em pé, relaxado.</a:t>
            </a:r>
          </a:p>
          <a:p>
            <a:pPr>
              <a:buNone/>
            </a:pPr>
            <a:r>
              <a:rPr lang="pt-BR" sz="2400" dirty="0" smtClean="0"/>
              <a:t> 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QUADRIL: parte mais larga do bumbum,  logo abaixo do osso lateral mais saliente do quadril. geralmente fica a 20 cm abaixo da cintura. Tomada ao nível dos pontos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trocantéricos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direito e esquerdo. 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Jefferson\Pictures\images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571744"/>
            <a:ext cx="2295525" cy="2357454"/>
          </a:xfrm>
          <a:prstGeom prst="rect">
            <a:avLst/>
          </a:prstGeom>
          <a:noFill/>
        </p:spPr>
      </p:pic>
      <p:pic>
        <p:nvPicPr>
          <p:cNvPr id="6147" name="Picture 3" descr="C:\Users\Jefferson\Pictures\images (1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214554"/>
            <a:ext cx="1928818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10173</TotalTime>
  <Words>509</Words>
  <Application>Microsoft Office PowerPoint</Application>
  <PresentationFormat>Apresentação na tela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Franklin Gothic Book</vt:lpstr>
      <vt:lpstr>Perpetua</vt:lpstr>
      <vt:lpstr>Wingdings 2</vt:lpstr>
      <vt:lpstr>Patrimônio Líquido</vt:lpstr>
      <vt:lpstr>Apresentação do PowerPoint</vt:lpstr>
      <vt:lpstr>AVALIAÇÃO ANTROPOMÉTRICA</vt:lpstr>
      <vt:lpstr>AVALIAÇÃO ANTROPOMÉTRICA</vt:lpstr>
      <vt:lpstr>AVALIAÇÃO ANTROPOMÉTRICA</vt:lpstr>
      <vt:lpstr>AVALIAÇÃO ANTROPOMÉTRICA</vt:lpstr>
      <vt:lpstr>AVALIAÇÃO ANTROPOMÉTRICA</vt:lpstr>
      <vt:lpstr>AVALIAÇÃO ANTROPOMÉTRICA</vt:lpstr>
      <vt:lpstr>AVALIAÇÃO ANTROPOMÉTRICA CIRCUNFERÊNCIA</vt:lpstr>
      <vt:lpstr>AVALIAÇÃO ANTROPOMÉTRICA CIRCUNFERÊNCIA</vt:lpstr>
      <vt:lpstr>IMC</vt:lpstr>
      <vt:lpstr>AVALIAÇÃO IMC POR FAIXA ETÁRIA</vt:lpstr>
      <vt:lpstr>CLASSIFICAÇÃO IMC ADULTOS</vt:lpstr>
      <vt:lpstr>CLASSIFICAÇÃO IMC IDOSOS</vt:lpstr>
      <vt:lpstr>CLASSIFICAÇÃO IMC PARA GESTANTES</vt:lpstr>
      <vt:lpstr>ESTE TIPO DE AVALIAÇÃO DEVE SER REALIZADA POR PROFISSIONAL HABILITADO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Jefferson</dc:creator>
  <cp:lastModifiedBy>Giovana</cp:lastModifiedBy>
  <cp:revision>2291</cp:revision>
  <dcterms:created xsi:type="dcterms:W3CDTF">2014-02-04T23:45:32Z</dcterms:created>
  <dcterms:modified xsi:type="dcterms:W3CDTF">2018-09-25T19:00:49Z</dcterms:modified>
</cp:coreProperties>
</file>