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que é Planejamento????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None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É um processo desenvolvido com o objetivo de alcançar uma determinada situação almejada, de modo mais eficiente e eficaz, otimizando esforços e recursos existentes na organização.</a:t>
            </a:r>
          </a:p>
          <a:p>
            <a:pPr algn="just">
              <a:spcBef>
                <a:spcPct val="0"/>
              </a:spcBef>
              <a:buNone/>
            </a:pPr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Para isso, existem diversos níveis de planejamento praticados por uma organização.</a:t>
            </a:r>
          </a:p>
          <a:p>
            <a:pPr algn="just">
              <a:spcBef>
                <a:spcPct val="0"/>
              </a:spcBef>
              <a:buNone/>
            </a:pPr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planejamento é um processo gerencial, ou seja, pensar em planejamento significa, portanto, pensar em gerenciamento.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126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ESTRATÉGIA??????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z="2400" dirty="0"/>
              <a:t>A palavra estratégia tem sua origem no grego, e significa “arte do general”, referindo-se às habilidades dos militares em comandar e definir as ações das tropas, designando o caminho da vitória em uma guerra.</a:t>
            </a:r>
          </a:p>
          <a:p>
            <a:pPr algn="just">
              <a:buFont typeface="Wingdings 2" panose="05020102010507070707" pitchFamily="18" charset="2"/>
              <a:buNone/>
            </a:pPr>
            <a:endParaRPr lang="pt-BR" altLang="pt-BR" sz="2400" dirty="0"/>
          </a:p>
          <a:p>
            <a:pPr algn="just"/>
            <a:r>
              <a:rPr lang="pt-BR" altLang="pt-BR" sz="2400" dirty="0"/>
              <a:t>São encontrados registros de estratégia desde o século IV A.C., quando o livro “A Arte da Guerra” foi escrito por Sun </a:t>
            </a:r>
            <a:r>
              <a:rPr lang="pt-BR" altLang="pt-BR" sz="2400" dirty="0" err="1"/>
              <a:t>Tzu</a:t>
            </a:r>
            <a:r>
              <a:rPr lang="pt-BR" altLang="pt-BR" sz="240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7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Confusões comuns com Planejamento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2000" b="1" dirty="0">
                <a:cs typeface="Arial" panose="020B0604020202020204" pitchFamily="34" charset="0"/>
              </a:rPr>
              <a:t>Previsão</a:t>
            </a:r>
            <a:r>
              <a:rPr lang="pt-BR" altLang="pt-BR" sz="2000" dirty="0">
                <a:cs typeface="Arial" panose="020B0604020202020204" pitchFamily="34" charset="0"/>
              </a:rPr>
              <a:t>: esforço para verificar quais serão os novos eventos que poderão ocorrer, com base no registro de uma série de probabilidades</a:t>
            </a:r>
          </a:p>
          <a:p>
            <a:r>
              <a:rPr lang="pt-BR" altLang="pt-BR" sz="2000" b="1" dirty="0">
                <a:cs typeface="Arial" panose="020B0604020202020204" pitchFamily="34" charset="0"/>
              </a:rPr>
              <a:t>Projeção</a:t>
            </a:r>
            <a:r>
              <a:rPr lang="pt-BR" altLang="pt-BR" sz="2000" dirty="0">
                <a:cs typeface="Arial" panose="020B0604020202020204" pitchFamily="34" charset="0"/>
              </a:rPr>
              <a:t>: situação em que o futuro tende a ser igual ao passado, em sua estrutura básica</a:t>
            </a:r>
          </a:p>
          <a:p>
            <a:r>
              <a:rPr lang="pt-BR" altLang="pt-BR" sz="2000" b="1" dirty="0">
                <a:cs typeface="Arial" panose="020B0604020202020204" pitchFamily="34" charset="0"/>
              </a:rPr>
              <a:t>Predição</a:t>
            </a:r>
            <a:r>
              <a:rPr lang="pt-BR" altLang="pt-BR" sz="2000" dirty="0">
                <a:cs typeface="Arial" panose="020B0604020202020204" pitchFamily="34" charset="0"/>
              </a:rPr>
              <a:t>: situação em que o futuro tende a ser diferente do passado, mas a empresa não tem nenhum controle sobre seu processo e desenvolvimento</a:t>
            </a:r>
          </a:p>
          <a:p>
            <a:r>
              <a:rPr lang="pt-BR" altLang="pt-BR" sz="2000" b="1" dirty="0">
                <a:cs typeface="Arial" panose="020B0604020202020204" pitchFamily="34" charset="0"/>
              </a:rPr>
              <a:t>Resolução de problemas</a:t>
            </a:r>
            <a:r>
              <a:rPr lang="pt-BR" altLang="pt-BR" sz="2000" dirty="0">
                <a:cs typeface="Arial" panose="020B0604020202020204" pitchFamily="34" charset="0"/>
              </a:rPr>
              <a:t>: aspectos imediatos que buscam a correção de descontinuidades e desajustes entre a empresa e as forças externas que lhe sejam potencialmente relevantes</a:t>
            </a:r>
          </a:p>
          <a:p>
            <a:r>
              <a:rPr lang="pt-BR" altLang="pt-BR" sz="2000" b="1" dirty="0">
                <a:cs typeface="Arial" panose="020B0604020202020204" pitchFamily="34" charset="0"/>
              </a:rPr>
              <a:t>Plano</a:t>
            </a:r>
            <a:r>
              <a:rPr lang="pt-BR" altLang="pt-BR" sz="2000" dirty="0">
                <a:cs typeface="Arial" panose="020B0604020202020204" pitchFamily="34" charset="0"/>
              </a:rPr>
              <a:t>: documento formal que consolida as informações para o Planejamento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6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altLang="pt-BR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EfetividadE</a:t>
            </a:r>
            <a:r>
              <a:rPr lang="pt-BR" altLang="pt-B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do  Planejamento</a:t>
            </a:r>
            <a:r>
              <a:rPr lang="pt-BR" altLang="pt-BR" b="1" dirty="0">
                <a:solidFill>
                  <a:schemeClr val="bg1"/>
                </a:solidFill>
              </a:rPr>
              <a:t/>
            </a:r>
            <a:br>
              <a:rPr lang="pt-BR" altLang="pt-BR" b="1" dirty="0">
                <a:solidFill>
                  <a:schemeClr val="bg1"/>
                </a:solidFill>
              </a:rPr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Oportunidade </a:t>
            </a:r>
          </a:p>
          <a:p>
            <a:r>
              <a:rPr lang="pt-BR" sz="2800" dirty="0" smtClean="0"/>
              <a:t>Efetividade de Custo</a:t>
            </a:r>
          </a:p>
          <a:p>
            <a:r>
              <a:rPr lang="pt-BR" sz="2800" dirty="0" smtClean="0"/>
              <a:t>Facilidade</a:t>
            </a:r>
          </a:p>
          <a:p>
            <a:r>
              <a:rPr lang="pt-BR" sz="2800" dirty="0" smtClean="0"/>
              <a:t>Responsabilidade Amplitude</a:t>
            </a:r>
          </a:p>
          <a:p>
            <a:r>
              <a:rPr lang="pt-BR" sz="2800" dirty="0" smtClean="0"/>
              <a:t>Exatidão e objetividade</a:t>
            </a:r>
          </a:p>
          <a:p>
            <a:r>
              <a:rPr lang="pt-BR" sz="2800" dirty="0" smtClean="0"/>
              <a:t>Utilidade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4880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Características, Níveis e Tipo</a:t>
            </a:r>
            <a:r>
              <a:rPr lang="pt-BR" altLang="pt-BR" b="1" dirty="0">
                <a:solidFill>
                  <a:schemeClr val="tx2"/>
                </a:solidFill>
              </a:rPr>
              <a:t>s</a:t>
            </a:r>
            <a:r>
              <a:rPr lang="pt-BR" altLang="pt-BR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t-BR" altLang="pt-BR" b="1" dirty="0">
                <a:solidFill>
                  <a:schemeClr val="accent1">
                    <a:lumMod val="75000"/>
                  </a:schemeClr>
                </a:solidFill>
              </a:rPr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SzPct val="108000"/>
              <a:buNone/>
              <a:defRPr/>
            </a:pPr>
            <a:r>
              <a:rPr lang="pt-BR" altLang="pt-BR" sz="2800" b="1" dirty="0"/>
              <a:t>Características</a:t>
            </a:r>
          </a:p>
          <a:p>
            <a:pPr>
              <a:lnSpc>
                <a:spcPct val="90000"/>
              </a:lnSpc>
              <a:buSzPct val="108000"/>
              <a:buFont typeface="Wingdings" pitchFamily="2" charset="2"/>
              <a:buChar char="§"/>
              <a:defRPr/>
            </a:pPr>
            <a:endParaRPr lang="pt-BR" altLang="pt-BR" sz="2000" b="1" dirty="0"/>
          </a:p>
          <a:p>
            <a:pPr lvl="1">
              <a:lnSpc>
                <a:spcPct val="90000"/>
              </a:lnSpc>
              <a:buClr>
                <a:schemeClr val="accent1"/>
              </a:buClr>
              <a:buSzPct val="108000"/>
              <a:buFont typeface="Wingdings" pitchFamily="2" charset="2"/>
              <a:buChar char="§"/>
              <a:defRPr/>
            </a:pPr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Objetivos e Metas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SzPct val="108000"/>
              <a:buFont typeface="Wingdings" pitchFamily="2" charset="2"/>
              <a:buChar char="§"/>
              <a:defRPr/>
            </a:pPr>
            <a:endParaRPr lang="pt-BR" alt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SzPct val="108000"/>
              <a:buFont typeface="Wingdings" pitchFamily="2" charset="2"/>
              <a:buChar char="§"/>
              <a:defRPr/>
            </a:pPr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Meios para atingir os objetivos e     as metas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SzPct val="108000"/>
              <a:buFont typeface="Wingdings" pitchFamily="2" charset="2"/>
              <a:buChar char="§"/>
              <a:defRPr/>
            </a:pPr>
            <a:endParaRPr lang="pt-BR" alt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SzPct val="108000"/>
              <a:buFont typeface="Wingdings" pitchFamily="2" charset="2"/>
              <a:buChar char="§"/>
              <a:defRPr/>
            </a:pPr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Métodos operacionais e alocação de recursos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996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NIVEIS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INSTITUCIONAL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pt-BR" sz="4000" b="1" smtClean="0">
                <a:latin typeface="Arial" panose="020B0604020202020204" pitchFamily="34" charset="0"/>
                <a:cs typeface="Arial" panose="020B0604020202020204" pitchFamily="34" charset="0"/>
              </a:rPr>
              <a:t>INTERMEDIÁRIO</a:t>
            </a:r>
            <a:endParaRPr 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OPERACIONAL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49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endParaRPr lang="pt-BR" sz="2000" b="1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pt-BR" sz="2000" b="1" dirty="0"/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Planejamento Estratégico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  <a:defRPr/>
            </a:pP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Planejamento Tático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  <a:defRPr/>
            </a:pP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  <a:defRPr/>
            </a:pP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Planejamento Operacional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5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TM03457452[[fn=Celeste]]</Template>
  <TotalTime>34</TotalTime>
  <Words>291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Wingdings 2</vt:lpstr>
      <vt:lpstr>Celestial</vt:lpstr>
      <vt:lpstr>O que é Planejamento????</vt:lpstr>
      <vt:lpstr>ESTRATÉGIA??????</vt:lpstr>
      <vt:lpstr>Confusões comuns com Planejamento</vt:lpstr>
      <vt:lpstr>EfetividadE do  Planejamento </vt:lpstr>
      <vt:lpstr>Características, Níveis e Tipos </vt:lpstr>
      <vt:lpstr>NIVEIS</vt:lpstr>
      <vt:lpstr>TIPOS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PLANEJAR PARA ACERTAR...</dc:title>
  <dc:creator>Maria Benedita de Paula e Silva Polomanei</dc:creator>
  <cp:lastModifiedBy>Maria Benedita de Paula e Silva Polomanei</cp:lastModifiedBy>
  <cp:revision>9</cp:revision>
  <dcterms:created xsi:type="dcterms:W3CDTF">2019-03-12T13:28:36Z</dcterms:created>
  <dcterms:modified xsi:type="dcterms:W3CDTF">2019-03-19T18:06:10Z</dcterms:modified>
</cp:coreProperties>
</file>