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80" r:id="rId4"/>
    <p:sldId id="281" r:id="rId5"/>
    <p:sldId id="283" r:id="rId6"/>
    <p:sldId id="284"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82" r:id="rId22"/>
    <p:sldId id="299" r:id="rId23"/>
    <p:sldId id="300" r:id="rId24"/>
    <p:sldId id="303" r:id="rId25"/>
    <p:sldId id="302" r:id="rId26"/>
    <p:sldId id="301" r:id="rId27"/>
    <p:sldId id="304" r:id="rId2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1" autoAdjust="0"/>
    <p:restoredTop sz="94660"/>
  </p:normalViewPr>
  <p:slideViewPr>
    <p:cSldViewPr snapToGrid="0">
      <p:cViewPr varScale="1">
        <p:scale>
          <a:sx n="62" d="100"/>
          <a:sy n="62" d="100"/>
        </p:scale>
        <p:origin x="96"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B7196AEA-8D32-44C8-AEC8-2D3F589E0AD7}" type="datetimeFigureOut">
              <a:rPr lang="pt-BR" smtClean="0"/>
              <a:t>25/03/2019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0A4A04-E427-4B29-9123-A571217883F0}" type="slidenum">
              <a:rPr lang="pt-BR" smtClean="0"/>
              <a:t>‹nº›</a:t>
            </a:fld>
            <a:endParaRPr lang="pt-BR"/>
          </a:p>
        </p:txBody>
      </p:sp>
    </p:spTree>
    <p:extLst>
      <p:ext uri="{BB962C8B-B14F-4D97-AF65-F5344CB8AC3E}">
        <p14:creationId xmlns:p14="http://schemas.microsoft.com/office/powerpoint/2010/main" val="3760901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7196AEA-8D32-44C8-AEC8-2D3F589E0AD7}" type="datetimeFigureOut">
              <a:rPr lang="pt-BR" smtClean="0"/>
              <a:t>25/03/2019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0A4A04-E427-4B29-9123-A571217883F0}" type="slidenum">
              <a:rPr lang="pt-BR" smtClean="0"/>
              <a:t>‹nº›</a:t>
            </a:fld>
            <a:endParaRPr lang="pt-BR"/>
          </a:p>
        </p:txBody>
      </p:sp>
    </p:spTree>
    <p:extLst>
      <p:ext uri="{BB962C8B-B14F-4D97-AF65-F5344CB8AC3E}">
        <p14:creationId xmlns:p14="http://schemas.microsoft.com/office/powerpoint/2010/main" val="4166716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7196AEA-8D32-44C8-AEC8-2D3F589E0AD7}" type="datetimeFigureOut">
              <a:rPr lang="pt-BR" smtClean="0"/>
              <a:t>25/03/2019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0A4A04-E427-4B29-9123-A571217883F0}" type="slidenum">
              <a:rPr lang="pt-BR" smtClean="0"/>
              <a:t>‹nº›</a:t>
            </a:fld>
            <a:endParaRPr lang="pt-BR"/>
          </a:p>
        </p:txBody>
      </p:sp>
    </p:spTree>
    <p:extLst>
      <p:ext uri="{BB962C8B-B14F-4D97-AF65-F5344CB8AC3E}">
        <p14:creationId xmlns:p14="http://schemas.microsoft.com/office/powerpoint/2010/main" val="3505924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7196AEA-8D32-44C8-AEC8-2D3F589E0AD7}" type="datetimeFigureOut">
              <a:rPr lang="pt-BR" smtClean="0"/>
              <a:t>25/03/2019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0A4A04-E427-4B29-9123-A571217883F0}" type="slidenum">
              <a:rPr lang="pt-BR" smtClean="0"/>
              <a:t>‹nº›</a:t>
            </a:fld>
            <a:endParaRPr lang="pt-BR"/>
          </a:p>
        </p:txBody>
      </p:sp>
    </p:spTree>
    <p:extLst>
      <p:ext uri="{BB962C8B-B14F-4D97-AF65-F5344CB8AC3E}">
        <p14:creationId xmlns:p14="http://schemas.microsoft.com/office/powerpoint/2010/main" val="1177362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B7196AEA-8D32-44C8-AEC8-2D3F589E0AD7}" type="datetimeFigureOut">
              <a:rPr lang="pt-BR" smtClean="0"/>
              <a:t>25/03/2019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0A4A04-E427-4B29-9123-A571217883F0}" type="slidenum">
              <a:rPr lang="pt-BR" smtClean="0"/>
              <a:t>‹nº›</a:t>
            </a:fld>
            <a:endParaRPr lang="pt-BR"/>
          </a:p>
        </p:txBody>
      </p:sp>
    </p:spTree>
    <p:extLst>
      <p:ext uri="{BB962C8B-B14F-4D97-AF65-F5344CB8AC3E}">
        <p14:creationId xmlns:p14="http://schemas.microsoft.com/office/powerpoint/2010/main" val="2189505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B7196AEA-8D32-44C8-AEC8-2D3F589E0AD7}" type="datetimeFigureOut">
              <a:rPr lang="pt-BR" smtClean="0"/>
              <a:t>25/03/2019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F0A4A04-E427-4B29-9123-A571217883F0}" type="slidenum">
              <a:rPr lang="pt-BR" smtClean="0"/>
              <a:t>‹nº›</a:t>
            </a:fld>
            <a:endParaRPr lang="pt-BR"/>
          </a:p>
        </p:txBody>
      </p:sp>
    </p:spTree>
    <p:extLst>
      <p:ext uri="{BB962C8B-B14F-4D97-AF65-F5344CB8AC3E}">
        <p14:creationId xmlns:p14="http://schemas.microsoft.com/office/powerpoint/2010/main" val="24682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B7196AEA-8D32-44C8-AEC8-2D3F589E0AD7}" type="datetimeFigureOut">
              <a:rPr lang="pt-BR" smtClean="0"/>
              <a:t>25/03/2019</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DF0A4A04-E427-4B29-9123-A571217883F0}" type="slidenum">
              <a:rPr lang="pt-BR" smtClean="0"/>
              <a:t>‹nº›</a:t>
            </a:fld>
            <a:endParaRPr lang="pt-BR"/>
          </a:p>
        </p:txBody>
      </p:sp>
    </p:spTree>
    <p:extLst>
      <p:ext uri="{BB962C8B-B14F-4D97-AF65-F5344CB8AC3E}">
        <p14:creationId xmlns:p14="http://schemas.microsoft.com/office/powerpoint/2010/main" val="4272427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B7196AEA-8D32-44C8-AEC8-2D3F589E0AD7}" type="datetimeFigureOut">
              <a:rPr lang="pt-BR" smtClean="0"/>
              <a:t>25/03/2019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DF0A4A04-E427-4B29-9123-A571217883F0}" type="slidenum">
              <a:rPr lang="pt-BR" smtClean="0"/>
              <a:t>‹nº›</a:t>
            </a:fld>
            <a:endParaRPr lang="pt-BR"/>
          </a:p>
        </p:txBody>
      </p:sp>
    </p:spTree>
    <p:extLst>
      <p:ext uri="{BB962C8B-B14F-4D97-AF65-F5344CB8AC3E}">
        <p14:creationId xmlns:p14="http://schemas.microsoft.com/office/powerpoint/2010/main" val="4015522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7196AEA-8D32-44C8-AEC8-2D3F589E0AD7}" type="datetimeFigureOut">
              <a:rPr lang="pt-BR" smtClean="0"/>
              <a:t>25/03/2019</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DF0A4A04-E427-4B29-9123-A571217883F0}" type="slidenum">
              <a:rPr lang="pt-BR" smtClean="0"/>
              <a:t>‹nº›</a:t>
            </a:fld>
            <a:endParaRPr lang="pt-BR"/>
          </a:p>
        </p:txBody>
      </p:sp>
    </p:spTree>
    <p:extLst>
      <p:ext uri="{BB962C8B-B14F-4D97-AF65-F5344CB8AC3E}">
        <p14:creationId xmlns:p14="http://schemas.microsoft.com/office/powerpoint/2010/main" val="2028976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B7196AEA-8D32-44C8-AEC8-2D3F589E0AD7}" type="datetimeFigureOut">
              <a:rPr lang="pt-BR" smtClean="0"/>
              <a:t>25/03/2019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F0A4A04-E427-4B29-9123-A571217883F0}" type="slidenum">
              <a:rPr lang="pt-BR" smtClean="0"/>
              <a:t>‹nº›</a:t>
            </a:fld>
            <a:endParaRPr lang="pt-BR"/>
          </a:p>
        </p:txBody>
      </p:sp>
    </p:spTree>
    <p:extLst>
      <p:ext uri="{BB962C8B-B14F-4D97-AF65-F5344CB8AC3E}">
        <p14:creationId xmlns:p14="http://schemas.microsoft.com/office/powerpoint/2010/main" val="35468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B7196AEA-8D32-44C8-AEC8-2D3F589E0AD7}" type="datetimeFigureOut">
              <a:rPr lang="pt-BR" smtClean="0"/>
              <a:t>25/03/2019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F0A4A04-E427-4B29-9123-A571217883F0}" type="slidenum">
              <a:rPr lang="pt-BR" smtClean="0"/>
              <a:t>‹nº›</a:t>
            </a:fld>
            <a:endParaRPr lang="pt-BR"/>
          </a:p>
        </p:txBody>
      </p:sp>
    </p:spTree>
    <p:extLst>
      <p:ext uri="{BB962C8B-B14F-4D97-AF65-F5344CB8AC3E}">
        <p14:creationId xmlns:p14="http://schemas.microsoft.com/office/powerpoint/2010/main" val="589269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47000"/>
            <a:lum/>
            <a:extLst>
              <a:ext uri="{28A0092B-C50C-407E-A947-70E740481C1C}">
                <a14:useLocalDpi xmlns:a14="http://schemas.microsoft.com/office/drawing/2010/main"/>
              </a:ext>
            </a:extLst>
          </a:blip>
          <a:srcRect/>
          <a:stretch>
            <a:fillRect l="73000" b="72000"/>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196AEA-8D32-44C8-AEC8-2D3F589E0AD7}" type="datetimeFigureOut">
              <a:rPr lang="pt-BR" smtClean="0"/>
              <a:t>25/03/2019</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0A4A04-E427-4B29-9123-A571217883F0}" type="slidenum">
              <a:rPr lang="pt-BR" smtClean="0"/>
              <a:t>‹nº›</a:t>
            </a:fld>
            <a:endParaRPr lang="pt-BR"/>
          </a:p>
        </p:txBody>
      </p:sp>
    </p:spTree>
    <p:extLst>
      <p:ext uri="{BB962C8B-B14F-4D97-AF65-F5344CB8AC3E}">
        <p14:creationId xmlns:p14="http://schemas.microsoft.com/office/powerpoint/2010/main" val="2139703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monografias.brasilescola.uol.com.br/psicologia/piaget-vygotsky--diferencas-semelhancas.htm" TargetMode="External"/><Relationship Id="rId2" Type="http://schemas.openxmlformats.org/officeDocument/2006/relationships/hyperlink" Target="http://www.filosofia.com.br/vi_classic.php?id=9"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12685" y="2080306"/>
            <a:ext cx="9144000" cy="2387600"/>
          </a:xfrm>
        </p:spPr>
        <p:txBody>
          <a:bodyPr/>
          <a:lstStyle/>
          <a:p>
            <a:r>
              <a:rPr lang="pt-BR" dirty="0" smtClean="0"/>
              <a:t>PSICOLOGIA APLICADA À EMERMAGEM</a:t>
            </a:r>
            <a:endParaRPr lang="pt-BR" dirty="0"/>
          </a:p>
        </p:txBody>
      </p:sp>
      <p:sp>
        <p:nvSpPr>
          <p:cNvPr id="3" name="Subtítulo 2"/>
          <p:cNvSpPr>
            <a:spLocks noGrp="1"/>
          </p:cNvSpPr>
          <p:nvPr>
            <p:ph type="subTitle" idx="1"/>
          </p:nvPr>
        </p:nvSpPr>
        <p:spPr>
          <a:xfrm>
            <a:off x="1712685" y="4864781"/>
            <a:ext cx="9144000" cy="1655762"/>
          </a:xfrm>
        </p:spPr>
        <p:txBody>
          <a:bodyPr/>
          <a:lstStyle/>
          <a:p>
            <a:r>
              <a:rPr lang="pt-BR" dirty="0" smtClean="0"/>
              <a:t>Ms. Valmir </a:t>
            </a:r>
            <a:r>
              <a:rPr lang="pt-BR" dirty="0" err="1" smtClean="0"/>
              <a:t>Pasa</a:t>
            </a:r>
            <a:endParaRPr lang="pt-BR" dirty="0" smtClean="0"/>
          </a:p>
          <a:p>
            <a:r>
              <a:rPr lang="pt-BR" dirty="0" smtClean="0"/>
              <a:t>Aula 3</a:t>
            </a:r>
            <a:endParaRPr lang="pt-BR" dirty="0"/>
          </a:p>
        </p:txBody>
      </p:sp>
    </p:spTree>
    <p:extLst>
      <p:ext uri="{BB962C8B-B14F-4D97-AF65-F5344CB8AC3E}">
        <p14:creationId xmlns:p14="http://schemas.microsoft.com/office/powerpoint/2010/main" val="27834199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 y="-1"/>
            <a:ext cx="8758989" cy="6890405"/>
          </a:xfrm>
          <a:prstGeom prst="rect">
            <a:avLst/>
          </a:prstGeom>
        </p:spPr>
      </p:pic>
    </p:spTree>
    <p:extLst>
      <p:ext uri="{BB962C8B-B14F-4D97-AF65-F5344CB8AC3E}">
        <p14:creationId xmlns:p14="http://schemas.microsoft.com/office/powerpoint/2010/main" val="21584866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t>Equilibração</a:t>
            </a:r>
            <a:r>
              <a:rPr lang="pt-BR" dirty="0"/>
              <a:t> </a:t>
            </a:r>
          </a:p>
        </p:txBody>
      </p:sp>
      <p:sp>
        <p:nvSpPr>
          <p:cNvPr id="3" name="Espaço Reservado para Conteúdo 2"/>
          <p:cNvSpPr>
            <a:spLocks noGrp="1"/>
          </p:cNvSpPr>
          <p:nvPr>
            <p:ph idx="1"/>
          </p:nvPr>
        </p:nvSpPr>
        <p:spPr/>
        <p:txBody>
          <a:bodyPr>
            <a:normAutofit lnSpcReduction="10000"/>
          </a:bodyPr>
          <a:lstStyle/>
          <a:p>
            <a:r>
              <a:rPr lang="pt-BR" altLang="pt-BR" b="1" dirty="0">
                <a:cs typeface="Times New Roman" panose="02020603050405020304" pitchFamily="18" charset="0"/>
              </a:rPr>
              <a:t>Os processos de assimilação </a:t>
            </a:r>
            <a:r>
              <a:rPr lang="pt-BR" altLang="pt-BR" b="1" i="1" dirty="0">
                <a:solidFill>
                  <a:schemeClr val="tx2"/>
                </a:solidFill>
                <a:cs typeface="Times New Roman" panose="02020603050405020304" pitchFamily="18" charset="0"/>
              </a:rPr>
              <a:t>e</a:t>
            </a:r>
            <a:r>
              <a:rPr lang="pt-BR" altLang="pt-BR" b="1" dirty="0">
                <a:cs typeface="Times New Roman" panose="02020603050405020304" pitchFamily="18" charset="0"/>
              </a:rPr>
              <a:t> acomodação são necessários para o crescimento e o desenvolvimento cognitivo.</a:t>
            </a:r>
          </a:p>
          <a:p>
            <a:pPr>
              <a:buNone/>
            </a:pPr>
            <a:endParaRPr lang="pt-BR" altLang="pt-BR" b="1" dirty="0">
              <a:cs typeface="Times New Roman" panose="02020603050405020304" pitchFamily="18" charset="0"/>
            </a:endParaRPr>
          </a:p>
          <a:p>
            <a:pPr>
              <a:buNone/>
            </a:pPr>
            <a:r>
              <a:rPr lang="pt-BR" altLang="pt-BR" b="1" dirty="0">
                <a:solidFill>
                  <a:schemeClr val="tx2"/>
                </a:solidFill>
                <a:cs typeface="Times New Roman" panose="02020603050405020304" pitchFamily="18" charset="0"/>
              </a:rPr>
              <a:t>-</a:t>
            </a:r>
            <a:r>
              <a:rPr lang="pt-BR" altLang="pt-BR" b="1" dirty="0">
                <a:solidFill>
                  <a:schemeClr val="tx2"/>
                </a:solidFill>
                <a:latin typeface="Times New Roman" panose="02020603050405020304" pitchFamily="18" charset="0"/>
                <a:cs typeface="Times New Roman" panose="02020603050405020304" pitchFamily="18" charset="0"/>
              </a:rPr>
              <a:t> </a:t>
            </a:r>
            <a:r>
              <a:rPr lang="pt-BR" altLang="pt-BR" b="1" dirty="0">
                <a:cs typeface="Times New Roman" panose="02020603050405020304" pitchFamily="18" charset="0"/>
              </a:rPr>
              <a:t>apenas assimilação </a:t>
            </a:r>
            <a:r>
              <a:rPr lang="pt-BR" altLang="pt-BR" b="1" dirty="0">
                <a:solidFill>
                  <a:schemeClr val="tx2"/>
                </a:solidFill>
                <a:latin typeface="Times New Roman" panose="02020603050405020304" pitchFamily="18" charset="0"/>
                <a:cs typeface="Times New Roman" panose="02020603050405020304" pitchFamily="18" charset="0"/>
                <a:sym typeface="Symbol" panose="05050102010706020507" pitchFamily="18" charset="2"/>
              </a:rPr>
              <a:t></a:t>
            </a:r>
            <a:r>
              <a:rPr lang="pt-BR" altLang="pt-BR" b="1" dirty="0">
                <a:cs typeface="Times New Roman" panose="02020603050405020304" pitchFamily="18" charset="0"/>
              </a:rPr>
              <a:t> poucos esquemas e incapacidade de detectar diferenças nas coisas</a:t>
            </a:r>
          </a:p>
          <a:p>
            <a:pPr>
              <a:buNone/>
            </a:pPr>
            <a:r>
              <a:rPr lang="pt-BR" altLang="pt-BR" b="1" dirty="0">
                <a:solidFill>
                  <a:schemeClr val="tx2"/>
                </a:solidFill>
                <a:cs typeface="Times New Roman" panose="02020603050405020304" pitchFamily="18" charset="0"/>
              </a:rPr>
              <a:t>-</a:t>
            </a:r>
            <a:r>
              <a:rPr lang="pt-BR" altLang="pt-BR" b="1" dirty="0">
                <a:solidFill>
                  <a:schemeClr val="tx2"/>
                </a:solidFill>
                <a:latin typeface="Times New Roman" panose="02020603050405020304" pitchFamily="18" charset="0"/>
                <a:cs typeface="Times New Roman" panose="02020603050405020304" pitchFamily="18" charset="0"/>
              </a:rPr>
              <a:t> </a:t>
            </a:r>
            <a:r>
              <a:rPr lang="pt-BR" altLang="pt-BR" b="1" dirty="0">
                <a:cs typeface="Times New Roman" panose="02020603050405020304" pitchFamily="18" charset="0"/>
              </a:rPr>
              <a:t>apenas acomodação </a:t>
            </a:r>
            <a:r>
              <a:rPr lang="pt-BR" altLang="pt-BR" b="1" dirty="0">
                <a:solidFill>
                  <a:schemeClr val="tx2"/>
                </a:solidFill>
                <a:latin typeface="Times New Roman" panose="02020603050405020304" pitchFamily="18" charset="0"/>
                <a:cs typeface="Times New Roman" panose="02020603050405020304" pitchFamily="18" charset="0"/>
                <a:sym typeface="Symbol" panose="05050102010706020507" pitchFamily="18" charset="2"/>
              </a:rPr>
              <a:t></a:t>
            </a:r>
            <a:r>
              <a:rPr lang="pt-BR" altLang="pt-BR" b="1" dirty="0">
                <a:cs typeface="Times New Roman" panose="02020603050405020304" pitchFamily="18" charset="0"/>
              </a:rPr>
              <a:t> grande número de esquemas pequenos e com pouca generalidade</a:t>
            </a:r>
          </a:p>
          <a:p>
            <a:pPr>
              <a:buNone/>
            </a:pPr>
            <a:endParaRPr lang="pt-BR" altLang="pt-BR" b="1" dirty="0">
              <a:cs typeface="Times New Roman" panose="02020603050405020304" pitchFamily="18" charset="0"/>
            </a:endParaRPr>
          </a:p>
          <a:p>
            <a:r>
              <a:rPr lang="pt-BR" altLang="pt-BR" b="1" dirty="0">
                <a:cs typeface="Times New Roman" panose="02020603050405020304" pitchFamily="18" charset="0"/>
              </a:rPr>
              <a:t>Piaget chamou o balanço entre assimilação e acomodação de </a:t>
            </a:r>
            <a:r>
              <a:rPr lang="pt-BR" altLang="pt-BR" b="1" dirty="0" err="1">
                <a:solidFill>
                  <a:schemeClr val="tx2"/>
                </a:solidFill>
                <a:cs typeface="Times New Roman" panose="02020603050405020304" pitchFamily="18" charset="0"/>
              </a:rPr>
              <a:t>equilibração</a:t>
            </a:r>
            <a:r>
              <a:rPr lang="pt-BR" altLang="pt-BR" b="1" dirty="0">
                <a:solidFill>
                  <a:schemeClr val="tx2"/>
                </a:solidFill>
                <a:cs typeface="Times New Roman" panose="02020603050405020304" pitchFamily="18" charset="0"/>
              </a:rPr>
              <a:t>.</a:t>
            </a:r>
            <a:r>
              <a:rPr lang="pt-BR" altLang="pt-BR" b="1" dirty="0">
                <a:solidFill>
                  <a:schemeClr val="tx2"/>
                </a:solidFill>
              </a:rPr>
              <a:t> </a:t>
            </a:r>
          </a:p>
          <a:p>
            <a:endParaRPr lang="pt-BR" dirty="0"/>
          </a:p>
        </p:txBody>
      </p:sp>
    </p:spTree>
    <p:extLst>
      <p:ext uri="{BB962C8B-B14F-4D97-AF65-F5344CB8AC3E}">
        <p14:creationId xmlns:p14="http://schemas.microsoft.com/office/powerpoint/2010/main" val="3720843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a:blip r:embed="rId2"/>
          <a:stretch>
            <a:fillRect/>
          </a:stretch>
        </p:blipFill>
        <p:spPr>
          <a:xfrm>
            <a:off x="-1" y="0"/>
            <a:ext cx="12218717" cy="6858000"/>
          </a:xfrm>
          <a:prstGeom prst="rect">
            <a:avLst/>
          </a:prstGeom>
        </p:spPr>
      </p:pic>
    </p:spTree>
    <p:extLst>
      <p:ext uri="{BB962C8B-B14F-4D97-AF65-F5344CB8AC3E}">
        <p14:creationId xmlns:p14="http://schemas.microsoft.com/office/powerpoint/2010/main" val="25406817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LEV VYGOTSKY </a:t>
            </a:r>
            <a:r>
              <a:rPr lang="pt-BR" dirty="0" smtClean="0"/>
              <a:t>(1896-1934)</a:t>
            </a:r>
            <a:endParaRPr lang="pt-BR" dirty="0"/>
          </a:p>
        </p:txBody>
      </p:sp>
      <p:sp>
        <p:nvSpPr>
          <p:cNvPr id="3" name="Espaço Reservado para Conteúdo 2"/>
          <p:cNvSpPr>
            <a:spLocks noGrp="1"/>
          </p:cNvSpPr>
          <p:nvPr>
            <p:ph idx="1"/>
          </p:nvPr>
        </p:nvSpPr>
        <p:spPr/>
        <p:txBody>
          <a:bodyPr/>
          <a:lstStyle/>
          <a:p>
            <a:endParaRPr lang="pt-BR"/>
          </a:p>
        </p:txBody>
      </p:sp>
    </p:spTree>
    <p:extLst>
      <p:ext uri="{BB962C8B-B14F-4D97-AF65-F5344CB8AC3E}">
        <p14:creationId xmlns:p14="http://schemas.microsoft.com/office/powerpoint/2010/main" val="36512905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385010"/>
            <a:ext cx="10515600" cy="6472989"/>
          </a:xfrm>
        </p:spPr>
        <p:txBody>
          <a:bodyPr>
            <a:normAutofit/>
          </a:bodyPr>
          <a:lstStyle/>
          <a:p>
            <a:r>
              <a:rPr lang="pt-BR" sz="4000" dirty="0" smtClean="0"/>
              <a:t>Base Marxista;</a:t>
            </a:r>
          </a:p>
          <a:p>
            <a:r>
              <a:rPr lang="pt-BR" sz="4000" dirty="0" smtClean="0"/>
              <a:t>Desenvolvimento humano:</a:t>
            </a:r>
          </a:p>
          <a:p>
            <a:pPr lvl="1"/>
            <a:r>
              <a:rPr lang="pt-BR" sz="4000" dirty="0" smtClean="0"/>
              <a:t>Relações sociais;</a:t>
            </a:r>
          </a:p>
          <a:p>
            <a:pPr lvl="1"/>
            <a:r>
              <a:rPr lang="pt-BR" sz="4000" dirty="0" smtClean="0"/>
              <a:t>História;</a:t>
            </a:r>
          </a:p>
          <a:p>
            <a:pPr lvl="1"/>
            <a:r>
              <a:rPr lang="pt-BR" sz="4000" dirty="0" smtClean="0"/>
              <a:t>Cultura</a:t>
            </a:r>
          </a:p>
          <a:p>
            <a:pPr lvl="2"/>
            <a:r>
              <a:rPr lang="pt-BR" sz="4000" dirty="0" smtClean="0"/>
              <a:t>De fora para dentro</a:t>
            </a:r>
            <a:endParaRPr lang="pt-BR" sz="4000" dirty="0"/>
          </a:p>
          <a:p>
            <a:r>
              <a:rPr lang="pt-BR" sz="4000" dirty="0" smtClean="0"/>
              <a:t>Períodos de desenvolvimento</a:t>
            </a:r>
          </a:p>
          <a:p>
            <a:pPr lvl="1"/>
            <a:r>
              <a:rPr lang="pt-BR" sz="4000" dirty="0" smtClean="0"/>
              <a:t>Primeira infância – 0 a 3 anos</a:t>
            </a:r>
          </a:p>
          <a:p>
            <a:pPr lvl="1"/>
            <a:r>
              <a:rPr lang="pt-BR" sz="4000" dirty="0" smtClean="0"/>
              <a:t>Infância  - 3 a 10 anos</a:t>
            </a:r>
          </a:p>
          <a:p>
            <a:pPr lvl="1"/>
            <a:r>
              <a:rPr lang="pt-BR" sz="4000" dirty="0" smtClean="0"/>
              <a:t>Adolescência – 10 a 17 anos</a:t>
            </a:r>
            <a:endParaRPr lang="pt-BR" sz="4000" dirty="0"/>
          </a:p>
        </p:txBody>
      </p:sp>
    </p:spTree>
    <p:extLst>
      <p:ext uri="{BB962C8B-B14F-4D97-AF65-F5344CB8AC3E}">
        <p14:creationId xmlns:p14="http://schemas.microsoft.com/office/powerpoint/2010/main" val="6523576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5400" dirty="0" smtClean="0"/>
              <a:t>Primeira infância</a:t>
            </a:r>
            <a:endParaRPr lang="pt-BR" sz="5400" dirty="0"/>
          </a:p>
        </p:txBody>
      </p:sp>
      <p:sp>
        <p:nvSpPr>
          <p:cNvPr id="3" name="Espaço Reservado para Conteúdo 2"/>
          <p:cNvSpPr>
            <a:spLocks noGrp="1"/>
          </p:cNvSpPr>
          <p:nvPr>
            <p:ph idx="1"/>
          </p:nvPr>
        </p:nvSpPr>
        <p:spPr/>
        <p:txBody>
          <a:bodyPr>
            <a:noAutofit/>
          </a:bodyPr>
          <a:lstStyle/>
          <a:p>
            <a:r>
              <a:rPr lang="pt-BR" sz="3600" dirty="0" smtClean="0"/>
              <a:t>Atividades dominantes:</a:t>
            </a:r>
          </a:p>
          <a:p>
            <a:pPr lvl="1"/>
            <a:r>
              <a:rPr lang="pt-BR" sz="3600" dirty="0" smtClean="0"/>
              <a:t>Comunicação emocional direta</a:t>
            </a:r>
          </a:p>
          <a:p>
            <a:pPr lvl="2"/>
            <a:r>
              <a:rPr lang="pt-BR" sz="3600" dirty="0" smtClean="0"/>
              <a:t>Adulto é central (pais, professores </a:t>
            </a:r>
            <a:r>
              <a:rPr lang="pt-BR" sz="3600" dirty="0" err="1" smtClean="0"/>
              <a:t>etc</a:t>
            </a:r>
            <a:r>
              <a:rPr lang="pt-BR" sz="3600" dirty="0" smtClean="0"/>
              <a:t>)</a:t>
            </a:r>
          </a:p>
          <a:p>
            <a:pPr lvl="2"/>
            <a:r>
              <a:rPr lang="pt-BR" sz="3600" dirty="0" smtClean="0"/>
              <a:t>Vínculo positivo para o desenvolvimento</a:t>
            </a:r>
          </a:p>
          <a:p>
            <a:pPr lvl="1"/>
            <a:r>
              <a:rPr lang="pt-BR" sz="3600" dirty="0" smtClean="0"/>
              <a:t>Atividade objetal – </a:t>
            </a:r>
            <a:r>
              <a:rPr lang="pt-BR" sz="3600" dirty="0" err="1" smtClean="0"/>
              <a:t>manipulatória</a:t>
            </a:r>
            <a:endParaRPr lang="pt-BR" sz="3600" dirty="0" smtClean="0"/>
          </a:p>
          <a:p>
            <a:pPr lvl="2"/>
            <a:r>
              <a:rPr lang="pt-BR" sz="3600" dirty="0" smtClean="0"/>
              <a:t>Uso indiscriminado (pente)</a:t>
            </a:r>
          </a:p>
          <a:p>
            <a:pPr lvl="2"/>
            <a:r>
              <a:rPr lang="pt-BR" sz="3600" dirty="0" smtClean="0"/>
              <a:t>Função social específica</a:t>
            </a:r>
          </a:p>
          <a:p>
            <a:pPr lvl="2"/>
            <a:r>
              <a:rPr lang="pt-BR" sz="3600" dirty="0" smtClean="0"/>
              <a:t>Uso livre</a:t>
            </a:r>
            <a:endParaRPr lang="pt-BR" sz="3600" dirty="0"/>
          </a:p>
        </p:txBody>
      </p:sp>
      <p:pic>
        <p:nvPicPr>
          <p:cNvPr id="4" name="Imagem 3"/>
          <p:cNvPicPr>
            <a:picLocks noChangeAspect="1"/>
          </p:cNvPicPr>
          <p:nvPr/>
        </p:nvPicPr>
        <p:blipFill>
          <a:blip r:embed="rId2"/>
          <a:stretch>
            <a:fillRect/>
          </a:stretch>
        </p:blipFill>
        <p:spPr>
          <a:xfrm>
            <a:off x="7963150" y="4625975"/>
            <a:ext cx="3593939" cy="2232025"/>
          </a:xfrm>
          <a:prstGeom prst="rect">
            <a:avLst/>
          </a:prstGeom>
        </p:spPr>
      </p:pic>
    </p:spTree>
    <p:extLst>
      <p:ext uri="{BB962C8B-B14F-4D97-AF65-F5344CB8AC3E}">
        <p14:creationId xmlns:p14="http://schemas.microsoft.com/office/powerpoint/2010/main" val="42442109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6000" dirty="0" smtClean="0"/>
              <a:t>Infância</a:t>
            </a:r>
            <a:endParaRPr lang="pt-BR" sz="6000" dirty="0"/>
          </a:p>
        </p:txBody>
      </p:sp>
      <p:sp>
        <p:nvSpPr>
          <p:cNvPr id="3" name="Espaço Reservado para Conteúdo 2"/>
          <p:cNvSpPr>
            <a:spLocks noGrp="1"/>
          </p:cNvSpPr>
          <p:nvPr>
            <p:ph idx="1"/>
          </p:nvPr>
        </p:nvSpPr>
        <p:spPr>
          <a:xfrm>
            <a:off x="838200" y="1690688"/>
            <a:ext cx="10515600" cy="4486275"/>
          </a:xfrm>
        </p:spPr>
        <p:txBody>
          <a:bodyPr>
            <a:noAutofit/>
          </a:bodyPr>
          <a:lstStyle/>
          <a:p>
            <a:r>
              <a:rPr lang="pt-BR" sz="3600" dirty="0" smtClean="0"/>
              <a:t>Crise da interfase (transição);</a:t>
            </a:r>
          </a:p>
          <a:p>
            <a:pPr lvl="1"/>
            <a:r>
              <a:rPr lang="pt-BR" sz="3600" dirty="0" smtClean="0"/>
              <a:t>Resistencia;</a:t>
            </a:r>
          </a:p>
          <a:p>
            <a:pPr lvl="1"/>
            <a:r>
              <a:rPr lang="pt-BR" sz="3600" dirty="0" smtClean="0"/>
              <a:t>Quer tudo na hora</a:t>
            </a:r>
          </a:p>
          <a:p>
            <a:pPr lvl="1"/>
            <a:r>
              <a:rPr lang="pt-BR" sz="3600" dirty="0" smtClean="0"/>
              <a:t>Dificuldade em aceitar limites</a:t>
            </a:r>
            <a:endParaRPr lang="pt-BR" sz="3600" dirty="0"/>
          </a:p>
          <a:p>
            <a:r>
              <a:rPr lang="pt-BR" sz="3600" dirty="0" smtClean="0"/>
              <a:t>Atividade dominante</a:t>
            </a:r>
          </a:p>
          <a:p>
            <a:pPr lvl="1"/>
            <a:r>
              <a:rPr lang="pt-BR" sz="3600" dirty="0" smtClean="0"/>
              <a:t>Jogo de papéis / faz de conta</a:t>
            </a:r>
          </a:p>
          <a:p>
            <a:pPr lvl="1"/>
            <a:r>
              <a:rPr lang="pt-BR" sz="3600" dirty="0" smtClean="0"/>
              <a:t>Brincadeira estabelece as necessidades de agir no mundo</a:t>
            </a:r>
          </a:p>
          <a:p>
            <a:r>
              <a:rPr lang="pt-BR" sz="3600" dirty="0" smtClean="0"/>
              <a:t>Atividades produtivas que modelem a personalidade</a:t>
            </a:r>
          </a:p>
        </p:txBody>
      </p:sp>
      <p:pic>
        <p:nvPicPr>
          <p:cNvPr id="4" name="Imagem 3"/>
          <p:cNvPicPr>
            <a:picLocks noChangeAspect="1"/>
          </p:cNvPicPr>
          <p:nvPr/>
        </p:nvPicPr>
        <p:blipFill>
          <a:blip r:embed="rId2"/>
          <a:stretch>
            <a:fillRect/>
          </a:stretch>
        </p:blipFill>
        <p:spPr>
          <a:xfrm>
            <a:off x="7307630" y="-1"/>
            <a:ext cx="4884369" cy="3663277"/>
          </a:xfrm>
          <a:prstGeom prst="rect">
            <a:avLst/>
          </a:prstGeom>
        </p:spPr>
      </p:pic>
    </p:spTree>
    <p:extLst>
      <p:ext uri="{BB962C8B-B14F-4D97-AF65-F5344CB8AC3E}">
        <p14:creationId xmlns:p14="http://schemas.microsoft.com/office/powerpoint/2010/main" val="30589133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6000" dirty="0" smtClean="0"/>
              <a:t>Adolescência</a:t>
            </a:r>
            <a:endParaRPr lang="pt-BR" sz="6000" dirty="0"/>
          </a:p>
        </p:txBody>
      </p:sp>
      <p:sp>
        <p:nvSpPr>
          <p:cNvPr id="3" name="Espaço Reservado para Conteúdo 2"/>
          <p:cNvSpPr>
            <a:spLocks noGrp="1"/>
          </p:cNvSpPr>
          <p:nvPr>
            <p:ph idx="1"/>
          </p:nvPr>
        </p:nvSpPr>
        <p:spPr/>
        <p:txBody>
          <a:bodyPr>
            <a:normAutofit lnSpcReduction="10000"/>
          </a:bodyPr>
          <a:lstStyle/>
          <a:p>
            <a:r>
              <a:rPr lang="pt-BR" sz="3600" dirty="0" smtClean="0"/>
              <a:t>Pensamento e linguagem;</a:t>
            </a:r>
          </a:p>
          <a:p>
            <a:r>
              <a:rPr lang="pt-BR" sz="3600" dirty="0" smtClean="0"/>
              <a:t>Intercâmbio social;</a:t>
            </a:r>
          </a:p>
          <a:p>
            <a:r>
              <a:rPr lang="pt-BR" sz="3600" dirty="0" smtClean="0"/>
              <a:t>Características vinculadas a corpo, mudanças de humor, intensidade afetiva, ansiedade;</a:t>
            </a:r>
          </a:p>
          <a:p>
            <a:r>
              <a:rPr lang="pt-BR" sz="3600" dirty="0" smtClean="0"/>
              <a:t>Maturidade genital – função de procriação;</a:t>
            </a:r>
          </a:p>
          <a:p>
            <a:r>
              <a:rPr lang="pt-BR" sz="3600" dirty="0" smtClean="0"/>
              <a:t>Mudanças emocionais:</a:t>
            </a:r>
          </a:p>
          <a:p>
            <a:pPr lvl="1"/>
            <a:r>
              <a:rPr lang="pt-BR" sz="3600" dirty="0" smtClean="0"/>
              <a:t>Personalidade: atenção, memória, imaginação, pensamento e linguagem</a:t>
            </a:r>
            <a:r>
              <a:rPr lang="pt-BR" dirty="0" smtClean="0"/>
              <a:t>;</a:t>
            </a:r>
          </a:p>
        </p:txBody>
      </p:sp>
    </p:spTree>
    <p:extLst>
      <p:ext uri="{BB962C8B-B14F-4D97-AF65-F5344CB8AC3E}">
        <p14:creationId xmlns:p14="http://schemas.microsoft.com/office/powerpoint/2010/main" val="9203245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97271" y="5532437"/>
            <a:ext cx="10515600" cy="1325563"/>
          </a:xfrm>
        </p:spPr>
        <p:txBody>
          <a:bodyPr/>
          <a:lstStyle/>
          <a:p>
            <a:r>
              <a:rPr lang="pt-BR" dirty="0" smtClean="0"/>
              <a:t>Zona de desenvolvimento proximal?</a:t>
            </a:r>
            <a:endParaRPr lang="pt-BR" dirty="0"/>
          </a:p>
        </p:txBody>
      </p:sp>
      <p:pic>
        <p:nvPicPr>
          <p:cNvPr id="4" name="Espaço Reservado para Conteúdo 3"/>
          <p:cNvPicPr>
            <a:picLocks noGrp="1" noChangeAspect="1"/>
          </p:cNvPicPr>
          <p:nvPr>
            <p:ph idx="1"/>
          </p:nvPr>
        </p:nvPicPr>
        <p:blipFill>
          <a:blip r:embed="rId2"/>
          <a:stretch>
            <a:fillRect/>
          </a:stretch>
        </p:blipFill>
        <p:spPr>
          <a:xfrm>
            <a:off x="236621" y="0"/>
            <a:ext cx="5706979" cy="5550460"/>
          </a:xfrm>
          <a:prstGeom prst="rect">
            <a:avLst/>
          </a:prstGeom>
        </p:spPr>
      </p:pic>
    </p:spTree>
    <p:extLst>
      <p:ext uri="{BB962C8B-B14F-4D97-AF65-F5344CB8AC3E}">
        <p14:creationId xmlns:p14="http://schemas.microsoft.com/office/powerpoint/2010/main" val="12064341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4" name="Imagem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176963"/>
          </a:xfrm>
          <a:prstGeom prst="rect">
            <a:avLst/>
          </a:prstGeom>
        </p:spPr>
      </p:pic>
    </p:spTree>
    <p:extLst>
      <p:ext uri="{BB962C8B-B14F-4D97-AF65-F5344CB8AC3E}">
        <p14:creationId xmlns:p14="http://schemas.microsoft.com/office/powerpoint/2010/main" val="11475985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marL="0" indent="0">
              <a:buNone/>
            </a:pPr>
            <a:r>
              <a:rPr lang="pt-BR" sz="3200" dirty="0" smtClean="0"/>
              <a:t>Aula </a:t>
            </a:r>
            <a:r>
              <a:rPr lang="pt-BR" sz="3200" dirty="0"/>
              <a:t>3</a:t>
            </a:r>
            <a:endParaRPr lang="pt-BR" sz="3200" b="1" dirty="0" smtClean="0"/>
          </a:p>
          <a:p>
            <a:pPr marL="0" indent="0">
              <a:buNone/>
            </a:pPr>
            <a:endParaRPr lang="pt-BR" sz="3200" b="1" dirty="0" smtClean="0"/>
          </a:p>
          <a:p>
            <a:pPr marL="457200" lvl="1" indent="0">
              <a:buNone/>
            </a:pPr>
            <a:r>
              <a:rPr lang="pt-BR" sz="3200" dirty="0" smtClean="0"/>
              <a:t>3.1. </a:t>
            </a:r>
            <a:r>
              <a:rPr lang="pt-BR" sz="3200" dirty="0" err="1" smtClean="0"/>
              <a:t>Construtrismo</a:t>
            </a:r>
            <a:r>
              <a:rPr lang="pt-BR" sz="3200" dirty="0" smtClean="0"/>
              <a:t> de Piaget</a:t>
            </a:r>
          </a:p>
          <a:p>
            <a:pPr marL="457200" lvl="1" indent="0">
              <a:buNone/>
            </a:pPr>
            <a:r>
              <a:rPr lang="pt-BR" dirty="0"/>
              <a:t>	</a:t>
            </a:r>
            <a:r>
              <a:rPr lang="pt-BR" dirty="0" smtClean="0"/>
              <a:t>3.1.1.</a:t>
            </a:r>
            <a:endParaRPr lang="pt-BR" sz="3200" dirty="0" smtClean="0"/>
          </a:p>
          <a:p>
            <a:pPr marL="457200" lvl="1" indent="0">
              <a:buNone/>
            </a:pPr>
            <a:r>
              <a:rPr lang="pt-BR" sz="3200" dirty="0"/>
              <a:t>3</a:t>
            </a:r>
            <a:r>
              <a:rPr lang="pt-BR" sz="3200" dirty="0" smtClean="0"/>
              <a:t>.2. </a:t>
            </a:r>
            <a:r>
              <a:rPr lang="pt-BR" sz="3200" dirty="0" err="1" smtClean="0"/>
              <a:t>Interacionismo</a:t>
            </a:r>
            <a:r>
              <a:rPr lang="pt-BR" sz="3200" dirty="0" smtClean="0"/>
              <a:t> de Vygotsky</a:t>
            </a:r>
          </a:p>
          <a:p>
            <a:pPr marL="457200" lvl="1" indent="0">
              <a:buNone/>
            </a:pPr>
            <a:r>
              <a:rPr lang="pt-BR" sz="3200" dirty="0"/>
              <a:t>	</a:t>
            </a:r>
            <a:r>
              <a:rPr lang="pt-BR" dirty="0" smtClean="0"/>
              <a:t>3.2.1. </a:t>
            </a:r>
            <a:endParaRPr lang="pt-BR" sz="3200" dirty="0" smtClean="0"/>
          </a:p>
          <a:p>
            <a:pPr marL="457200" lvl="1" indent="0">
              <a:buNone/>
            </a:pPr>
            <a:r>
              <a:rPr lang="pt-BR" sz="3200" dirty="0" smtClean="0"/>
              <a:t>3.3. Erich Fromm e a Arte de amar</a:t>
            </a:r>
          </a:p>
          <a:p>
            <a:pPr marL="457200" lvl="1" indent="0">
              <a:buNone/>
            </a:pPr>
            <a:r>
              <a:rPr lang="pt-BR" dirty="0" smtClean="0"/>
              <a:t>	3.3.1. A</a:t>
            </a:r>
          </a:p>
          <a:p>
            <a:pPr marL="0" indent="0">
              <a:buNone/>
            </a:pPr>
            <a:endParaRPr lang="pt-BR" dirty="0"/>
          </a:p>
        </p:txBody>
      </p:sp>
    </p:spTree>
    <p:extLst>
      <p:ext uri="{BB962C8B-B14F-4D97-AF65-F5344CB8AC3E}">
        <p14:creationId xmlns:p14="http://schemas.microsoft.com/office/powerpoint/2010/main" val="754111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stretch>
            <a:fillRect/>
          </a:stretch>
        </p:blipFill>
        <p:spPr>
          <a:xfrm>
            <a:off x="0" y="1"/>
            <a:ext cx="12197794" cy="6858000"/>
          </a:xfrm>
          <a:prstGeom prst="rect">
            <a:avLst/>
          </a:prstGeom>
        </p:spPr>
      </p:pic>
    </p:spTree>
    <p:extLst>
      <p:ext uri="{BB962C8B-B14F-4D97-AF65-F5344CB8AC3E}">
        <p14:creationId xmlns:p14="http://schemas.microsoft.com/office/powerpoint/2010/main" val="41029902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3. ERICH FROMM (1900-1980)</a:t>
            </a:r>
            <a:endParaRPr lang="pt-BR" dirty="0"/>
          </a:p>
        </p:txBody>
      </p:sp>
      <p:sp>
        <p:nvSpPr>
          <p:cNvPr id="5" name="Espaço Reservado para Conteúdo 4"/>
          <p:cNvSpPr>
            <a:spLocks noGrp="1"/>
          </p:cNvSpPr>
          <p:nvPr>
            <p:ph idx="1"/>
          </p:nvPr>
        </p:nvSpPr>
        <p:spPr/>
        <p:txBody>
          <a:bodyPr/>
          <a:lstStyle/>
          <a:p>
            <a:endParaRPr lang="pt-BR"/>
          </a:p>
        </p:txBody>
      </p:sp>
    </p:spTree>
    <p:extLst>
      <p:ext uri="{BB962C8B-B14F-4D97-AF65-F5344CB8AC3E}">
        <p14:creationId xmlns:p14="http://schemas.microsoft.com/office/powerpoint/2010/main" val="15702307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385011"/>
            <a:ext cx="10515600" cy="5791952"/>
          </a:xfrm>
        </p:spPr>
        <p:txBody>
          <a:bodyPr/>
          <a:lstStyle/>
          <a:p>
            <a:r>
              <a:rPr lang="pt-BR" sz="3600" dirty="0" smtClean="0"/>
              <a:t>Terapêutica: psicanálise + marxismo</a:t>
            </a:r>
          </a:p>
          <a:p>
            <a:r>
              <a:rPr lang="pt-BR" sz="3600" dirty="0" smtClean="0"/>
              <a:t>A análise d as neuroses e dos princípios sociais;</a:t>
            </a:r>
          </a:p>
          <a:p>
            <a:r>
              <a:rPr lang="pt-BR" sz="3600" dirty="0" smtClean="0"/>
              <a:t>Homem é o produto dos princípios culturais biológicos;</a:t>
            </a:r>
          </a:p>
          <a:p>
            <a:endParaRPr lang="pt-BR" sz="3600" dirty="0" smtClean="0"/>
          </a:p>
          <a:p>
            <a:pPr lvl="1"/>
            <a:r>
              <a:rPr lang="pt-BR" sz="3600" dirty="0" smtClean="0">
                <a:solidFill>
                  <a:srgbClr val="FF0000"/>
                </a:solidFill>
              </a:rPr>
              <a:t>Amor é a única resposta sã e satisfatória para o problema da existência humana.</a:t>
            </a:r>
            <a:endParaRPr lang="pt-BR" sz="3600" dirty="0">
              <a:solidFill>
                <a:srgbClr val="FF0000"/>
              </a:solidFill>
            </a:endParaRPr>
          </a:p>
        </p:txBody>
      </p:sp>
    </p:spTree>
    <p:extLst>
      <p:ext uri="{BB962C8B-B14F-4D97-AF65-F5344CB8AC3E}">
        <p14:creationId xmlns:p14="http://schemas.microsoft.com/office/powerpoint/2010/main" val="35793064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16568" y="360946"/>
            <a:ext cx="6809874" cy="6328611"/>
          </a:xfrm>
        </p:spPr>
        <p:txBody>
          <a:bodyPr/>
          <a:lstStyle/>
          <a:p>
            <a:r>
              <a:rPr lang="pt-BR" sz="4800" dirty="0"/>
              <a:t>Teoria da Personalidade</a:t>
            </a:r>
          </a:p>
          <a:p>
            <a:pPr lvl="1"/>
            <a:r>
              <a:rPr lang="pt-BR" sz="4800" dirty="0"/>
              <a:t>Contra o mecanicismo; culpa do capitalismo;</a:t>
            </a:r>
          </a:p>
          <a:p>
            <a:pPr lvl="1"/>
            <a:r>
              <a:rPr lang="pt-BR" sz="4800" dirty="0"/>
              <a:t>Analogia entre Freud e </a:t>
            </a:r>
            <a:r>
              <a:rPr lang="pt-BR" sz="4800" dirty="0" smtClean="0"/>
              <a:t>Marx</a:t>
            </a:r>
          </a:p>
          <a:p>
            <a:pPr lvl="1"/>
            <a:r>
              <a:rPr lang="pt-BR" sz="4800" dirty="0" smtClean="0"/>
              <a:t>Desamparo e solidão </a:t>
            </a:r>
            <a:r>
              <a:rPr lang="pt-BR" sz="4800" dirty="0" smtClean="0">
                <a:sym typeface="Wingdings" panose="05000000000000000000" pitchFamily="2" charset="2"/>
              </a:rPr>
              <a:t> alienação social</a:t>
            </a:r>
            <a:endParaRPr lang="pt-BR" sz="4800" dirty="0"/>
          </a:p>
        </p:txBody>
      </p:sp>
    </p:spTree>
    <p:extLst>
      <p:ext uri="{BB962C8B-B14F-4D97-AF65-F5344CB8AC3E}">
        <p14:creationId xmlns:p14="http://schemas.microsoft.com/office/powerpoint/2010/main" val="25725185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60020" y="320040"/>
            <a:ext cx="11704320" cy="6377940"/>
          </a:xfrm>
        </p:spPr>
        <p:txBody>
          <a:bodyPr>
            <a:normAutofit lnSpcReduction="10000"/>
          </a:bodyPr>
          <a:lstStyle/>
          <a:p>
            <a:pPr algn="just"/>
            <a:r>
              <a:rPr lang="pt-BR" dirty="0"/>
              <a:t>Sua tese é que na presente busca do sucesso financeiro, ao lado da liberdade material conquistada ao longo da história do ocidente, os indivíduos se isolaram cada vez mais uns dos outros. Essa mesma liberdade econômica, carregada de solidão, tornou-se motivo de medo e angústia, levando as pessoas a desejarem uma fuga psicológica de alienação, por meio de ilusões de “terem” algo ou de “pertencerem” a uma corporação ou grupo que lhes fariam sentir menos sós. Se na antiguidade o perigo era os homens tornarem-se escravos, atualmente tornou-se o de serem alienados psíquicos, autômatos. Pudessem encontrar uma alternativa saudável ao conflito, haveriam de reconhecer a importância do outro nos vínculos de cooperação e solidariedade. Mas, a solidão e a impotência encontraram na indústria moderna artifícios da felicidade de consumo e estímulos para o rápido alívio psicológico da condição humana – que em seu dinamismo tende a procurar soluções de alguma forma, com possibilidades de satisfação, ainda que ao preço da violência, da neurose e servidão voluntária. Explicando o fenômeno do </a:t>
            </a:r>
            <a:r>
              <a:rPr lang="pt-BR" dirty="0" err="1"/>
              <a:t>nazifacismo</a:t>
            </a:r>
            <a:r>
              <a:rPr lang="pt-BR" dirty="0"/>
              <a:t>, que bem conheceu, esclarece que a ânsia de poder não é originada da força, mas da </a:t>
            </a:r>
            <a:r>
              <a:rPr lang="pt-BR" dirty="0" smtClean="0"/>
              <a:t>fraqueza</a:t>
            </a:r>
            <a:r>
              <a:rPr lang="pt-BR" dirty="0"/>
              <a:t> </a:t>
            </a:r>
            <a:r>
              <a:rPr lang="pt-BR" dirty="0" smtClean="0"/>
              <a:t>(GOYA).</a:t>
            </a:r>
            <a:endParaRPr lang="pt-BR" dirty="0"/>
          </a:p>
        </p:txBody>
      </p:sp>
    </p:spTree>
    <p:extLst>
      <p:ext uri="{BB962C8B-B14F-4D97-AF65-F5344CB8AC3E}">
        <p14:creationId xmlns:p14="http://schemas.microsoft.com/office/powerpoint/2010/main" val="36344062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94163"/>
            <a:ext cx="10515600" cy="1325563"/>
          </a:xfrm>
        </p:spPr>
        <p:txBody>
          <a:bodyPr>
            <a:normAutofit/>
          </a:bodyPr>
          <a:lstStyle/>
          <a:p>
            <a:r>
              <a:rPr lang="pt-BR" sz="6000" dirty="0" smtClean="0"/>
              <a:t>Três dilemas humanos</a:t>
            </a:r>
            <a:endParaRPr lang="pt-BR" sz="6000" dirty="0"/>
          </a:p>
        </p:txBody>
      </p:sp>
      <p:sp>
        <p:nvSpPr>
          <p:cNvPr id="3" name="Espaço Reservado para Conteúdo 2"/>
          <p:cNvSpPr>
            <a:spLocks noGrp="1"/>
          </p:cNvSpPr>
          <p:nvPr>
            <p:ph idx="1"/>
          </p:nvPr>
        </p:nvSpPr>
        <p:spPr>
          <a:xfrm>
            <a:off x="0" y="1419726"/>
            <a:ext cx="11353800" cy="4757237"/>
          </a:xfrm>
        </p:spPr>
        <p:txBody>
          <a:bodyPr>
            <a:noAutofit/>
          </a:bodyPr>
          <a:lstStyle/>
          <a:p>
            <a:r>
              <a:rPr lang="pt-BR" sz="5400" dirty="0" smtClean="0">
                <a:solidFill>
                  <a:srgbClr val="FF0000"/>
                </a:solidFill>
              </a:rPr>
              <a:t>Vida e morte</a:t>
            </a:r>
          </a:p>
          <a:p>
            <a:pPr lvl="1"/>
            <a:r>
              <a:rPr lang="pt-BR" sz="5400" dirty="0" smtClean="0"/>
              <a:t>Vida após a morte</a:t>
            </a:r>
          </a:p>
          <a:p>
            <a:r>
              <a:rPr lang="pt-BR" sz="5400" dirty="0" err="1" smtClean="0">
                <a:solidFill>
                  <a:srgbClr val="FF0000"/>
                </a:solidFill>
              </a:rPr>
              <a:t>Autorrealização</a:t>
            </a:r>
            <a:endParaRPr lang="pt-BR" sz="5400" dirty="0" smtClean="0">
              <a:solidFill>
                <a:srgbClr val="FF0000"/>
              </a:solidFill>
            </a:endParaRPr>
          </a:p>
          <a:p>
            <a:pPr lvl="1"/>
            <a:r>
              <a:rPr lang="pt-BR" sz="5400" dirty="0" smtClean="0"/>
              <a:t>Somos o “ápice” da história</a:t>
            </a:r>
          </a:p>
          <a:p>
            <a:r>
              <a:rPr lang="pt-BR" sz="5400" dirty="0" smtClean="0">
                <a:solidFill>
                  <a:srgbClr val="FF0000"/>
                </a:solidFill>
              </a:rPr>
              <a:t>Isolamento</a:t>
            </a:r>
            <a:endParaRPr lang="pt-BR" sz="5400" dirty="0" smtClean="0"/>
          </a:p>
          <a:p>
            <a:pPr lvl="1"/>
            <a:r>
              <a:rPr lang="pt-BR" sz="5400" dirty="0" smtClean="0"/>
              <a:t>Só temos a nós mesmos</a:t>
            </a:r>
          </a:p>
        </p:txBody>
      </p:sp>
      <p:pic>
        <p:nvPicPr>
          <p:cNvPr id="4" name="Imagem 3"/>
          <p:cNvPicPr>
            <a:picLocks noChangeAspect="1"/>
          </p:cNvPicPr>
          <p:nvPr/>
        </p:nvPicPr>
        <p:blipFill>
          <a:blip r:embed="rId2"/>
          <a:stretch>
            <a:fillRect/>
          </a:stretch>
        </p:blipFill>
        <p:spPr>
          <a:xfrm>
            <a:off x="8911582" y="4675031"/>
            <a:ext cx="3280418" cy="2182969"/>
          </a:xfrm>
          <a:prstGeom prst="rect">
            <a:avLst/>
          </a:prstGeom>
        </p:spPr>
      </p:pic>
    </p:spTree>
    <p:extLst>
      <p:ext uri="{BB962C8B-B14F-4D97-AF65-F5344CB8AC3E}">
        <p14:creationId xmlns:p14="http://schemas.microsoft.com/office/powerpoint/2010/main" val="12742281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4584" y="0"/>
            <a:ext cx="10515600" cy="1325563"/>
          </a:xfrm>
        </p:spPr>
        <p:txBody>
          <a:bodyPr/>
          <a:lstStyle/>
          <a:p>
            <a:r>
              <a:rPr lang="pt-BR" dirty="0" smtClean="0"/>
              <a:t>Cinco necessidades </a:t>
            </a:r>
            <a:endParaRPr lang="pt-BR" dirty="0"/>
          </a:p>
        </p:txBody>
      </p:sp>
      <p:sp>
        <p:nvSpPr>
          <p:cNvPr id="3" name="Espaço Reservado para Conteúdo 2"/>
          <p:cNvSpPr>
            <a:spLocks noGrp="1"/>
          </p:cNvSpPr>
          <p:nvPr>
            <p:ph idx="1"/>
          </p:nvPr>
        </p:nvSpPr>
        <p:spPr>
          <a:xfrm>
            <a:off x="838200" y="1155032"/>
            <a:ext cx="10808368" cy="5702968"/>
          </a:xfrm>
        </p:spPr>
        <p:txBody>
          <a:bodyPr/>
          <a:lstStyle/>
          <a:p>
            <a:pPr marL="514350" indent="-514350">
              <a:buAutoNum type="arabicPeriod"/>
            </a:pPr>
            <a:r>
              <a:rPr lang="pt-BR" dirty="0" smtClean="0"/>
              <a:t>Relacionamento</a:t>
            </a:r>
          </a:p>
          <a:p>
            <a:pPr marL="457200" lvl="1" indent="0">
              <a:buNone/>
            </a:pPr>
            <a:r>
              <a:rPr lang="pt-BR" dirty="0" smtClean="0"/>
              <a:t>* Submissão, poder, amor (verdadeira união com o mundo)</a:t>
            </a:r>
          </a:p>
          <a:p>
            <a:pPr marL="514350" indent="-514350">
              <a:buAutoNum type="arabicPeriod"/>
            </a:pPr>
            <a:r>
              <a:rPr lang="pt-BR" dirty="0" smtClean="0"/>
              <a:t>Transcendência</a:t>
            </a:r>
          </a:p>
          <a:p>
            <a:pPr marL="457200" lvl="1" indent="0">
              <a:buNone/>
            </a:pPr>
            <a:r>
              <a:rPr lang="pt-BR" dirty="0" smtClean="0"/>
              <a:t>* Propósito de vida: positividade (bondade) e negatividade (maldade)</a:t>
            </a:r>
          </a:p>
          <a:p>
            <a:pPr marL="514350" indent="-514350">
              <a:buAutoNum type="arabicPeriod"/>
            </a:pPr>
            <a:r>
              <a:rPr lang="pt-BR" dirty="0" smtClean="0"/>
              <a:t>Enraizamento</a:t>
            </a:r>
          </a:p>
          <a:p>
            <a:pPr lvl="1"/>
            <a:r>
              <a:rPr lang="pt-BR" dirty="0" smtClean="0"/>
              <a:t>Perdemos a casa  e as relações: solidão e impotência</a:t>
            </a:r>
          </a:p>
          <a:p>
            <a:pPr lvl="1"/>
            <a:r>
              <a:rPr lang="pt-BR" dirty="0" smtClean="0"/>
              <a:t>Segundo nascimento X  medo de dar um passo decisivo</a:t>
            </a:r>
          </a:p>
          <a:p>
            <a:pPr marL="514350" indent="-514350">
              <a:buAutoNum type="arabicPeriod"/>
            </a:pPr>
            <a:r>
              <a:rPr lang="pt-BR" dirty="0" smtClean="0"/>
              <a:t>Senso de identidade</a:t>
            </a:r>
          </a:p>
          <a:p>
            <a:pPr lvl="1"/>
            <a:r>
              <a:rPr lang="pt-BR" dirty="0" smtClean="0"/>
              <a:t>autoconceito, indivíduo X grupo social</a:t>
            </a:r>
          </a:p>
          <a:p>
            <a:pPr lvl="1"/>
            <a:r>
              <a:rPr lang="pt-BR" dirty="0" smtClean="0"/>
              <a:t>Quanto mais saudável, mais se aceita e se reconhece em sociedade</a:t>
            </a:r>
          </a:p>
          <a:p>
            <a:pPr marL="514350" indent="-514350">
              <a:buAutoNum type="arabicPeriod"/>
            </a:pPr>
            <a:r>
              <a:rPr lang="pt-BR" dirty="0" smtClean="0"/>
              <a:t>Quadro de orientação</a:t>
            </a:r>
          </a:p>
          <a:p>
            <a:pPr marL="457200" lvl="1" indent="0">
              <a:buNone/>
            </a:pPr>
            <a:r>
              <a:rPr lang="pt-BR" dirty="0" smtClean="0"/>
              <a:t>* Quais caminhos trilhar, como interpretar , aconselhar-se, ter propósito</a:t>
            </a:r>
            <a:endParaRPr lang="pt-BR" dirty="0"/>
          </a:p>
        </p:txBody>
      </p:sp>
    </p:spTree>
    <p:extLst>
      <p:ext uri="{BB962C8B-B14F-4D97-AF65-F5344CB8AC3E}">
        <p14:creationId xmlns:p14="http://schemas.microsoft.com/office/powerpoint/2010/main" val="26321528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686435"/>
          </a:xfrm>
        </p:spPr>
        <p:txBody>
          <a:bodyPr>
            <a:normAutofit fontScale="90000"/>
          </a:bodyPr>
          <a:lstStyle/>
          <a:p>
            <a:r>
              <a:rPr lang="pt-BR" dirty="0" smtClean="0"/>
              <a:t>Referências Bibliográficas</a:t>
            </a:r>
            <a:endParaRPr lang="pt-BR" dirty="0"/>
          </a:p>
        </p:txBody>
      </p:sp>
      <p:sp>
        <p:nvSpPr>
          <p:cNvPr id="3" name="Espaço Reservado para Conteúdo 2"/>
          <p:cNvSpPr>
            <a:spLocks noGrp="1"/>
          </p:cNvSpPr>
          <p:nvPr>
            <p:ph idx="1"/>
          </p:nvPr>
        </p:nvSpPr>
        <p:spPr>
          <a:xfrm>
            <a:off x="274320" y="1371601"/>
            <a:ext cx="11917680" cy="4805362"/>
          </a:xfrm>
        </p:spPr>
        <p:txBody>
          <a:bodyPr>
            <a:normAutofit lnSpcReduction="10000"/>
          </a:bodyPr>
          <a:lstStyle/>
          <a:p>
            <a:pPr marL="0" indent="0">
              <a:buNone/>
            </a:pPr>
            <a:r>
              <a:rPr lang="pt-BR" dirty="0" smtClean="0"/>
              <a:t>QUEIROZ, Priscila Correa e FORTE, Luiza Tatiana. A Teoria de Piaget aplicada à utilização do brinquedo na psicologia hospitalar.  </a:t>
            </a:r>
            <a:r>
              <a:rPr lang="pt-BR" i="1" dirty="0" smtClean="0"/>
              <a:t>In. </a:t>
            </a:r>
            <a:r>
              <a:rPr lang="pt-BR" dirty="0" smtClean="0"/>
              <a:t>Revista Saúde e Desenvolvimento. 5, n.3. 2014.</a:t>
            </a:r>
          </a:p>
          <a:p>
            <a:pPr marL="0" indent="0">
              <a:buNone/>
            </a:pPr>
            <a:r>
              <a:rPr lang="pt-BR" dirty="0"/>
              <a:t>VYGOTSKY, L. S. A formação social da mente. Rio de Janeiro: Martins Fontes, 1996.</a:t>
            </a:r>
            <a:endParaRPr lang="pt-BR" dirty="0" smtClean="0"/>
          </a:p>
          <a:p>
            <a:pPr marL="0" indent="0">
              <a:buNone/>
            </a:pPr>
            <a:r>
              <a:rPr lang="pt-BR" dirty="0" smtClean="0"/>
              <a:t>FROMM</a:t>
            </a:r>
            <a:r>
              <a:rPr lang="pt-BR" dirty="0"/>
              <a:t>, E. </a:t>
            </a:r>
            <a:r>
              <a:rPr lang="pt-BR" b="1" dirty="0"/>
              <a:t>O Medo à Liberdade</a:t>
            </a:r>
            <a:r>
              <a:rPr lang="pt-BR" dirty="0"/>
              <a:t>. Tradução de Octávio Alves Velho. 14ª Ed. Rio de Janeiro: Guanabara Koogan, 1983. </a:t>
            </a:r>
            <a:endParaRPr lang="pt-BR" dirty="0" smtClean="0"/>
          </a:p>
          <a:p>
            <a:pPr marL="0" indent="0">
              <a:buNone/>
            </a:pPr>
            <a:r>
              <a:rPr lang="pt-BR" dirty="0" smtClean="0"/>
              <a:t>GOYA, Will. </a:t>
            </a:r>
            <a:r>
              <a:rPr lang="pt-BR" b="1" dirty="0"/>
              <a:t>O Medo à Liberdade, de Erich </a:t>
            </a:r>
            <a:r>
              <a:rPr lang="pt-BR" b="1" dirty="0" smtClean="0"/>
              <a:t>Fromm. </a:t>
            </a:r>
            <a:r>
              <a:rPr lang="pt-BR" dirty="0" err="1" smtClean="0"/>
              <a:t>Disponivel</a:t>
            </a:r>
            <a:r>
              <a:rPr lang="pt-BR" dirty="0" smtClean="0"/>
              <a:t> em: </a:t>
            </a:r>
            <a:r>
              <a:rPr lang="pt-BR" dirty="0" smtClean="0">
                <a:hlinkClick r:id="rId2"/>
              </a:rPr>
              <a:t>http</a:t>
            </a:r>
            <a:r>
              <a:rPr lang="pt-BR" dirty="0">
                <a:hlinkClick r:id="rId2"/>
              </a:rPr>
              <a:t>://</a:t>
            </a:r>
            <a:r>
              <a:rPr lang="pt-BR" dirty="0" smtClean="0">
                <a:hlinkClick r:id="rId2"/>
              </a:rPr>
              <a:t>www.filosofia.com.br/vi_classic.php?id=9</a:t>
            </a:r>
            <a:r>
              <a:rPr lang="pt-BR" dirty="0" smtClean="0"/>
              <a:t>. Acesso em: 18 març.2019</a:t>
            </a:r>
          </a:p>
          <a:p>
            <a:pPr marL="0" indent="0">
              <a:buNone/>
            </a:pPr>
            <a:r>
              <a:rPr lang="pt-BR" dirty="0" smtClean="0"/>
              <a:t>GONÇALVEZ, Renata. </a:t>
            </a:r>
            <a:r>
              <a:rPr lang="pt-BR" b="1" dirty="0" smtClean="0"/>
              <a:t>Piaget e Vygotsky, diferenças e semelhanças. </a:t>
            </a:r>
            <a:r>
              <a:rPr lang="pt-BR" dirty="0" smtClean="0"/>
              <a:t>Disponível em: </a:t>
            </a:r>
            <a:r>
              <a:rPr lang="pt-BR" dirty="0">
                <a:hlinkClick r:id="rId3"/>
              </a:rPr>
              <a:t>https://monografias.brasilescola.uol.com.br/psicologia/piaget-vygotsky--</a:t>
            </a:r>
            <a:r>
              <a:rPr lang="pt-BR" dirty="0" smtClean="0">
                <a:hlinkClick r:id="rId3"/>
              </a:rPr>
              <a:t>diferencas-semelhancas.htm</a:t>
            </a:r>
            <a:r>
              <a:rPr lang="pt-BR" dirty="0" smtClean="0"/>
              <a:t>. Acesso em 18 març.2019.</a:t>
            </a:r>
          </a:p>
          <a:p>
            <a:pPr marL="0" indent="0">
              <a:buNone/>
            </a:pPr>
            <a:endParaRPr lang="pt-BR" dirty="0"/>
          </a:p>
        </p:txBody>
      </p:sp>
    </p:spTree>
    <p:extLst>
      <p:ext uri="{BB962C8B-B14F-4D97-AF65-F5344CB8AC3E}">
        <p14:creationId xmlns:p14="http://schemas.microsoft.com/office/powerpoint/2010/main" val="560989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3.1. JEAN PIAGET (1896-1980)</a:t>
            </a:r>
            <a:endParaRPr lang="pt-BR" dirty="0"/>
          </a:p>
        </p:txBody>
      </p:sp>
      <p:sp>
        <p:nvSpPr>
          <p:cNvPr id="3" name="Espaço Reservado para Conteúdo 2"/>
          <p:cNvSpPr>
            <a:spLocks noGrp="1"/>
          </p:cNvSpPr>
          <p:nvPr>
            <p:ph idx="1"/>
          </p:nvPr>
        </p:nvSpPr>
        <p:spPr/>
        <p:txBody>
          <a:bodyPr/>
          <a:lstStyle/>
          <a:p>
            <a:endParaRPr lang="pt-BR"/>
          </a:p>
        </p:txBody>
      </p:sp>
    </p:spTree>
    <p:extLst>
      <p:ext uri="{BB962C8B-B14F-4D97-AF65-F5344CB8AC3E}">
        <p14:creationId xmlns:p14="http://schemas.microsoft.com/office/powerpoint/2010/main" val="621490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a:spLocks noGrp="1"/>
          </p:cNvSpPr>
          <p:nvPr>
            <p:ph idx="1"/>
          </p:nvPr>
        </p:nvSpPr>
        <p:spPr>
          <a:xfrm>
            <a:off x="838200" y="336550"/>
            <a:ext cx="10515600" cy="6521450"/>
          </a:xfrm>
        </p:spPr>
        <p:txBody>
          <a:bodyPr>
            <a:noAutofit/>
          </a:bodyPr>
          <a:lstStyle/>
          <a:p>
            <a:r>
              <a:rPr lang="pt-BR" sz="3200" dirty="0"/>
              <a:t>O</a:t>
            </a:r>
            <a:r>
              <a:rPr lang="pt-BR" sz="3200" dirty="0" smtClean="0"/>
              <a:t> </a:t>
            </a:r>
            <a:r>
              <a:rPr lang="pt-BR" sz="3200" dirty="0"/>
              <a:t>desenvolvimento é construído a partir de </a:t>
            </a:r>
            <a:endParaRPr lang="pt-BR" sz="3200" dirty="0" smtClean="0"/>
          </a:p>
          <a:p>
            <a:pPr marL="0" indent="0">
              <a:buNone/>
            </a:pPr>
            <a:r>
              <a:rPr lang="pt-BR" sz="3200" dirty="0" smtClean="0"/>
              <a:t>uma </a:t>
            </a:r>
            <a:r>
              <a:rPr lang="pt-BR" sz="3200" dirty="0"/>
              <a:t>interação entre o desenvolvimento </a:t>
            </a:r>
            <a:r>
              <a:rPr lang="pt-BR" sz="3200" dirty="0" err="1" smtClean="0"/>
              <a:t>bioló</a:t>
            </a:r>
            <a:r>
              <a:rPr lang="pt-BR" sz="3200" dirty="0" smtClean="0"/>
              <a:t>-</a:t>
            </a:r>
          </a:p>
          <a:p>
            <a:pPr marL="0" indent="0">
              <a:buNone/>
            </a:pPr>
            <a:r>
              <a:rPr lang="pt-BR" sz="3200" dirty="0" err="1" smtClean="0"/>
              <a:t>gico</a:t>
            </a:r>
            <a:r>
              <a:rPr lang="pt-BR" sz="3200" dirty="0" smtClean="0"/>
              <a:t> </a:t>
            </a:r>
            <a:r>
              <a:rPr lang="pt-BR" sz="3200" dirty="0"/>
              <a:t>e as aquisições da criança com o </a:t>
            </a:r>
            <a:r>
              <a:rPr lang="pt-BR" sz="3200" dirty="0" smtClean="0"/>
              <a:t>meio;</a:t>
            </a:r>
          </a:p>
          <a:p>
            <a:pPr marL="0" indent="0">
              <a:buNone/>
            </a:pPr>
            <a:endParaRPr lang="pt-BR" sz="3200" dirty="0" smtClean="0"/>
          </a:p>
          <a:p>
            <a:r>
              <a:rPr lang="pt-BR" sz="3200" dirty="0" smtClean="0"/>
              <a:t>Fases do desenvolvimento:</a:t>
            </a:r>
          </a:p>
          <a:p>
            <a:pPr lvl="1"/>
            <a:r>
              <a:rPr lang="pt-BR" sz="3000" dirty="0" smtClean="0"/>
              <a:t>Estágio sensório-motor – sentidos:;</a:t>
            </a:r>
          </a:p>
          <a:p>
            <a:pPr lvl="1"/>
            <a:r>
              <a:rPr lang="pt-BR" sz="3000" dirty="0" smtClean="0"/>
              <a:t>Estágio pré-operatório – egocêntrica ; linguagem oral; simbólico;</a:t>
            </a:r>
          </a:p>
          <a:p>
            <a:pPr lvl="1"/>
            <a:r>
              <a:rPr lang="pt-BR" sz="3000" dirty="0" smtClean="0"/>
              <a:t>Estagio operatório concreto – conceituação, </a:t>
            </a:r>
            <a:r>
              <a:rPr lang="pt-BR" sz="3000" dirty="0" err="1" smtClean="0"/>
              <a:t>referenciação</a:t>
            </a:r>
            <a:r>
              <a:rPr lang="pt-BR" sz="3000" dirty="0" smtClean="0"/>
              <a:t> , ação e reação, e lógica;</a:t>
            </a:r>
          </a:p>
          <a:p>
            <a:pPr lvl="1"/>
            <a:r>
              <a:rPr lang="pt-BR" sz="3000" dirty="0" smtClean="0"/>
              <a:t>Estagio operatório formal – vida adulta, lógica-dedutiva (relacionar), hipóteses.</a:t>
            </a:r>
            <a:endParaRPr lang="pt-BR" sz="3000" dirty="0"/>
          </a:p>
        </p:txBody>
      </p:sp>
    </p:spTree>
    <p:extLst>
      <p:ext uri="{BB962C8B-B14F-4D97-AF65-F5344CB8AC3E}">
        <p14:creationId xmlns:p14="http://schemas.microsoft.com/office/powerpoint/2010/main" val="2633133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77516" y="2622884"/>
            <a:ext cx="10776284" cy="3874169"/>
          </a:xfrm>
        </p:spPr>
        <p:txBody>
          <a:bodyPr/>
          <a:lstStyle/>
          <a:p>
            <a:r>
              <a:rPr lang="pt-BR" altLang="pt-BR" sz="4400" b="1" dirty="0">
                <a:cs typeface="Times New Roman" panose="02020603050405020304" pitchFamily="18" charset="0"/>
              </a:rPr>
              <a:t>Define a </a:t>
            </a:r>
            <a:r>
              <a:rPr lang="pt-BR" altLang="pt-BR" sz="4400" b="1" dirty="0">
                <a:solidFill>
                  <a:schemeClr val="tx2"/>
                </a:solidFill>
                <a:cs typeface="Times New Roman" panose="02020603050405020304" pitchFamily="18" charset="0"/>
              </a:rPr>
              <a:t>“epistemologia genética”</a:t>
            </a:r>
            <a:r>
              <a:rPr lang="pt-BR" altLang="pt-BR" sz="4400" b="1" dirty="0">
                <a:cs typeface="Times New Roman" panose="02020603050405020304" pitchFamily="18" charset="0"/>
              </a:rPr>
              <a:t> como a disciplina que estuda os mecanismos e processos mediante os quais se passa “dos estados de menor conhecimento aos estados de conhecimento mais avançado”</a:t>
            </a:r>
          </a:p>
          <a:p>
            <a:endParaRPr lang="pt-BR" dirty="0"/>
          </a:p>
        </p:txBody>
      </p:sp>
    </p:spTree>
    <p:extLst>
      <p:ext uri="{BB962C8B-B14F-4D97-AF65-F5344CB8AC3E}">
        <p14:creationId xmlns:p14="http://schemas.microsoft.com/office/powerpoint/2010/main" val="1891881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Esquemas mentais</a:t>
            </a:r>
          </a:p>
        </p:txBody>
      </p:sp>
      <p:sp>
        <p:nvSpPr>
          <p:cNvPr id="3" name="Espaço Reservado para Conteúdo 2"/>
          <p:cNvSpPr>
            <a:spLocks noGrp="1"/>
          </p:cNvSpPr>
          <p:nvPr>
            <p:ph idx="1"/>
          </p:nvPr>
        </p:nvSpPr>
        <p:spPr>
          <a:xfrm>
            <a:off x="838200" y="2285999"/>
            <a:ext cx="10515600" cy="3890963"/>
          </a:xfrm>
        </p:spPr>
        <p:txBody>
          <a:bodyPr/>
          <a:lstStyle/>
          <a:p>
            <a:pPr algn="just">
              <a:buNone/>
            </a:pPr>
            <a:r>
              <a:rPr lang="pt-BR" altLang="pt-BR" dirty="0">
                <a:solidFill>
                  <a:schemeClr val="tx2"/>
                </a:solidFill>
                <a:cs typeface="Times New Roman" panose="02020603050405020304" pitchFamily="18" charset="0"/>
              </a:rPr>
              <a:t>“</a:t>
            </a:r>
            <a:r>
              <a:rPr lang="pt-BR" altLang="pt-BR" b="1" dirty="0">
                <a:solidFill>
                  <a:schemeClr val="tx2"/>
                </a:solidFill>
                <a:cs typeface="Times New Roman" panose="02020603050405020304" pitchFamily="18" charset="0"/>
              </a:rPr>
              <a:t>Todo esquema é [...] coordenado com outros esquemas e ele próprio constitui uma totalidade com partes diferenciadas.” </a:t>
            </a:r>
          </a:p>
          <a:p>
            <a:pPr>
              <a:buNone/>
            </a:pPr>
            <a:endParaRPr lang="pt-BR" altLang="pt-BR" b="1" dirty="0">
              <a:solidFill>
                <a:schemeClr val="tx2"/>
              </a:solidFill>
              <a:cs typeface="Times New Roman" panose="02020603050405020304" pitchFamily="18" charset="0"/>
            </a:endParaRPr>
          </a:p>
          <a:p>
            <a:r>
              <a:rPr lang="pt-BR" altLang="pt-BR" b="1" dirty="0">
                <a:cs typeface="Times New Roman" panose="02020603050405020304" pitchFamily="18" charset="0"/>
              </a:rPr>
              <a:t>Os esquemas cognitivos dos adultos são derivados dos esquemas sensório-motores da criança. </a:t>
            </a:r>
          </a:p>
          <a:p>
            <a:r>
              <a:rPr lang="pt-BR" altLang="pt-BR" b="1" dirty="0">
                <a:cs typeface="Times New Roman" panose="02020603050405020304" pitchFamily="18" charset="0"/>
              </a:rPr>
              <a:t>Os processos responsáveis pelas mudanças na estrutura cognitiva são, segundo Piaget, </a:t>
            </a:r>
            <a:r>
              <a:rPr lang="pt-BR" altLang="pt-BR" b="1" i="1" dirty="0">
                <a:cs typeface="Times New Roman" panose="02020603050405020304" pitchFamily="18" charset="0"/>
              </a:rPr>
              <a:t>assimilação,</a:t>
            </a:r>
            <a:r>
              <a:rPr lang="pt-BR" altLang="pt-BR" b="1" dirty="0">
                <a:cs typeface="Times New Roman" panose="02020603050405020304" pitchFamily="18" charset="0"/>
              </a:rPr>
              <a:t> </a:t>
            </a:r>
            <a:r>
              <a:rPr lang="pt-BR" altLang="pt-BR" b="1" i="1" dirty="0">
                <a:cs typeface="Times New Roman" panose="02020603050405020304" pitchFamily="18" charset="0"/>
              </a:rPr>
              <a:t>acomodação </a:t>
            </a:r>
            <a:r>
              <a:rPr lang="pt-BR" altLang="pt-BR" b="1" dirty="0">
                <a:cs typeface="Times New Roman" panose="02020603050405020304" pitchFamily="18" charset="0"/>
              </a:rPr>
              <a:t>e</a:t>
            </a:r>
            <a:r>
              <a:rPr lang="pt-BR" altLang="pt-BR" b="1" i="1" dirty="0">
                <a:cs typeface="Times New Roman" panose="02020603050405020304" pitchFamily="18" charset="0"/>
              </a:rPr>
              <a:t> </a:t>
            </a:r>
            <a:r>
              <a:rPr lang="pt-BR" altLang="pt-BR" b="1" i="1" dirty="0" err="1">
                <a:cs typeface="Times New Roman" panose="02020603050405020304" pitchFamily="18" charset="0"/>
              </a:rPr>
              <a:t>equilibração</a:t>
            </a:r>
            <a:r>
              <a:rPr lang="pt-BR" altLang="pt-BR" b="1" dirty="0">
                <a:cs typeface="Times New Roman" panose="02020603050405020304" pitchFamily="18" charset="0"/>
              </a:rPr>
              <a:t>. </a:t>
            </a:r>
          </a:p>
          <a:p>
            <a:endParaRPr lang="pt-BR" dirty="0"/>
          </a:p>
        </p:txBody>
      </p:sp>
    </p:spTree>
    <p:extLst>
      <p:ext uri="{BB962C8B-B14F-4D97-AF65-F5344CB8AC3E}">
        <p14:creationId xmlns:p14="http://schemas.microsoft.com/office/powerpoint/2010/main" val="34414128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Assimilação</a:t>
            </a:r>
          </a:p>
        </p:txBody>
      </p:sp>
      <p:sp>
        <p:nvSpPr>
          <p:cNvPr id="3" name="Espaço Reservado para Conteúdo 2"/>
          <p:cNvSpPr>
            <a:spLocks noGrp="1"/>
          </p:cNvSpPr>
          <p:nvPr>
            <p:ph idx="1"/>
          </p:nvPr>
        </p:nvSpPr>
        <p:spPr/>
        <p:txBody>
          <a:bodyPr/>
          <a:lstStyle/>
          <a:p>
            <a:pPr>
              <a:buNone/>
            </a:pPr>
            <a:r>
              <a:rPr lang="pt-BR" altLang="pt-BR" b="1" dirty="0">
                <a:solidFill>
                  <a:schemeClr val="tx2"/>
                </a:solidFill>
                <a:cs typeface="Times New Roman" panose="02020603050405020304" pitchFamily="18" charset="0"/>
              </a:rPr>
              <a:t>Termo emprestado da biologia: o alimento é ingerido, digerido e assimilado. De forma semelhante, a experiência é assimilada e processada.</a:t>
            </a:r>
            <a:r>
              <a:rPr lang="pt-BR" altLang="pt-BR" dirty="0">
                <a:solidFill>
                  <a:schemeClr val="tx2"/>
                </a:solidFill>
              </a:rPr>
              <a:t> </a:t>
            </a:r>
          </a:p>
          <a:p>
            <a:pPr>
              <a:buNone/>
            </a:pPr>
            <a:endParaRPr lang="pt-BR" altLang="pt-BR" dirty="0">
              <a:solidFill>
                <a:schemeClr val="tx2"/>
              </a:solidFill>
            </a:endParaRPr>
          </a:p>
          <a:p>
            <a:r>
              <a:rPr lang="pt-BR" altLang="pt-BR" b="1" dirty="0">
                <a:cs typeface="Times New Roman" panose="02020603050405020304" pitchFamily="18" charset="0"/>
              </a:rPr>
              <a:t>A assimilação pode ser vista como o processo cognitivo de colocar (classificar) novos eventos em esquemas existentes. </a:t>
            </a:r>
          </a:p>
          <a:p>
            <a:r>
              <a:rPr lang="pt-BR" altLang="pt-BR" b="1" dirty="0">
                <a:cs typeface="Times New Roman" panose="02020603050405020304" pitchFamily="18" charset="0"/>
              </a:rPr>
              <a:t> o processo pelo qual o indivíduo se adapta cognitivamente ao ambiente e o organiza</a:t>
            </a:r>
          </a:p>
          <a:p>
            <a:endParaRPr lang="pt-BR" dirty="0"/>
          </a:p>
        </p:txBody>
      </p:sp>
    </p:spTree>
    <p:extLst>
      <p:ext uri="{BB962C8B-B14F-4D97-AF65-F5344CB8AC3E}">
        <p14:creationId xmlns:p14="http://schemas.microsoft.com/office/powerpoint/2010/main" val="28581962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4" name="Imagem 3"/>
          <p:cNvPicPr>
            <a:picLocks noChangeAspect="1"/>
          </p:cNvPicPr>
          <p:nvPr/>
        </p:nvPicPr>
        <p:blipFill>
          <a:blip r:embed="rId2"/>
          <a:stretch>
            <a:fillRect/>
          </a:stretch>
        </p:blipFill>
        <p:spPr>
          <a:xfrm>
            <a:off x="0" y="0"/>
            <a:ext cx="8831179" cy="6858000"/>
          </a:xfrm>
          <a:prstGeom prst="rect">
            <a:avLst/>
          </a:prstGeom>
        </p:spPr>
      </p:pic>
    </p:spTree>
    <p:extLst>
      <p:ext uri="{BB962C8B-B14F-4D97-AF65-F5344CB8AC3E}">
        <p14:creationId xmlns:p14="http://schemas.microsoft.com/office/powerpoint/2010/main" val="3473875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Acomodação</a:t>
            </a:r>
          </a:p>
        </p:txBody>
      </p:sp>
      <p:sp>
        <p:nvSpPr>
          <p:cNvPr id="3" name="Espaço Reservado para Conteúdo 2"/>
          <p:cNvSpPr>
            <a:spLocks noGrp="1"/>
          </p:cNvSpPr>
          <p:nvPr>
            <p:ph idx="1"/>
          </p:nvPr>
        </p:nvSpPr>
        <p:spPr>
          <a:xfrm>
            <a:off x="838200" y="2416676"/>
            <a:ext cx="10515600" cy="4351338"/>
          </a:xfrm>
        </p:spPr>
        <p:txBody>
          <a:bodyPr/>
          <a:lstStyle/>
          <a:p>
            <a:r>
              <a:rPr lang="pt-BR" altLang="pt-BR" b="1" dirty="0">
                <a:cs typeface="Times New Roman" panose="02020603050405020304" pitchFamily="18" charset="0"/>
              </a:rPr>
              <a:t>Os esquemas dos adultos são diferentes daqueles das crianças. Piaget descreveu e explicou essas transformações pelo processo de </a:t>
            </a:r>
            <a:r>
              <a:rPr lang="pt-BR" altLang="pt-BR" b="1" i="1" dirty="0">
                <a:cs typeface="Times New Roman" panose="02020603050405020304" pitchFamily="18" charset="0"/>
              </a:rPr>
              <a:t>acomodação.</a:t>
            </a:r>
            <a:r>
              <a:rPr lang="pt-BR" altLang="pt-BR" b="1" dirty="0">
                <a:cs typeface="Times New Roman" panose="02020603050405020304" pitchFamily="18" charset="0"/>
              </a:rPr>
              <a:t> </a:t>
            </a:r>
          </a:p>
          <a:p>
            <a:pPr>
              <a:buNone/>
            </a:pPr>
            <a:endParaRPr lang="pt-BR" altLang="pt-BR" b="1" dirty="0">
              <a:cs typeface="Times New Roman" panose="02020603050405020304" pitchFamily="18" charset="0"/>
            </a:endParaRPr>
          </a:p>
          <a:p>
            <a:r>
              <a:rPr lang="pt-BR" altLang="pt-BR" b="1" dirty="0">
                <a:cs typeface="Times New Roman" panose="02020603050405020304" pitchFamily="18" charset="0"/>
              </a:rPr>
              <a:t>Ocasionalmente um estímulo não pode ser assimilado, por não poder ser encaixado em nenhum esquema pré-existente na estrutura cognitiva.</a:t>
            </a:r>
            <a:r>
              <a:rPr lang="pt-BR" altLang="pt-BR" dirty="0">
                <a:cs typeface="Times New Roman" panose="02020603050405020304" pitchFamily="18" charset="0"/>
              </a:rPr>
              <a:t> </a:t>
            </a:r>
          </a:p>
          <a:p>
            <a:endParaRPr lang="pt-BR" dirty="0"/>
          </a:p>
        </p:txBody>
      </p:sp>
    </p:spTree>
    <p:extLst>
      <p:ext uri="{BB962C8B-B14F-4D97-AF65-F5344CB8AC3E}">
        <p14:creationId xmlns:p14="http://schemas.microsoft.com/office/powerpoint/2010/main" val="382623617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752</TotalTime>
  <Words>951</Words>
  <Application>Microsoft Office PowerPoint</Application>
  <PresentationFormat>Widescreen</PresentationFormat>
  <Paragraphs>117</Paragraphs>
  <Slides>27</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27</vt:i4>
      </vt:variant>
    </vt:vector>
  </HeadingPairs>
  <TitlesOfParts>
    <vt:vector size="34" baseType="lpstr">
      <vt:lpstr>Arial</vt:lpstr>
      <vt:lpstr>Calibri</vt:lpstr>
      <vt:lpstr>Calibri Light</vt:lpstr>
      <vt:lpstr>Symbol</vt:lpstr>
      <vt:lpstr>Times New Roman</vt:lpstr>
      <vt:lpstr>Wingdings</vt:lpstr>
      <vt:lpstr>Tema do Office</vt:lpstr>
      <vt:lpstr>PSICOLOGIA APLICADA À EMERMAGEM</vt:lpstr>
      <vt:lpstr>Apresentação do PowerPoint</vt:lpstr>
      <vt:lpstr>3.1. JEAN PIAGET (1896-1980)</vt:lpstr>
      <vt:lpstr>Apresentação do PowerPoint</vt:lpstr>
      <vt:lpstr>Apresentação do PowerPoint</vt:lpstr>
      <vt:lpstr>Esquemas mentais</vt:lpstr>
      <vt:lpstr>Assimilação</vt:lpstr>
      <vt:lpstr>Apresentação do PowerPoint</vt:lpstr>
      <vt:lpstr>Acomodação</vt:lpstr>
      <vt:lpstr>Apresentação do PowerPoint</vt:lpstr>
      <vt:lpstr>Equilibração </vt:lpstr>
      <vt:lpstr>Apresentação do PowerPoint</vt:lpstr>
      <vt:lpstr>LEV VYGOTSKY (1896-1934)</vt:lpstr>
      <vt:lpstr>Apresentação do PowerPoint</vt:lpstr>
      <vt:lpstr>Primeira infância</vt:lpstr>
      <vt:lpstr>Infância</vt:lpstr>
      <vt:lpstr>Adolescência</vt:lpstr>
      <vt:lpstr>Zona de desenvolvimento proximal?</vt:lpstr>
      <vt:lpstr>Apresentação do PowerPoint</vt:lpstr>
      <vt:lpstr>Apresentação do PowerPoint</vt:lpstr>
      <vt:lpstr>3. ERICH FROMM (1900-1980)</vt:lpstr>
      <vt:lpstr>Apresentação do PowerPoint</vt:lpstr>
      <vt:lpstr>Apresentação do PowerPoint</vt:lpstr>
      <vt:lpstr>Apresentação do PowerPoint</vt:lpstr>
      <vt:lpstr>Três dilemas humanos</vt:lpstr>
      <vt:lpstr>Cinco necessidades </vt:lpstr>
      <vt:lpstr>Referências Bibliográficas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PSICOOGIAVOTAAPARAAEMERMAGEM</dc:title>
  <dc:creator>Padre Valmir</dc:creator>
  <cp:lastModifiedBy>Padre Valmir</cp:lastModifiedBy>
  <cp:revision>82</cp:revision>
  <dcterms:created xsi:type="dcterms:W3CDTF">2019-02-25T15:44:54Z</dcterms:created>
  <dcterms:modified xsi:type="dcterms:W3CDTF">2019-03-25T18:49:35Z</dcterms:modified>
</cp:coreProperties>
</file>