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4" r:id="rId7"/>
    <p:sldId id="283" r:id="rId8"/>
    <p:sldId id="285" r:id="rId9"/>
    <p:sldId id="286" r:id="rId10"/>
    <p:sldId id="271" r:id="rId11"/>
    <p:sldId id="287" r:id="rId12"/>
    <p:sldId id="288" r:id="rId13"/>
    <p:sldId id="289" r:id="rId14"/>
    <p:sldId id="269" r:id="rId15"/>
    <p:sldId id="290" r:id="rId16"/>
    <p:sldId id="291" r:id="rId17"/>
    <p:sldId id="292" r:id="rId18"/>
    <p:sldId id="293" r:id="rId19"/>
    <p:sldId id="295" r:id="rId20"/>
    <p:sldId id="296" r:id="rId21"/>
    <p:sldId id="29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ecretariadograciele.blogspot.com/2012/10/behaviorismo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a.world/IPA/IPA_Docs/Portuguese_about.pdf" TargetMode="External"/><Relationship Id="rId2" Type="http://schemas.openxmlformats.org/officeDocument/2006/relationships/hyperlink" Target="http://petdocs.ufc.br/index_artigo_id_398_desc_Psicologia%20M%C3%A9dica_pagina__subtopico_50_busca_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 smtClean="0"/>
              <a:t>PSICOLOGIA APLICADA À EMERMAGEM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 smtClean="0"/>
              <a:t>Ms.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 02</a:t>
            </a:r>
            <a:br>
              <a:rPr lang="pt-BR" dirty="0" smtClean="0"/>
            </a:br>
            <a:r>
              <a:rPr lang="pt-BR" dirty="0" smtClean="0"/>
              <a:t>Transtorno de </a:t>
            </a:r>
            <a:r>
              <a:rPr lang="pt-BR" dirty="0" err="1" smtClean="0"/>
              <a:t>Borderline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8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37322"/>
            <a:ext cx="10515600" cy="5739641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4800" dirty="0"/>
              <a:t>A Classificação Internacional de Doenças - CID 10 classifica o </a:t>
            </a:r>
            <a:r>
              <a:rPr lang="pt-BR" sz="4800" dirty="0" err="1"/>
              <a:t>Borderline</a:t>
            </a:r>
            <a:r>
              <a:rPr lang="pt-BR" sz="4800" dirty="0"/>
              <a:t> dentro da categoria de Transtorno de Personalidade com Instabilidade Emocional (F60.3). Nessa mesma categoria está incluído o TP Explosivo (OMS, 1993). </a:t>
            </a:r>
          </a:p>
        </p:txBody>
      </p:sp>
    </p:spTree>
    <p:extLst>
      <p:ext uri="{BB962C8B-B14F-4D97-AF65-F5344CB8AC3E}">
        <p14:creationId xmlns:p14="http://schemas.microsoft.com/office/powerpoint/2010/main" val="28391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078" y="298174"/>
            <a:ext cx="10876722" cy="63411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Segundo a CID 10 são Transtornos de personalidade caracterizados por tendência nítida a agir de modo imprevisível sem consideração pelas consequências; humor imprevisível e caprichoso; tendência a acessos de cólera e uma incapacidade de controlar os comportamentos impulsivos; tendência a adotar um comportamento briguento e a entrar em conflito com os outros, particularmente quando os atos impulsivos são contrariados ou censurados. Sendo que o tipo "</a:t>
            </a:r>
            <a:r>
              <a:rPr lang="pt-BR" sz="3200" dirty="0" err="1"/>
              <a:t>borderline</a:t>
            </a:r>
            <a:r>
              <a:rPr lang="pt-BR" sz="3200" dirty="0"/>
              <a:t>" é caracterizado, além disto, por perturbações da </a:t>
            </a:r>
            <a:r>
              <a:rPr lang="pt-BR" sz="3200" dirty="0" err="1"/>
              <a:t>auto-imagem</a:t>
            </a:r>
            <a:r>
              <a:rPr lang="pt-BR" sz="3200" dirty="0"/>
              <a:t>, do estabelecimento de projetos e das preferências pessoais, por uma sensação crônica de vacuidade, por relações interpessoais intensas e instáveis e por uma tendência a adotar um comportamento autodestrutivo, compreendendo tentativas de suicídio e gestos suicidas (OMS, 1993). </a:t>
            </a:r>
          </a:p>
        </p:txBody>
      </p:sp>
    </p:spTree>
    <p:extLst>
      <p:ext uri="{BB962C8B-B14F-4D97-AF65-F5344CB8AC3E}">
        <p14:creationId xmlns:p14="http://schemas.microsoft.com/office/powerpoint/2010/main" val="36025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000" dirty="0" smtClean="0"/>
              <a:t>Atividade:</a:t>
            </a:r>
          </a:p>
          <a:p>
            <a:pPr marL="0" indent="0" algn="just">
              <a:buNone/>
            </a:pPr>
            <a:r>
              <a:rPr lang="pt-BR" sz="4000" dirty="0"/>
              <a:t>Diante disto é necessário que os profissionais da enfermagem compreendam e elaborem estratégias voltadas para o acolhimento dos portadores desse transtorno de personalidade, pois muitas das vezes os mesmos estão diante de nós, porém não conseguimos identificá-los.</a:t>
            </a:r>
          </a:p>
        </p:txBody>
      </p:sp>
    </p:spTree>
    <p:extLst>
      <p:ext uri="{BB962C8B-B14F-4D97-AF65-F5344CB8AC3E}">
        <p14:creationId xmlns:p14="http://schemas.microsoft.com/office/powerpoint/2010/main" val="39063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do BEHAVIORISMO: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500" y="1825624"/>
            <a:ext cx="11628120" cy="5032375"/>
          </a:xfrm>
        </p:spPr>
        <p:txBody>
          <a:bodyPr>
            <a:normAutofit/>
          </a:bodyPr>
          <a:lstStyle/>
          <a:p>
            <a:r>
              <a:rPr lang="pt-BR" dirty="0" smtClean="0"/>
              <a:t>CALISTO, G. </a:t>
            </a:r>
            <a:r>
              <a:rPr lang="pt-BR" b="1" dirty="0" smtClean="0"/>
              <a:t>Behaviorismo</a:t>
            </a:r>
            <a:r>
              <a:rPr lang="pt-BR" dirty="0" smtClean="0"/>
              <a:t>. </a:t>
            </a:r>
            <a:r>
              <a:rPr lang="pt-BR" i="1" dirty="0" smtClean="0"/>
              <a:t>In. </a:t>
            </a:r>
            <a:r>
              <a:rPr lang="pt-BR" dirty="0" smtClean="0"/>
              <a:t>Psicologia Comportamental. 2012. Disponível </a:t>
            </a:r>
            <a:r>
              <a:rPr lang="pt-BR" dirty="0"/>
              <a:t>em: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secretariadograciele.blogspot.com/2012/10/behaviorismo.html</a:t>
            </a:r>
            <a:r>
              <a:rPr lang="pt-BR" dirty="0" smtClean="0"/>
              <a:t> . Acesso em 11.març.2019.</a:t>
            </a:r>
          </a:p>
          <a:p>
            <a:r>
              <a:rPr lang="pt-BR" dirty="0"/>
              <a:t>WATSON, J., </a:t>
            </a:r>
            <a:r>
              <a:rPr lang="pt-BR" b="1" dirty="0" err="1" smtClean="0"/>
              <a:t>Behaviorism</a:t>
            </a:r>
            <a:r>
              <a:rPr lang="pt-BR" dirty="0"/>
              <a:t>.</a:t>
            </a:r>
            <a:r>
              <a:rPr lang="pt-BR" dirty="0" smtClean="0"/>
              <a:t> </a:t>
            </a:r>
            <a:r>
              <a:rPr lang="pt-BR" dirty="0"/>
              <a:t>Norton, 1925, p. </a:t>
            </a:r>
            <a:r>
              <a:rPr lang="pt-BR" dirty="0" smtClean="0"/>
              <a:t>85</a:t>
            </a:r>
          </a:p>
          <a:p>
            <a:r>
              <a:rPr lang="pt-BR" dirty="0" smtClean="0"/>
              <a:t>LUZIA, J.C</a:t>
            </a:r>
            <a:r>
              <a:rPr lang="pt-BR" i="1" dirty="0" smtClean="0"/>
              <a:t>. et al</a:t>
            </a:r>
            <a:r>
              <a:rPr lang="pt-BR" dirty="0" smtClean="0"/>
              <a:t>. </a:t>
            </a:r>
            <a:r>
              <a:rPr lang="pt-BR" b="1" dirty="0" smtClean="0"/>
              <a:t>Psicologia e análise do comportamento</a:t>
            </a:r>
            <a:r>
              <a:rPr lang="pt-BR" dirty="0" smtClean="0"/>
              <a:t>. Londrina: Universidade Estadual de Londrina, 2016.</a:t>
            </a:r>
            <a:endParaRPr lang="pt-BR" dirty="0"/>
          </a:p>
          <a:p>
            <a:r>
              <a:rPr lang="pt-BR" dirty="0"/>
              <a:t>ORGANIZAÇÃO MUNDIAL DE SAÚDE. Classificação de Transtornos Mentais de Comportamento da CID-10: descrições clínicas e diretrizes diagnósticas. Porto Alegre: Artes Médicas, 1993.</a:t>
            </a:r>
          </a:p>
        </p:txBody>
      </p:sp>
    </p:spTree>
    <p:extLst>
      <p:ext uri="{BB962C8B-B14F-4D97-AF65-F5344CB8AC3E}">
        <p14:creationId xmlns:p14="http://schemas.microsoft.com/office/powerpoint/2010/main" val="1395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0147" y="1789044"/>
            <a:ext cx="6596270" cy="4452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6000" dirty="0" smtClean="0"/>
              <a:t>SIGMUND FREUD </a:t>
            </a:r>
            <a:r>
              <a:rPr lang="pt-BR" sz="3600" dirty="0" smtClean="0"/>
              <a:t>(1856 – 1939)</a:t>
            </a:r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r>
              <a:rPr lang="pt-BR" sz="6000" dirty="0" smtClean="0"/>
              <a:t>INATISMO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4421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6200000">
            <a:off x="-1369008" y="3021496"/>
            <a:ext cx="4072453" cy="931693"/>
          </a:xfrm>
        </p:spPr>
        <p:txBody>
          <a:bodyPr/>
          <a:lstStyle/>
          <a:p>
            <a:r>
              <a:rPr lang="pt-BR" sz="4800" dirty="0" smtClean="0"/>
              <a:t>A PSICANÁLISE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6" y="0"/>
            <a:ext cx="467530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0"/>
            <a:ext cx="6383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/>
          <a:lstStyle/>
          <a:p>
            <a:r>
              <a:rPr lang="pt-BR" sz="4400" dirty="0" smtClean="0"/>
              <a:t>ID: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Traumas;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Bloqueios (timidez , anomia </a:t>
            </a:r>
            <a:r>
              <a:rPr lang="pt-BR" sz="4400" dirty="0" err="1" smtClean="0">
                <a:sym typeface="Wingdings" panose="05000000000000000000" pitchFamily="2" charset="2"/>
              </a:rPr>
              <a:t>etc</a:t>
            </a:r>
            <a:r>
              <a:rPr lang="pt-BR" sz="4400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Neuroses, psicoses;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Histerias;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Ansiedades, inibições, depressão;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Recalques, desejos, medos;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Repressão.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0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Psicologia das fases - LIBIDO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I – A </a:t>
            </a:r>
            <a:r>
              <a:rPr lang="pt-BR" b="1" dirty="0"/>
              <a:t>fase</a:t>
            </a:r>
            <a:r>
              <a:rPr lang="pt-BR" dirty="0"/>
              <a:t> oral (0 – 1 ano</a:t>
            </a:r>
            <a:r>
              <a:rPr lang="pt-BR" dirty="0" smtClean="0"/>
              <a:t>): amamentação e sucção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II – A </a:t>
            </a:r>
            <a:r>
              <a:rPr lang="pt-BR" b="1" dirty="0"/>
              <a:t>fase</a:t>
            </a:r>
            <a:r>
              <a:rPr lang="pt-BR" dirty="0"/>
              <a:t> anal (1 – 3 anos</a:t>
            </a:r>
            <a:r>
              <a:rPr lang="pt-BR" dirty="0" smtClean="0"/>
              <a:t>): brincar com as fezes (criatividade)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III – A </a:t>
            </a:r>
            <a:r>
              <a:rPr lang="pt-BR" b="1" dirty="0"/>
              <a:t>fase</a:t>
            </a:r>
            <a:r>
              <a:rPr lang="pt-BR" dirty="0"/>
              <a:t> fálica (3 – 5 anos</a:t>
            </a:r>
            <a:r>
              <a:rPr lang="pt-BR" dirty="0" smtClean="0"/>
              <a:t>): descoberta da </a:t>
            </a:r>
            <a:r>
              <a:rPr lang="pt-BR" dirty="0" err="1" smtClean="0"/>
              <a:t>genitalidade</a:t>
            </a:r>
            <a:r>
              <a:rPr lang="pt-BR" dirty="0" smtClean="0"/>
              <a:t> – </a:t>
            </a:r>
            <a:r>
              <a:rPr lang="pt-BR" dirty="0" smtClean="0">
                <a:solidFill>
                  <a:srgbClr val="FF0000"/>
                </a:solidFill>
              </a:rPr>
              <a:t>Édipo e Electra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/>
              <a:t>IV – O período de latência (5 anos – puberdade</a:t>
            </a:r>
            <a:r>
              <a:rPr lang="pt-BR" dirty="0" smtClean="0"/>
              <a:t>): ambientação e autoafirmação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V- A </a:t>
            </a:r>
            <a:r>
              <a:rPr lang="pt-BR" b="1" dirty="0"/>
              <a:t>fase</a:t>
            </a:r>
            <a:r>
              <a:rPr lang="pt-BR" dirty="0"/>
              <a:t> genital (puberdade e vida adulta</a:t>
            </a:r>
            <a:r>
              <a:rPr lang="pt-BR" dirty="0" smtClean="0"/>
              <a:t>): erotismo interpessoal</a:t>
            </a:r>
          </a:p>
          <a:p>
            <a:pPr marL="0" indent="0">
              <a:buNone/>
            </a:pPr>
            <a:r>
              <a:rPr lang="pt-BR" dirty="0" smtClean="0"/>
              <a:t>(FERREIRA, 2014)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5785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7200" dirty="0" smtClean="0"/>
              <a:t>A Hipnose</a:t>
            </a:r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/>
              <a:t>ADI – abordagem Direta do Inconsciente;</a:t>
            </a:r>
          </a:p>
          <a:p>
            <a:r>
              <a:rPr lang="pt-BR" sz="4000" dirty="0" smtClean="0"/>
              <a:t>Tratamento de Coaching – pela fala;</a:t>
            </a:r>
          </a:p>
          <a:p>
            <a:r>
              <a:rPr lang="pt-BR" sz="4000" dirty="0" smtClean="0"/>
              <a:t>A terapia do sonho.</a:t>
            </a:r>
          </a:p>
        </p:txBody>
      </p:sp>
    </p:spTree>
    <p:extLst>
      <p:ext uri="{BB962C8B-B14F-4D97-AF65-F5344CB8AC3E}">
        <p14:creationId xmlns:p14="http://schemas.microsoft.com/office/powerpoint/2010/main" val="173741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dirty="0" smtClean="0"/>
              <a:t>Aula </a:t>
            </a:r>
            <a:r>
              <a:rPr lang="pt-BR" sz="3200" dirty="0"/>
              <a:t>3</a:t>
            </a:r>
            <a:endParaRPr lang="pt-BR" sz="3200" b="1" dirty="0" smtClean="0"/>
          </a:p>
          <a:p>
            <a:pPr marL="0" indent="0">
              <a:buNone/>
            </a:pPr>
            <a:endParaRPr lang="pt-BR" sz="3200" b="1" dirty="0" smtClean="0"/>
          </a:p>
          <a:p>
            <a:pPr marL="457200" lvl="1" indent="0">
              <a:buNone/>
            </a:pPr>
            <a:r>
              <a:rPr lang="pt-BR" sz="3200" dirty="0" smtClean="0"/>
              <a:t>3.1. </a:t>
            </a:r>
            <a:r>
              <a:rPr lang="pt-BR" sz="3200" smtClean="0"/>
              <a:t>Construtrismo</a:t>
            </a:r>
            <a:endParaRPr lang="pt-BR" sz="3200" dirty="0" smtClean="0"/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2.1.1. A tese </a:t>
            </a:r>
            <a:r>
              <a:rPr lang="pt-BR" dirty="0"/>
              <a:t>do comportamentalismo 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2.1.2. </a:t>
            </a:r>
            <a:r>
              <a:rPr lang="pt-BR" dirty="0" err="1" smtClean="0"/>
              <a:t>Jonh</a:t>
            </a:r>
            <a:r>
              <a:rPr lang="pt-BR" dirty="0" smtClean="0"/>
              <a:t> Watson e o </a:t>
            </a:r>
            <a:r>
              <a:rPr lang="pt-BR" dirty="0" err="1" smtClean="0"/>
              <a:t>Bahaviorismo</a:t>
            </a:r>
            <a:r>
              <a:rPr lang="pt-BR" dirty="0" smtClean="0"/>
              <a:t> Metodológico</a:t>
            </a:r>
          </a:p>
          <a:p>
            <a:pPr marL="457200" lvl="1" indent="0">
              <a:buNone/>
            </a:pPr>
            <a:r>
              <a:rPr lang="pt-BR" dirty="0" smtClean="0"/>
              <a:t>	2.1.2. Skinner </a:t>
            </a:r>
            <a:r>
              <a:rPr lang="pt-BR" dirty="0"/>
              <a:t>e a análise do </a:t>
            </a:r>
            <a:r>
              <a:rPr lang="pt-BR" dirty="0" smtClean="0"/>
              <a:t>comportamento  - B. Radical</a:t>
            </a:r>
          </a:p>
          <a:p>
            <a:pPr marL="457200" lvl="1" indent="0">
              <a:buNone/>
            </a:pPr>
            <a:endParaRPr lang="pt-BR" sz="3200" dirty="0" smtClean="0"/>
          </a:p>
          <a:p>
            <a:pPr marL="457200" lvl="1" indent="0">
              <a:buNone/>
            </a:pPr>
            <a:r>
              <a:rPr lang="pt-BR" sz="3200" dirty="0" smtClean="0"/>
              <a:t>2.2. </a:t>
            </a:r>
            <a:r>
              <a:rPr lang="pt-BR" sz="3200" dirty="0" err="1" smtClean="0"/>
              <a:t>Inatismo</a:t>
            </a:r>
            <a:r>
              <a:rPr lang="pt-BR" sz="3200" dirty="0" smtClean="0"/>
              <a:t> </a:t>
            </a:r>
            <a:r>
              <a:rPr lang="pt-BR" sz="3200" dirty="0"/>
              <a:t>Freudiano</a:t>
            </a:r>
            <a:endParaRPr lang="pt-BR" sz="3200" dirty="0" smtClean="0"/>
          </a:p>
          <a:p>
            <a:pPr marL="457200" lvl="1" indent="0">
              <a:buNone/>
            </a:pPr>
            <a:r>
              <a:rPr lang="pt-BR" dirty="0" smtClean="0"/>
              <a:t>	2.2.1. A psicanálise</a:t>
            </a:r>
            <a:endParaRPr lang="pt-BR" dirty="0"/>
          </a:p>
          <a:p>
            <a:pPr marL="457200" lvl="1" indent="0">
              <a:buNone/>
            </a:pPr>
            <a:r>
              <a:rPr lang="pt-BR" dirty="0" smtClean="0"/>
              <a:t>	2.2.2. Freud </a:t>
            </a:r>
            <a:r>
              <a:rPr lang="pt-BR" dirty="0"/>
              <a:t>e a saúde mental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de defesa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Repressão: </a:t>
            </a:r>
          </a:p>
          <a:p>
            <a:r>
              <a:rPr lang="pt-BR" dirty="0" smtClean="0"/>
              <a:t>Regressão:</a:t>
            </a:r>
          </a:p>
          <a:p>
            <a:r>
              <a:rPr lang="pt-BR" dirty="0" smtClean="0"/>
              <a:t>Projeção:</a:t>
            </a:r>
          </a:p>
          <a:p>
            <a:r>
              <a:rPr lang="pt-BR" dirty="0" smtClean="0"/>
              <a:t>Negação:</a:t>
            </a:r>
          </a:p>
          <a:p>
            <a:r>
              <a:rPr lang="pt-BR" dirty="0" smtClean="0"/>
              <a:t>Racionalização</a:t>
            </a:r>
          </a:p>
          <a:p>
            <a:r>
              <a:rPr lang="pt-BR" dirty="0" smtClean="0"/>
              <a:t>Compensação: </a:t>
            </a:r>
          </a:p>
          <a:p>
            <a:r>
              <a:rPr lang="pt-BR" dirty="0" smtClean="0"/>
              <a:t>Transferência e Sublimação:</a:t>
            </a:r>
          </a:p>
          <a:p>
            <a:r>
              <a:rPr lang="pt-BR" dirty="0" smtClean="0"/>
              <a:t>Formação reativa:</a:t>
            </a:r>
          </a:p>
          <a:p>
            <a:r>
              <a:rPr lang="pt-BR" dirty="0" smtClean="0"/>
              <a:t>Dissociação: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diminuir a ansiedade ou culpa, dor;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Negar em si o que condena nos outros;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 Justificar obsessões e fobias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93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809" y="1825625"/>
            <a:ext cx="10995991" cy="4351338"/>
          </a:xfrm>
        </p:spPr>
        <p:txBody>
          <a:bodyPr/>
          <a:lstStyle/>
          <a:p>
            <a:r>
              <a:rPr lang="pt-BR" dirty="0" smtClean="0"/>
              <a:t>FERREIRA, D. de J. F. </a:t>
            </a:r>
            <a:r>
              <a:rPr lang="pt-BR" b="1" dirty="0" smtClean="0"/>
              <a:t>As fases do desenvolvimento psicossexual humano.</a:t>
            </a:r>
            <a:r>
              <a:rPr lang="pt-BR" dirty="0" smtClean="0"/>
              <a:t>  2014. </a:t>
            </a:r>
            <a:r>
              <a:rPr lang="pt-BR" dirty="0"/>
              <a:t>Disponível em: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://petdocs.ufc.br/index_artigo_id_398_desc_Psicologia%20M%C3%A9dica_pagina__subtopico_50_busca</a:t>
            </a:r>
            <a:r>
              <a:rPr lang="pt-BR" dirty="0" smtClean="0">
                <a:hlinkClick r:id="rId2"/>
              </a:rPr>
              <a:t>_</a:t>
            </a:r>
            <a:r>
              <a:rPr lang="pt-BR" dirty="0" smtClean="0"/>
              <a:t> . Acesso em: 11.març.2019.</a:t>
            </a:r>
          </a:p>
          <a:p>
            <a:r>
              <a:rPr lang="pt-BR" dirty="0" smtClean="0"/>
              <a:t>Verbete: </a:t>
            </a:r>
            <a:r>
              <a:rPr lang="pt-BR" b="1" dirty="0" smtClean="0"/>
              <a:t>Sobre a Psicanálise. </a:t>
            </a:r>
            <a:r>
              <a:rPr lang="pt-BR" dirty="0"/>
              <a:t>Disponível em: </a:t>
            </a: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www.ipa.world/IPA/IPA_Docs/Portuguese_about.pdf</a:t>
            </a:r>
            <a:r>
              <a:rPr lang="pt-BR" dirty="0" smtClean="0"/>
              <a:t> . Acesso em: 11.març.2019.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3089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669925"/>
            <a:ext cx="10515600" cy="618807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Comportamentalismo – “Behaviorismo”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i="1" dirty="0" smtClean="0"/>
              <a:t>(</a:t>
            </a:r>
            <a:r>
              <a:rPr lang="pt-BR" sz="3600" i="1" dirty="0" err="1"/>
              <a:t>Behaviorism</a:t>
            </a:r>
            <a:r>
              <a:rPr lang="pt-BR" sz="3600" i="1" dirty="0"/>
              <a:t> em inglês, de </a:t>
            </a:r>
            <a:r>
              <a:rPr lang="pt-BR" sz="3600" i="1" dirty="0" err="1"/>
              <a:t>behaviour</a:t>
            </a:r>
            <a:r>
              <a:rPr lang="pt-BR" sz="3600" i="1" dirty="0"/>
              <a:t> (RU) ou </a:t>
            </a:r>
            <a:r>
              <a:rPr lang="pt-BR" sz="3600" i="1" dirty="0" err="1"/>
              <a:t>behavior</a:t>
            </a:r>
            <a:r>
              <a:rPr lang="pt-BR" sz="3600" i="1" dirty="0"/>
              <a:t> (EUA): comportamento, conduta),</a:t>
            </a:r>
            <a:r>
              <a:rPr lang="pt-BR" sz="3600" dirty="0"/>
              <a:t> também designado de comportamentalismo, ou às vezes </a:t>
            </a:r>
            <a:r>
              <a:rPr lang="pt-BR" sz="3600" dirty="0" err="1"/>
              <a:t>comportamentismo</a:t>
            </a:r>
            <a:r>
              <a:rPr lang="pt-BR" sz="3600" dirty="0"/>
              <a:t>, é o conjunto das teorias psicológicas (dentre elas a Análise do Comportamento, a Psicologia Objetiva) que postulam o comportamento como o mais adequado objeto de estudo da Psicologia. Comportamento geralmente é definido por meio das unidades analíticas respostas e estímulos. Historicamente, a observação e descrição do comportamento fez oposição ao uso do método de introspecção</a:t>
            </a:r>
            <a:r>
              <a:rPr lang="pt-BR" sz="3600" dirty="0" smtClean="0"/>
              <a:t>. (CALISTO, 2012)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746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2926"/>
          </a:xfrm>
        </p:spPr>
        <p:txBody>
          <a:bodyPr/>
          <a:lstStyle/>
          <a:p>
            <a:r>
              <a:rPr lang="pt-BR" dirty="0" smtClean="0"/>
              <a:t>1. IVAN PAVLOV</a:t>
            </a:r>
            <a:br>
              <a:rPr lang="pt-BR" dirty="0" smtClean="0"/>
            </a:br>
            <a:r>
              <a:rPr lang="pt-BR" sz="3600" dirty="0" smtClean="0"/>
              <a:t>(1849-1936)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602909"/>
            <a:ext cx="5505450" cy="4351338"/>
          </a:xfrm>
        </p:spPr>
        <p:txBody>
          <a:bodyPr/>
          <a:lstStyle/>
          <a:p>
            <a:r>
              <a:rPr lang="pt-BR" dirty="0" smtClean="0"/>
              <a:t>Condicionamento clássico</a:t>
            </a:r>
          </a:p>
          <a:p>
            <a:r>
              <a:rPr lang="pt-BR" dirty="0" smtClean="0"/>
              <a:t>Estimulo = resposta</a:t>
            </a:r>
          </a:p>
          <a:p>
            <a:pPr marL="0" indent="0">
              <a:buNone/>
            </a:pPr>
            <a:r>
              <a:rPr lang="pt-BR" dirty="0" smtClean="0"/>
              <a:t>estímulo condicionado = resposta condicionada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0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JONH WATSON </a:t>
            </a:r>
            <a:r>
              <a:rPr lang="pt-BR" sz="3600" dirty="0" smtClean="0"/>
              <a:t>(1878-1958)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Behaviorismo Clássico ou metodológico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1137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“</a:t>
            </a:r>
            <a:r>
              <a:rPr lang="pt-BR" dirty="0" err="1"/>
              <a:t>Dêem-me</a:t>
            </a:r>
            <a:r>
              <a:rPr lang="pt-BR" dirty="0"/>
              <a:t> uma dúzia de crianças sadias, bem constituídas e a espécie do mundo que preciso para as educar, e eu garanto que, tomando qualquer uma delas ao acaso, prepará-la-ei para se tornar num especialista que eu </a:t>
            </a:r>
            <a:r>
              <a:rPr lang="pt-BR" dirty="0" err="1"/>
              <a:t>seleccione</a:t>
            </a:r>
            <a:r>
              <a:rPr lang="pt-BR" dirty="0"/>
              <a:t>: um médico, um comerciante, um advogado e sim, até um pedinte ou ladrão, independentemente dos seus talentos, inclinações, tendências, aptidões, assim como da profissão e da raça dos seus ancestrais</a:t>
            </a:r>
            <a:r>
              <a:rPr lang="pt-BR" dirty="0" smtClean="0"/>
              <a:t>”. (WATSON</a:t>
            </a:r>
            <a:r>
              <a:rPr lang="pt-BR" dirty="0"/>
              <a:t>,</a:t>
            </a:r>
            <a:r>
              <a:rPr lang="pt-BR" dirty="0" smtClean="0"/>
              <a:t> </a:t>
            </a:r>
            <a:r>
              <a:rPr lang="pt-BR" dirty="0"/>
              <a:t>1925, p. </a:t>
            </a:r>
            <a:r>
              <a:rPr lang="pt-BR" dirty="0" smtClean="0"/>
              <a:t>85)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COMPORTAMENTO = ESTÍMULO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9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92112"/>
            <a:ext cx="6762750" cy="6073775"/>
          </a:xfrm>
        </p:spPr>
        <p:txBody>
          <a:bodyPr>
            <a:normAutofit/>
          </a:bodyPr>
          <a:lstStyle/>
          <a:p>
            <a:r>
              <a:rPr lang="pt-BR" sz="2800" dirty="0" smtClean="0">
                <a:sym typeface="Wingdings" panose="05000000000000000000" pitchFamily="2" charset="2"/>
              </a:rPr>
              <a:t> Pai do Behaviorismo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/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 Condicionamento – reflexo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ex. saliva, bocejo, espirro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* com estímulo 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/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 Condicionamento operante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ex. uma boa piada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	*  automático</a:t>
            </a:r>
            <a:br>
              <a:rPr lang="pt-BR" sz="2800" dirty="0" smtClean="0">
                <a:sym typeface="Wingdings" panose="05000000000000000000" pitchFamily="2" charset="2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897" y="437323"/>
            <a:ext cx="5848350" cy="2853566"/>
          </a:xfrm>
        </p:spPr>
        <p:txBody>
          <a:bodyPr>
            <a:normAutofit/>
          </a:bodyPr>
          <a:lstStyle/>
          <a:p>
            <a:r>
              <a:rPr lang="pt-BR" dirty="0" smtClean="0"/>
              <a:t>EDWARD C. TOLMAN</a:t>
            </a:r>
            <a:br>
              <a:rPr lang="pt-BR" dirty="0" smtClean="0"/>
            </a:br>
            <a:r>
              <a:rPr lang="pt-BR" sz="3600" dirty="0" smtClean="0"/>
              <a:t>(1886-1959)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Neobehaviorismo</a:t>
            </a:r>
            <a:r>
              <a:rPr lang="pt-BR" dirty="0" smtClean="0"/>
              <a:t> </a:t>
            </a:r>
            <a:r>
              <a:rPr lang="pt-BR" dirty="0" err="1"/>
              <a:t>Mediacional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857750"/>
            <a:ext cx="11144250" cy="2000250"/>
          </a:xfrm>
        </p:spPr>
        <p:txBody>
          <a:bodyPr>
            <a:normAutofit lnSpcReduction="10000"/>
          </a:bodyPr>
          <a:lstStyle/>
          <a:p>
            <a:r>
              <a:rPr lang="pt-BR" sz="3600" dirty="0"/>
              <a:t>S-O-R (estímulo-organismo-resposta) onde, entre o estímulo e a resposta, o organismo passa por eventos </a:t>
            </a:r>
            <a:r>
              <a:rPr lang="pt-BR" sz="3600" dirty="0" err="1"/>
              <a:t>mediacionais</a:t>
            </a:r>
            <a:r>
              <a:rPr lang="pt-BR" sz="3600" dirty="0"/>
              <a:t>, que </a:t>
            </a:r>
            <a:r>
              <a:rPr lang="pt-BR" sz="3600" dirty="0" err="1"/>
              <a:t>Tolman</a:t>
            </a:r>
            <a:r>
              <a:rPr lang="pt-BR" sz="3600" dirty="0"/>
              <a:t> chama de variáveis </a:t>
            </a:r>
            <a:r>
              <a:rPr lang="pt-BR" sz="3600" dirty="0" smtClean="0"/>
              <a:t>intervenientes </a:t>
            </a:r>
            <a:r>
              <a:rPr lang="pt-BR" dirty="0" smtClean="0"/>
              <a:t>(CALISTO).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13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SKINNER </a:t>
            </a:r>
            <a:r>
              <a:rPr lang="pt-BR" sz="3600" dirty="0" smtClean="0"/>
              <a:t>(1904 – 1990)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Behaviorismo Radical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362700" cy="4351338"/>
          </a:xfrm>
        </p:spPr>
        <p:txBody>
          <a:bodyPr/>
          <a:lstStyle/>
          <a:p>
            <a:r>
              <a:rPr lang="pt-BR" dirty="0" smtClean="0"/>
              <a:t>Reforço positivo – estímulos adicionados</a:t>
            </a:r>
          </a:p>
          <a:p>
            <a:r>
              <a:rPr lang="pt-BR" dirty="0" smtClean="0"/>
              <a:t>Reforço negativo – estímulos  retirados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6" y="3314700"/>
            <a:ext cx="381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Críticas e 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- Desconsidera o livre-arbítrio;</a:t>
            </a:r>
          </a:p>
          <a:p>
            <a:pPr marL="0" indent="0">
              <a:buNone/>
            </a:pPr>
            <a:r>
              <a:rPr lang="pt-BR" dirty="0" smtClean="0"/>
              <a:t>- Desconsidera os comportamentos ocultos;</a:t>
            </a:r>
          </a:p>
          <a:p>
            <a:pPr marL="0" indent="0">
              <a:buNone/>
            </a:pPr>
            <a:r>
              <a:rPr lang="pt-BR" dirty="0" smtClean="0"/>
              <a:t>- Desconsidera os sentimentos;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+ Comportamento observado</a:t>
            </a:r>
          </a:p>
          <a:p>
            <a:pPr marL="0" indent="0">
              <a:buNone/>
            </a:pPr>
            <a:r>
              <a:rPr lang="pt-BR" dirty="0" smtClean="0"/>
              <a:t>+ Terapia cognitiva comportamental</a:t>
            </a:r>
          </a:p>
          <a:p>
            <a:pPr marL="0" indent="0">
              <a:buNone/>
            </a:pPr>
            <a:r>
              <a:rPr lang="pt-BR" dirty="0" smtClean="0"/>
              <a:t>+ Uso em animais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+ Análise e observação do comportamento (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692</Words>
  <Application>Microsoft Office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Tema do Office</vt:lpstr>
      <vt:lpstr>PSICOLOGIA APLICADA À EMERMAGEM</vt:lpstr>
      <vt:lpstr>Apresentação do PowerPoint</vt:lpstr>
      <vt:lpstr>Comportamentalismo – “Behaviorismo”  (Behaviorism em inglês, de behaviour (RU) ou behavior (EUA): comportamento, conduta), também designado de comportamentalismo, ou às vezes comportamentismo, é o conjunto das teorias psicológicas (dentre elas a Análise do Comportamento, a Psicologia Objetiva) que postulam o comportamento como o mais adequado objeto de estudo da Psicologia. Comportamento geralmente é definido por meio das unidades analíticas respostas e estímulos. Historicamente, a observação e descrição do comportamento fez oposição ao uso do método de introspecção. (CALISTO, 2012)</vt:lpstr>
      <vt:lpstr>1. IVAN PAVLOV (1849-1936)</vt:lpstr>
      <vt:lpstr>JONH WATSON (1878-1958) Behaviorismo Clássico ou metodológico</vt:lpstr>
      <vt:lpstr> Pai do Behaviorismo   Condicionamento – reflexo  ex. saliva, bocejo, espirro  * com estímulo    Condicionamento operante  ex. uma boa piada  *  automático </vt:lpstr>
      <vt:lpstr>EDWARD C. TOLMAN (1886-1959) Neobehaviorismo Mediacional</vt:lpstr>
      <vt:lpstr>SKINNER (1904 – 1990) Behaviorismo Radical</vt:lpstr>
      <vt:lpstr>Críticas e Vantagens</vt:lpstr>
      <vt:lpstr>Estudo de caso 02 Transtorno de Borderline</vt:lpstr>
      <vt:lpstr>Apresentação do PowerPoint</vt:lpstr>
      <vt:lpstr>Apresentação do PowerPoint</vt:lpstr>
      <vt:lpstr>Apresentação do PowerPoint</vt:lpstr>
      <vt:lpstr>Referências do BEHAVIORISMO:</vt:lpstr>
      <vt:lpstr>Apresentação do PowerPoint</vt:lpstr>
      <vt:lpstr>Apresentação do PowerPoint</vt:lpstr>
      <vt:lpstr>Apresentação do PowerPoint</vt:lpstr>
      <vt:lpstr>Psicologia das fases - LIBIDO</vt:lpstr>
      <vt:lpstr>A Hipnose</vt:lpstr>
      <vt:lpstr>Mecanismos de defesa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Padre Valmir</cp:lastModifiedBy>
  <cp:revision>58</cp:revision>
  <dcterms:created xsi:type="dcterms:W3CDTF">2019-02-25T15:44:54Z</dcterms:created>
  <dcterms:modified xsi:type="dcterms:W3CDTF">2019-03-25T18:54:46Z</dcterms:modified>
</cp:coreProperties>
</file>