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1" r:id="rId4"/>
    <p:sldId id="263" r:id="rId5"/>
    <p:sldId id="262" r:id="rId6"/>
    <p:sldId id="258" r:id="rId7"/>
    <p:sldId id="259" r:id="rId8"/>
    <p:sldId id="275" r:id="rId9"/>
    <p:sldId id="276" r:id="rId10"/>
    <p:sldId id="277" r:id="rId11"/>
    <p:sldId id="278" r:id="rId12"/>
    <p:sldId id="260" r:id="rId13"/>
    <p:sldId id="272" r:id="rId14"/>
    <p:sldId id="274" r:id="rId15"/>
    <p:sldId id="273" r:id="rId16"/>
    <p:sldId id="270" r:id="rId17"/>
    <p:sldId id="271" r:id="rId18"/>
    <p:sldId id="269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9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92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42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52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2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3000" b="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6AEA-8D32-44C8-AEC8-2D3F589E0AD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pdf/rlae/v5nspe/v5nspea02.pdf" TargetMode="External"/><Relationship Id="rId2" Type="http://schemas.openxmlformats.org/officeDocument/2006/relationships/hyperlink" Target="http://www.scielo.br/pdf/pe/v15n2/a04v15n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0UQ1y9prHL8" TargetMode="External"/><Relationship Id="rId4" Type="http://schemas.openxmlformats.org/officeDocument/2006/relationships/hyperlink" Target="http://ceteponline.com.br/admin/img/uploads/biblioteca/livros/2bea0df4a378ef73cd734e2a5131dd9b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2685" y="2080306"/>
            <a:ext cx="9144000" cy="2387600"/>
          </a:xfrm>
        </p:spPr>
        <p:txBody>
          <a:bodyPr/>
          <a:lstStyle/>
          <a:p>
            <a:r>
              <a:rPr lang="pt-BR" dirty="0" smtClean="0"/>
              <a:t>PSICOLOGIA APLICADA À EMERMAGEM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2685" y="4864781"/>
            <a:ext cx="9144000" cy="1655762"/>
          </a:xfrm>
        </p:spPr>
        <p:txBody>
          <a:bodyPr/>
          <a:lstStyle/>
          <a:p>
            <a:r>
              <a:rPr lang="pt-BR" dirty="0" smtClean="0"/>
              <a:t>Ms. Valmir </a:t>
            </a:r>
            <a:r>
              <a:rPr lang="pt-BR" dirty="0" err="1" smtClean="0"/>
              <a:t>Pasa</a:t>
            </a:r>
            <a:endParaRPr lang="pt-BR" dirty="0" smtClean="0"/>
          </a:p>
          <a:p>
            <a:r>
              <a:rPr lang="pt-BR" dirty="0" smtClean="0"/>
              <a:t>Aula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34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da Psicologia com a </a:t>
            </a:r>
            <a:br>
              <a:rPr lang="pt-BR" dirty="0" smtClean="0"/>
            </a:br>
            <a:r>
              <a:rPr lang="pt-BR" dirty="0" smtClean="0"/>
              <a:t>Enfermagem?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400" dirty="0" smtClean="0"/>
              <a:t>Há duas correntes na área da saúde que se deve conhecer para responder esta questão: a primeira que trata o doente como um paciente passivo e vê a doença como um fator único que pode ser retirada com medicamentos e procedimentos e a segunda corrente que percebe que além de apresentar sintomas da doença,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28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606097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4200" dirty="0" smtClean="0"/>
              <a:t>o paciente possui problemas sociais, econômicos, pessoais, psicológicos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4200" dirty="0" smtClean="0"/>
              <a:t>que se influenciam e que contribui para o surgimento de novas doenças. Para melhor compreender a forma de agir, pensar e sentir humano o aparelho psíquico foi dividido por Freud em sistemas e o conteúdo mental em níveis de consciência, assim como procurou entender o papel dos sonhos em nossas vidas.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3200" dirty="0" smtClean="0"/>
              <a:t>(Técnico em Enfermagem – Mod.1. </a:t>
            </a:r>
            <a:r>
              <a:rPr lang="pt-BR" sz="3200" i="1" dirty="0" smtClean="0"/>
              <a:t>in </a:t>
            </a:r>
            <a:r>
              <a:rPr lang="pt-BR" sz="3200" dirty="0" smtClean="0"/>
              <a:t>CETEP).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609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Psicologia?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2940" y="1825624"/>
            <a:ext cx="11224260" cy="4758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dirty="0" smtClean="0"/>
              <a:t>A organização da Enfermagem enquanto profissão teve início no século XIX, com o treinamento para o exercício da atividade na área psiquiátrica. Já a primeira tentativa de profissionalização em nosso país surgiu em 1890, com a criação da Escola Profissional para Enfermeiros e Enfermeiras, ligada à Universidade Federal do Estado do Rio de Janeiro (UNIRIO), tendo como objetivo explícito prepará-los para a atividade nos hospícios e hospitais civis e militares, por meio de cursos com dois anos de duração (Fontenele Júnior, 2002).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333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8799"/>
            <a:ext cx="11117580" cy="48995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4400" dirty="0" smtClean="0"/>
              <a:t>A Constituição da República Federativa do Brasil e nos dispositivos legais </a:t>
            </a:r>
            <a:r>
              <a:rPr lang="pt-BR" sz="4400" dirty="0" err="1" smtClean="0"/>
              <a:t>infraconstituicionais</a:t>
            </a:r>
            <a:r>
              <a:rPr lang="pt-BR" sz="4400" dirty="0" smtClean="0"/>
              <a:t> (leis 8080/90 e 8142/90), passou-se a formular um conceito ampliado de saúde, não redutível à sua dimensão setorial de sistemas de serviços, e um conjunto de princípios balizadores centrados na integralidade, universalidade e equidade da atenção.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2137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460" y="436727"/>
            <a:ext cx="10896600" cy="414003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4800" spc="10" dirty="0" smtClean="0"/>
              <a:t>De acordo com as DCNAS, a nova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4800" spc="10" dirty="0" smtClean="0"/>
              <a:t>visão de qualidade em saúde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4800" spc="10" dirty="0" smtClean="0"/>
              <a:t>inclui </a:t>
            </a:r>
            <a:r>
              <a:rPr lang="pt-BR" sz="4800" dirty="0" smtClean="0"/>
              <a:t>a humanização do cuidado na perspectiva do cliente, contrária à produção do cuidado caracterizada como exaustiva e fragmentada por intervenções múltiplas de distintos profissionais. </a:t>
            </a:r>
            <a:endParaRPr lang="pt-BR" sz="4800" dirty="0"/>
          </a:p>
          <a:p>
            <a:pPr marL="0" indent="0">
              <a:buNone/>
            </a:pPr>
            <a:r>
              <a:rPr lang="pt-BR" sz="3200" dirty="0" smtClean="0"/>
              <a:t>(ESQUERDO e PEGORARO, 2010, p.256)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534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47163"/>
            <a:ext cx="10515600" cy="4810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err="1" smtClean="0"/>
              <a:t>Filizola</a:t>
            </a:r>
            <a:r>
              <a:rPr lang="pt-BR" sz="4000" dirty="0" smtClean="0"/>
              <a:t> e Ferreira tratam do envolvimento emocional da equipe de enfermagem com o paciente. Os autores discutem a necessidade de o profissional aprender a controlar sentimentos e a refrear envolvimento excessivo com o paciente, e assinalam que envolver-se implica em perceber o outro como pessoa, não como objeto. </a:t>
            </a:r>
          </a:p>
          <a:p>
            <a:pPr marL="0" indent="0">
              <a:buNone/>
            </a:pPr>
            <a:r>
              <a:rPr lang="pt-BR" sz="3200" dirty="0" smtClean="0"/>
              <a:t>(FILIZOLA E FERREIRA, 1997)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63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/>
              <a:t>Psicologia aplicada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Casos de pacientes soropositivos;</a:t>
            </a:r>
          </a:p>
          <a:p>
            <a:r>
              <a:rPr lang="pt-BR" sz="3200" dirty="0" smtClean="0"/>
              <a:t>Familiares com grave alteração de humor e comportamento;</a:t>
            </a:r>
          </a:p>
          <a:p>
            <a:r>
              <a:rPr lang="pt-BR" sz="3200" dirty="0" smtClean="0"/>
              <a:t>Situações de conflito e mediações;</a:t>
            </a:r>
          </a:p>
          <a:p>
            <a:pPr lvl="1"/>
            <a:r>
              <a:rPr lang="pt-BR" dirty="0" smtClean="0"/>
              <a:t>Traumas;</a:t>
            </a:r>
          </a:p>
          <a:p>
            <a:pPr lvl="1"/>
            <a:r>
              <a:rPr lang="pt-BR" dirty="0" smtClean="0"/>
              <a:t>Situações de morte;</a:t>
            </a:r>
          </a:p>
          <a:p>
            <a:r>
              <a:rPr lang="pt-BR" sz="3200" dirty="0" smtClean="0"/>
              <a:t>Constrangimento sexual;</a:t>
            </a:r>
          </a:p>
          <a:p>
            <a:r>
              <a:rPr lang="pt-BR" sz="3200" dirty="0" smtClean="0"/>
              <a:t>Atendimento humanizado ao paciente;</a:t>
            </a:r>
          </a:p>
          <a:p>
            <a:endParaRPr lang="pt-BR" sz="32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59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 01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83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980420" cy="5032375"/>
          </a:xfrm>
        </p:spPr>
        <p:txBody>
          <a:bodyPr>
            <a:normAutofit fontScale="92500" lnSpcReduction="10000"/>
          </a:bodyPr>
          <a:lstStyle/>
          <a:p>
            <a:r>
              <a:rPr lang="pt-BR" dirty="0" err="1" smtClean="0"/>
              <a:t>Fontinelle</a:t>
            </a:r>
            <a:r>
              <a:rPr lang="pt-BR" dirty="0" smtClean="0"/>
              <a:t> Junior, K. (2002). Ética e Bioética em Enfermagem. Goiânia: AB. </a:t>
            </a:r>
          </a:p>
          <a:p>
            <a:r>
              <a:rPr lang="pt-BR" dirty="0" smtClean="0"/>
              <a:t>ESQUERDO,  Fernanda Azevedo e PEGORARO, Renata Fabiana. Contribuições da psicologia para a formação do técnico em enfermagem: concepções dos alunos. Disponível em: </a:t>
            </a:r>
            <a:r>
              <a:rPr lang="pt-BR" dirty="0" smtClean="0">
                <a:hlinkClick r:id="rId2"/>
              </a:rPr>
              <a:t>http://www.scielo.br/pdf/pe/v15n2/a04v15n2.pdf</a:t>
            </a:r>
            <a:r>
              <a:rPr lang="pt-BR" dirty="0" smtClean="0"/>
              <a:t> Acesso em: 25.fev.2019.</a:t>
            </a:r>
          </a:p>
          <a:p>
            <a:r>
              <a:rPr lang="pt-BR" dirty="0" smtClean="0"/>
              <a:t>FILIZOLA, Carmem Lúcia </a:t>
            </a:r>
            <a:r>
              <a:rPr lang="pt-BR" dirty="0" err="1" smtClean="0"/>
              <a:t>Alvez</a:t>
            </a:r>
            <a:r>
              <a:rPr lang="pt-BR" dirty="0" smtClean="0"/>
              <a:t> e FERREIRA, </a:t>
            </a:r>
            <a:r>
              <a:rPr lang="pt-BR" dirty="0" err="1" smtClean="0"/>
              <a:t>Noeli</a:t>
            </a:r>
            <a:r>
              <a:rPr lang="pt-BR" dirty="0" smtClean="0"/>
              <a:t> </a:t>
            </a:r>
            <a:r>
              <a:rPr lang="pt-BR" dirty="0" err="1" smtClean="0"/>
              <a:t>Marchioro</a:t>
            </a:r>
            <a:r>
              <a:rPr lang="pt-BR" dirty="0" smtClean="0"/>
              <a:t> </a:t>
            </a:r>
            <a:r>
              <a:rPr lang="pt-BR" dirty="0" err="1" smtClean="0"/>
              <a:t>Liston</a:t>
            </a:r>
            <a:r>
              <a:rPr lang="pt-BR" dirty="0" smtClean="0"/>
              <a:t>. O envolvimento emocional para a equipe de enfermagem: realidade ou mito? Disponível em: </a:t>
            </a:r>
            <a:r>
              <a:rPr lang="pt-BR" dirty="0" smtClean="0">
                <a:hlinkClick r:id="rId3"/>
              </a:rPr>
              <a:t>http://www.scielo.br/pdf/rlae/v5nspe/v5nspea02.pdf</a:t>
            </a:r>
            <a:r>
              <a:rPr lang="pt-BR" dirty="0" smtClean="0"/>
              <a:t> Acesso em: 25.fev.2019.</a:t>
            </a:r>
          </a:p>
          <a:p>
            <a:r>
              <a:rPr lang="pt-BR" dirty="0" smtClean="0"/>
              <a:t>CETEP. Técnica em Enfermagem. Módulo 1. Disponível em: </a:t>
            </a:r>
            <a:r>
              <a:rPr lang="pt-BR" dirty="0" smtClean="0">
                <a:hlinkClick r:id="rId4"/>
              </a:rPr>
              <a:t>http://ceteponline.com.br/admin/img/uploads/biblioteca/livros/2bea0df4a378ef73cd734e2a5131dd9b.pdf</a:t>
            </a:r>
            <a:r>
              <a:rPr lang="pt-BR" dirty="0" smtClean="0"/>
              <a:t>. Acesso em 25.fev.2019.</a:t>
            </a:r>
          </a:p>
          <a:p>
            <a:r>
              <a:rPr lang="pt-BR" dirty="0" smtClean="0"/>
              <a:t>Estudo de caso: Gratidão. </a:t>
            </a:r>
            <a:r>
              <a:rPr lang="pt-BR" dirty="0" smtClean="0">
                <a:hlinkClick r:id="rId5"/>
              </a:rPr>
              <a:t>https://www.youtube.com/watch?v=0UQ1y9prHL8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57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Aula 1. </a:t>
            </a:r>
          </a:p>
          <a:p>
            <a:pPr marL="0" indent="0">
              <a:buNone/>
            </a:pPr>
            <a:r>
              <a:rPr lang="pt-BR" b="1" dirty="0" smtClean="0"/>
              <a:t>Introdução à Psicologia</a:t>
            </a:r>
          </a:p>
          <a:p>
            <a:pPr marL="457200" lvl="1" indent="0">
              <a:buNone/>
            </a:pPr>
            <a:r>
              <a:rPr lang="pt-BR" dirty="0" smtClean="0"/>
              <a:t>1.1. Conceitos etimológicos</a:t>
            </a:r>
          </a:p>
          <a:p>
            <a:pPr marL="457200" lvl="1" indent="0">
              <a:buNone/>
            </a:pPr>
            <a:r>
              <a:rPr lang="pt-BR" dirty="0" smtClean="0"/>
              <a:t>1.2. Objetivos</a:t>
            </a:r>
          </a:p>
          <a:p>
            <a:pPr marL="457200" lvl="1" indent="0">
              <a:buNone/>
            </a:pPr>
            <a:r>
              <a:rPr lang="pt-BR" dirty="0" smtClean="0"/>
              <a:t>1.3. Psicologia no senso comum</a:t>
            </a:r>
          </a:p>
          <a:p>
            <a:pPr marL="457200" lvl="1" indent="0">
              <a:buNone/>
            </a:pPr>
            <a:r>
              <a:rPr lang="pt-BR" dirty="0" smtClean="0"/>
              <a:t>1.4. </a:t>
            </a:r>
            <a:r>
              <a:rPr lang="pt-BR" dirty="0"/>
              <a:t>A contribuição da Psicologia ao Técnico em Enfermagem</a:t>
            </a:r>
          </a:p>
          <a:p>
            <a:pPr marL="457200" lvl="1" indent="0">
              <a:buNone/>
            </a:pPr>
            <a:r>
              <a:rPr lang="pt-BR" dirty="0" smtClean="0"/>
              <a:t>1.5. O envolvimento emocional com o paciente 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1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60896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257" y="2406440"/>
            <a:ext cx="5722257" cy="1325563"/>
          </a:xfrm>
        </p:spPr>
        <p:txBody>
          <a:bodyPr/>
          <a:lstStyle/>
          <a:p>
            <a:r>
              <a:rPr lang="pt-BR" dirty="0" smtClean="0"/>
              <a:t>O que é PSICOLOGIA?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39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9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61313"/>
            <a:ext cx="10515600" cy="3907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i="1" dirty="0" smtClean="0"/>
              <a:t>Conhecer </a:t>
            </a:r>
            <a:r>
              <a:rPr lang="pt-BR" sz="4000" b="1" i="1" dirty="0"/>
              <a:t>os conceitos fundamentais da psicologia para </a:t>
            </a:r>
            <a:r>
              <a:rPr lang="pt-BR" sz="4000" b="1" i="1" dirty="0" smtClean="0"/>
              <a:t>auxiliar a ação daqueles/as </a:t>
            </a:r>
            <a:r>
              <a:rPr lang="pt-BR" sz="4000" b="1" i="1" dirty="0"/>
              <a:t>que exercerão função </a:t>
            </a:r>
            <a:r>
              <a:rPr lang="pt-BR" sz="4000" b="1" i="1" dirty="0" smtClean="0"/>
              <a:t>na enfermagem, </a:t>
            </a:r>
            <a:r>
              <a:rPr lang="pt-BR" sz="4000" b="1" i="1" dirty="0"/>
              <a:t>a fim de desenvolverem seus trabalhos utilizando técnicas e estratégias que a </a:t>
            </a:r>
            <a:r>
              <a:rPr lang="pt-BR" sz="4000" b="1" i="1" dirty="0" smtClean="0"/>
              <a:t>ciência da psicologia oferece.</a:t>
            </a:r>
            <a:endParaRPr lang="pt-BR" sz="4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64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7556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/>
              <a:t>Fomentar discussões a partir de temas e/ou casos recorrentes na prática da enfermagem, que tratem da personalidade, comportamento e situações de constrangimento ou cuidado especial;</a:t>
            </a:r>
          </a:p>
          <a:p>
            <a:r>
              <a:rPr lang="pt-BR" dirty="0"/>
              <a:t>C</a:t>
            </a:r>
            <a:r>
              <a:rPr lang="pt-BR" dirty="0" smtClean="0"/>
              <a:t>onhecer os fundamentos da psicologia e suas contribuições no exercício da função de técnico em enfermagem;</a:t>
            </a:r>
          </a:p>
          <a:p>
            <a:r>
              <a:rPr lang="pt-BR" dirty="0" smtClean="0"/>
              <a:t>Educar para a valorização da pessoa com suas qualidades e idiossincrasias.</a:t>
            </a:r>
          </a:p>
          <a:p>
            <a:r>
              <a:rPr lang="pt-BR" dirty="0" smtClean="0"/>
              <a:t> </a:t>
            </a:r>
            <a:r>
              <a:rPr lang="pt-BR" dirty="0"/>
              <a:t>P</a:t>
            </a:r>
            <a:r>
              <a:rPr lang="pt-BR" dirty="0" smtClean="0"/>
              <a:t>erceber aspectos psicológicos envolvidos no processo de adoecer e na interação interpessoal.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69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PSICOLOGIA DO SENSO COMUM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As pessoas de alguma forma utilizam a psicologia em seu cotidiano, ou seja, é uma disciplina que pertence à humanidade, portanto denomina-se psicologia do senso comum, que é o conhecimento acumulado em nosso dia-a-dia. Ex. o poder de persuasão do vendedor, a jovem que usa seu poder de sedução para atrair o rapaz, quando procuramos aquele amigo que está sempre disposto a nos orientar. Esta pessoa tem o conhecimento acumulado que lhes permite explicar e entender problema ou nos ouvir de um ponto de vista psicológico. Contudo, o conhecimento herdado, tradicional não é científico nem filosófico, nem possui rigor cientifico.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66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a importância da psicologia </a:t>
            </a:r>
            <a:br>
              <a:rPr lang="pt-BR" dirty="0" smtClean="0"/>
            </a:br>
            <a:r>
              <a:rPr lang="pt-BR" dirty="0" smtClean="0"/>
              <a:t>para as profissões?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20" y="2259965"/>
            <a:ext cx="11353800" cy="4351338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pt-BR" sz="3200" dirty="0" smtClean="0"/>
              <a:t>Procurar entender as necessidades do individuo e sociedade e estratégias para supri-las e preveni-las;</a:t>
            </a:r>
          </a:p>
          <a:p>
            <a:pPr marL="514350" indent="-514350">
              <a:buAutoNum type="alphaLcPeriod"/>
            </a:pPr>
            <a:r>
              <a:rPr lang="pt-BR" sz="3200" dirty="0" smtClean="0"/>
              <a:t>Estudar o papel da inteligência emocional; Orientar, selecionar e identificar métodos e técnicas para uma vida melhor;</a:t>
            </a:r>
          </a:p>
          <a:p>
            <a:pPr marL="514350" indent="-514350">
              <a:buAutoNum type="alphaLcPeriod"/>
            </a:pPr>
            <a:r>
              <a:rPr lang="pt-BR" sz="3200" dirty="0" smtClean="0"/>
              <a:t>Identificar distúrbios, falhas e procurar meios de saná-los ou amenizá-los;</a:t>
            </a:r>
          </a:p>
          <a:p>
            <a:pPr marL="514350" indent="-514350">
              <a:buAutoNum type="alphaLcPeriod"/>
            </a:pPr>
            <a:r>
              <a:rPr lang="pt-BR" sz="3200" dirty="0" smtClean="0"/>
              <a:t>Trabalhar relacionamento intrapessoal e interpessoal;</a:t>
            </a:r>
          </a:p>
          <a:p>
            <a:pPr marL="514350" indent="-514350">
              <a:buAutoNum type="alphaLcPeriod"/>
            </a:pPr>
            <a:r>
              <a:rPr lang="pt-BR" sz="3200" dirty="0" smtClean="0"/>
              <a:t>Identificar perfil, potencial, treiná-los e acompanhá-los.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507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888</Words>
  <Application>Microsoft Office PowerPoint</Application>
  <PresentationFormat>Widescreen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do Office</vt:lpstr>
      <vt:lpstr>PSICOLOGIA APLICADA À EMERMAGEM</vt:lpstr>
      <vt:lpstr>Apresentação do PowerPoint</vt:lpstr>
      <vt:lpstr>Apresentação do PowerPoint</vt:lpstr>
      <vt:lpstr>O que é PSICOLOGIA?</vt:lpstr>
      <vt:lpstr>Apresentação do PowerPoint</vt:lpstr>
      <vt:lpstr>Objetivo Geral</vt:lpstr>
      <vt:lpstr>Objetivos Específicos</vt:lpstr>
      <vt:lpstr>PSICOLOGIA DO SENSO COMUM</vt:lpstr>
      <vt:lpstr>Qual a importância da psicologia  para as profissões? </vt:lpstr>
      <vt:lpstr>Relação da Psicologia com a  Enfermagem?</vt:lpstr>
      <vt:lpstr>Apresentação do PowerPoint</vt:lpstr>
      <vt:lpstr>Por que Psicologia?</vt:lpstr>
      <vt:lpstr>Apresentação do PowerPoint</vt:lpstr>
      <vt:lpstr>Apresentação do PowerPoint</vt:lpstr>
      <vt:lpstr>Apresentação do PowerPoint</vt:lpstr>
      <vt:lpstr>Psicologia aplicada</vt:lpstr>
      <vt:lpstr>Estudo de caso 01</vt:lpstr>
      <vt:lpstr>Referências: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PSICOOGIAVOTAAPARAAEMERMAGEM</dc:title>
  <dc:creator>Padre Valmir</dc:creator>
  <cp:lastModifiedBy>Padre Valmir</cp:lastModifiedBy>
  <cp:revision>27</cp:revision>
  <dcterms:created xsi:type="dcterms:W3CDTF">2019-02-25T15:44:54Z</dcterms:created>
  <dcterms:modified xsi:type="dcterms:W3CDTF">2019-03-11T13:11:56Z</dcterms:modified>
</cp:coreProperties>
</file>