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sldIdLst>
    <p:sldId id="256" r:id="rId6"/>
    <p:sldId id="263" r:id="rId7"/>
    <p:sldId id="257" r:id="rId8"/>
    <p:sldId id="266" r:id="rId9"/>
    <p:sldId id="261" r:id="rId10"/>
    <p:sldId id="258" r:id="rId11"/>
    <p:sldId id="267" r:id="rId12"/>
    <p:sldId id="268" r:id="rId13"/>
    <p:sldId id="269" r:id="rId14"/>
    <p:sldId id="259" r:id="rId15"/>
    <p:sldId id="270" r:id="rId16"/>
    <p:sldId id="273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26/11/2018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012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26/11/2018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289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26/11/2018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6703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EC379-480E-4AD1-ADD4-31AA91EF874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E08E0-1A60-4847-A320-893E4481956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7366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7E2F0-CD2C-4109-B587-10B0C8137DD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B7023-473C-4D1F-8ADB-275A4170B14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325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2F3F4-359B-49EE-B974-CE8654FAACC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0A0A0-1ABB-4EB0-9E00-8245EFFD257B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349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67E77-DA1C-4770-9E04-95B75BE2BF5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2F4DC-0CA1-42BA-B257-F191BB7342B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6934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600B4-A5DE-4C09-8464-ECB516D85C5D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5C82E-904F-4FFB-A2BF-EB608B460C1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9191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F8702-DC2F-4091-859A-DCADFAD1EAB9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1B9D5-0009-411F-AED8-C4F29EEF7F01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8900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99AFC-E95D-4095-9A1D-7D8813659325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D1C4F-BA3A-45FD-9742-4CF7C23A5004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927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CF97E-61C6-434F-82AE-9F1E5C9FF7A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29419-492F-44B9-9B93-5B80A7D61A0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072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26/11/2018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56021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51E1D-4B66-4A6C-998C-D4D39428A05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5EDE-AEB3-4B29-BC23-D2A7223BD59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5340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B2B27-3672-4F82-96C8-1724841A759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924CA-4102-41D0-8859-A3ED82C4534E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7074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ED547-6C60-4F27-BFA7-9FCF5DFD6D57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C0264-4EA9-41CA-BB8B-51990F2D7104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5291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EC379-480E-4AD1-ADD4-31AA91EF874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E08E0-1A60-4847-A320-893E4481956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0854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7E2F0-CD2C-4109-B587-10B0C8137DD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B7023-473C-4D1F-8ADB-275A4170B14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1720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2F3F4-359B-49EE-B974-CE8654FAACC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0A0A0-1ABB-4EB0-9E00-8245EFFD257B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147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67E77-DA1C-4770-9E04-95B75BE2BF5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2F4DC-0CA1-42BA-B257-F191BB7342B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9020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600B4-A5DE-4C09-8464-ECB516D85C5D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5C82E-904F-4FFB-A2BF-EB608B460C1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4766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F8702-DC2F-4091-859A-DCADFAD1EAB9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1B9D5-0009-411F-AED8-C4F29EEF7F01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8709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99AFC-E95D-4095-9A1D-7D8813659325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D1C4F-BA3A-45FD-9742-4CF7C23A5004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62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26/11/2018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84448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CF97E-61C6-434F-82AE-9F1E5C9FF7A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29419-492F-44B9-9B93-5B80A7D61A0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3490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51E1D-4B66-4A6C-998C-D4D39428A05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5EDE-AEB3-4B29-BC23-D2A7223BD59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3089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B2B27-3672-4F82-96C8-1724841A759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924CA-4102-41D0-8859-A3ED82C4534E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4224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ED547-6C60-4F27-BFA7-9FCF5DFD6D57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C0264-4EA9-41CA-BB8B-51990F2D7104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4313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EC379-480E-4AD1-ADD4-31AA91EF874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E08E0-1A60-4847-A320-893E4481956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0902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7E2F0-CD2C-4109-B587-10B0C8137DD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B7023-473C-4D1F-8ADB-275A4170B14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0003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2F3F4-359B-49EE-B974-CE8654FAACC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0A0A0-1ABB-4EB0-9E00-8245EFFD257B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4963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67E77-DA1C-4770-9E04-95B75BE2BF5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2F4DC-0CA1-42BA-B257-F191BB7342B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8640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600B4-A5DE-4C09-8464-ECB516D85C5D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5C82E-904F-4FFB-A2BF-EB608B460C1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30898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F8702-DC2F-4091-859A-DCADFAD1EAB9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1B9D5-0009-411F-AED8-C4F29EEF7F01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459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26/11/2018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30435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99AFC-E95D-4095-9A1D-7D8813659325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D1C4F-BA3A-45FD-9742-4CF7C23A5004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99321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CF97E-61C6-434F-82AE-9F1E5C9FF7A4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29419-492F-44B9-9B93-5B80A7D61A0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2049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51E1D-4B66-4A6C-998C-D4D39428A05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5EDE-AEB3-4B29-BC23-D2A7223BD59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0148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B2B27-3672-4F82-96C8-1724841A759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924CA-4102-41D0-8859-A3ED82C4534E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4865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ED547-6C60-4F27-BFA7-9FCF5DFD6D57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C0264-4EA9-41CA-BB8B-51990F2D7104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19119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26744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55720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1807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46101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630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26/11/2018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632005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66918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8100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44670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56151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4804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030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26/11/2018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2293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26/11/2018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0546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26/11/2018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7733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B693-888C-4691-BC82-CDD94E600D12}" type="datetimeFigureOut">
              <a:rPr lang="pt-BR" smtClean="0"/>
              <a:pPr/>
              <a:t>26/11/2018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144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DB693-888C-4691-BC82-CDD94E600D12}" type="datetimeFigureOut">
              <a:rPr lang="pt-BR" smtClean="0"/>
              <a:pPr/>
              <a:t>26/11/2018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8D597-85AE-43DA-A94E-A30B8A76DF1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381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8E54E0-21CF-48D4-96CD-2AB5F4A418B7}" type="datetimeFigureOut">
              <a:rPr lang="pt-BR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3AB6C0-CB68-4872-8281-56D44D51381E}" type="slidenum">
              <a:rPr lang="pt-BR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84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8E54E0-21CF-48D4-96CD-2AB5F4A418B7}" type="datetimeFigureOut">
              <a:rPr lang="pt-BR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3AB6C0-CB68-4872-8281-56D44D51381E}" type="slidenum">
              <a:rPr lang="pt-BR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034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8E54E0-21CF-48D4-96CD-2AB5F4A418B7}" type="datetimeFigureOut">
              <a:rPr lang="pt-BR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26/11/2018</a:t>
            </a:fld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3AB6C0-CB68-4872-8281-56D44D51381E}" type="slidenum">
              <a:rPr lang="pt-BR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107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90298CD5-6C1E-4009-B41F-6DF62E31D3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11/26/2018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752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3123778"/>
          </a:xfrm>
        </p:spPr>
        <p:txBody>
          <a:bodyPr>
            <a:noAutofit/>
          </a:bodyPr>
          <a:lstStyle/>
          <a:p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b="1" dirty="0" smtClean="0">
                <a:solidFill>
                  <a:srgbClr val="0070C0"/>
                </a:solidFill>
              </a:rPr>
              <a:t>VISITA DOMICILIAR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/>
              <a:t/>
            </a:r>
            <a:br>
              <a:rPr lang="pt-BR" sz="3200" dirty="0"/>
            </a:br>
            <a:r>
              <a:rPr lang="pt-BR" sz="3600" dirty="0" smtClean="0"/>
              <a:t>“um </a:t>
            </a:r>
            <a:r>
              <a:rPr lang="pt-BR" sz="3600" b="1" dirty="0" smtClean="0"/>
              <a:t>conjunto das</a:t>
            </a:r>
            <a:br>
              <a:rPr lang="pt-BR" sz="3600" b="1" dirty="0" smtClean="0"/>
            </a:br>
            <a:r>
              <a:rPr lang="pt-BR" sz="3600" b="1" dirty="0" smtClean="0"/>
              <a:t>ações de saúde </a:t>
            </a:r>
            <a:r>
              <a:rPr lang="pt-BR" sz="3600" dirty="0" smtClean="0"/>
              <a:t>voltadas para o atendimento, tanto educativo como assistencial”,</a:t>
            </a:r>
            <a:br>
              <a:rPr lang="pt-BR" sz="3600" dirty="0" smtClean="0"/>
            </a:br>
            <a:r>
              <a:rPr lang="pt-BR" sz="3600" dirty="0" smtClean="0"/>
              <a:t>o qual oportuniza a família a buscar capacidade para o cuidar</a:t>
            </a:r>
            <a:br>
              <a:rPr lang="pt-BR" sz="3600" dirty="0" smtClean="0"/>
            </a:br>
            <a:r>
              <a:rPr lang="pt-BR" sz="3600" dirty="0" smtClean="0"/>
              <a:t>em saúde</a:t>
            </a:r>
            <a:r>
              <a:rPr lang="pt-BR" sz="3200" dirty="0" smtClean="0"/>
              <a:t>.</a:t>
            </a:r>
            <a:r>
              <a:rPr lang="pt-BR" sz="3200" dirty="0">
                <a:solidFill>
                  <a:prstClr val="black"/>
                </a:solidFill>
              </a:rPr>
              <a:t> </a:t>
            </a:r>
            <a:r>
              <a:rPr lang="pt-BR" sz="3200" dirty="0" err="1">
                <a:solidFill>
                  <a:prstClr val="black"/>
                </a:solidFill>
              </a:rPr>
              <a:t>Kawamoto</a:t>
            </a:r>
            <a:r>
              <a:rPr lang="pt-BR" sz="3200" dirty="0">
                <a:solidFill>
                  <a:prstClr val="black"/>
                </a:solidFill>
              </a:rPr>
              <a:t>; Santos e Matos (1995),</a:t>
            </a:r>
            <a:endParaRPr lang="pt-BR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027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800" b="1" u="sng" dirty="0">
                <a:solidFill>
                  <a:prstClr val="black"/>
                </a:solidFill>
              </a:rPr>
              <a:t>ROTEIRO PARA VISITA </a:t>
            </a:r>
            <a:r>
              <a:rPr lang="pt-BR" sz="2800" b="1" u="sng" dirty="0" smtClean="0">
                <a:solidFill>
                  <a:prstClr val="black"/>
                </a:solidFill>
              </a:rPr>
              <a:t>DOMICILIAR</a:t>
            </a:r>
            <a:br>
              <a:rPr lang="pt-BR" sz="2800" b="1" u="sng" dirty="0" smtClean="0">
                <a:solidFill>
                  <a:prstClr val="black"/>
                </a:solidFill>
              </a:rPr>
            </a:br>
            <a:r>
              <a:rPr lang="pt-BR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pt-BR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endParaRPr lang="pt-BR" sz="36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2771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20"/>
            <a:ext cx="9144000" cy="5664101"/>
          </a:xfrm>
        </p:spPr>
        <p:txBody>
          <a:bodyPr/>
          <a:lstStyle/>
          <a:p>
            <a:pPr eaLnBrk="1" hangingPunct="1"/>
            <a:r>
              <a:rPr lang="pt-BR" sz="3600" dirty="0" smtClean="0">
                <a:latin typeface="Andalus" pitchFamily="2" charset="-78"/>
                <a:cs typeface="Andalus" pitchFamily="2" charset="-78"/>
              </a:rPr>
              <a:t>Não transformar a visita domiciliar em um trabalho de caridade. </a:t>
            </a:r>
          </a:p>
          <a:p>
            <a:pPr eaLnBrk="1" hangingPunct="1"/>
            <a:r>
              <a:rPr lang="pt-BR" sz="3600" dirty="0" smtClean="0">
                <a:latin typeface="Andalus" pitchFamily="2" charset="-78"/>
                <a:cs typeface="Andalus" pitchFamily="2" charset="-78"/>
              </a:rPr>
              <a:t>O profissional deve ter objetivos claros ao adentrar a casa do paciente.</a:t>
            </a:r>
          </a:p>
          <a:p>
            <a:pPr eaLnBrk="1" hangingPunct="1"/>
            <a:r>
              <a:rPr lang="pt-BR" sz="3600" dirty="0" smtClean="0">
                <a:latin typeface="Andalus" pitchFamily="2" charset="-78"/>
                <a:cs typeface="Andalus" pitchFamily="2" charset="-78"/>
              </a:rPr>
              <a:t>Os profissionais devem ter espontaneidade.</a:t>
            </a:r>
          </a:p>
          <a:p>
            <a:pPr eaLnBrk="1" hangingPunct="1"/>
            <a:r>
              <a:rPr lang="pt-BR" sz="3600" dirty="0" smtClean="0">
                <a:latin typeface="Andalus" pitchFamily="2" charset="-78"/>
                <a:cs typeface="Andalus" pitchFamily="2" charset="-78"/>
              </a:rPr>
              <a:t> Atrair os problemas progressivamente.</a:t>
            </a:r>
          </a:p>
          <a:p>
            <a:pPr eaLnBrk="1" hangingPunct="1"/>
            <a:r>
              <a:rPr lang="pt-BR" sz="3600" dirty="0" smtClean="0">
                <a:latin typeface="Andalus" pitchFamily="2" charset="-78"/>
                <a:cs typeface="Andalus" pitchFamily="2" charset="-78"/>
              </a:rPr>
              <a:t>Valorizar as informações nos silêncios </a:t>
            </a:r>
          </a:p>
          <a:p>
            <a:pPr eaLnBrk="1" hangingPunct="1"/>
            <a:endParaRPr lang="pt-BR" sz="2400" b="1" dirty="0" smtClean="0"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912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836718"/>
            <a:ext cx="8352928" cy="5238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pt-BR" sz="4400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Baseado nessas informações sobre visita domiciliar elaborar </a:t>
            </a:r>
            <a:r>
              <a:rPr lang="pt-BR" sz="4400" dirty="0" smtClean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um </a:t>
            </a:r>
            <a:r>
              <a:rPr lang="pt-BR" sz="4400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instrumento para </a:t>
            </a:r>
            <a:r>
              <a:rPr lang="pt-BR" sz="4400" dirty="0" smtClean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a visita domiciliar.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pt-BR" sz="4400" dirty="0" smtClean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Usar calçado confortável.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pt-BR" sz="4400" dirty="0" smtClean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Usar Jaleco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pt-BR" sz="4400" dirty="0" smtClean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Usar filtro solar.</a:t>
            </a:r>
            <a:endParaRPr lang="pt-BR" sz="4400" dirty="0">
              <a:solidFill>
                <a:prstClr val="black"/>
              </a:solidFill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8921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/>
              <a:t>Vamos a Visita!!!!!</a:t>
            </a:r>
            <a:endParaRPr lang="pt-BR" sz="4000" b="1" dirty="0"/>
          </a:p>
        </p:txBody>
      </p:sp>
      <p:pic>
        <p:nvPicPr>
          <p:cNvPr id="1026" name="Picture 2" descr="Resultado de imagem para personagens perna long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555775"/>
            <a:ext cx="4320480" cy="4940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8493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8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3200" dirty="0" smtClean="0">
              <a:solidFill>
                <a:srgbClr val="000000"/>
              </a:solidFill>
              <a:latin typeface="Verdana"/>
            </a:endParaRPr>
          </a:p>
          <a:p>
            <a:endParaRPr lang="pt-BR" sz="3200" dirty="0">
              <a:solidFill>
                <a:srgbClr val="000000"/>
              </a:solidFill>
              <a:latin typeface="Verdana"/>
            </a:endParaRPr>
          </a:p>
          <a:p>
            <a:r>
              <a:rPr lang="pt-BR" sz="3200" dirty="0" smtClean="0">
                <a:solidFill>
                  <a:srgbClr val="000000"/>
                </a:solidFill>
                <a:latin typeface="Verdana"/>
              </a:rPr>
              <a:t>Ela </a:t>
            </a:r>
            <a:r>
              <a:rPr lang="pt-BR" sz="3200" dirty="0" smtClean="0">
                <a:solidFill>
                  <a:srgbClr val="000000"/>
                </a:solidFill>
                <a:latin typeface="Verdana"/>
              </a:rPr>
              <a:t>se caracteriza por utilizar uma tecnologia leve, permitindo o cuidado à saúde de forma mais humana, acolhedora, estabelecendo laços de confiança entre os profissionais e os usuários, a família e a comunidade, ampliando o acesso da população às ações da Saúde em um dos pontos de sua rede de </a:t>
            </a:r>
            <a:r>
              <a:rPr lang="pt-BR" sz="3200" dirty="0" smtClean="0">
                <a:solidFill>
                  <a:srgbClr val="000000"/>
                </a:solidFill>
                <a:latin typeface="Verdana"/>
              </a:rPr>
              <a:t>atenção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29451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VISITA DOMICILIAR</a:t>
            </a:r>
            <a:endParaRPr lang="pt-BR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625" y="1357313"/>
            <a:ext cx="8229600" cy="4525962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400" b="1" dirty="0" smtClean="0"/>
              <a:t>     </a:t>
            </a:r>
            <a:r>
              <a:rPr lang="pt-BR" dirty="0" smtClean="0">
                <a:latin typeface="Andalus" pitchFamily="2" charset="-78"/>
                <a:cs typeface="Andalus" pitchFamily="2" charset="-78"/>
              </a:rPr>
              <a:t>Decorrente do comparecimento de um integrante da equipe até o domicilio para realizar ações de promoção, prevenção, educação e busca ativa da população de sua área de responsabilidade, geralmente vinculadas à vigilância da saúde que a Unidade </a:t>
            </a:r>
            <a:r>
              <a:rPr lang="pt-BR" dirty="0" smtClean="0">
                <a:latin typeface="Andalus" pitchFamily="2" charset="-78"/>
                <a:cs typeface="Andalus" pitchFamily="2" charset="-78"/>
              </a:rPr>
              <a:t>desenvolve a ESF:</a:t>
            </a:r>
            <a:endParaRPr lang="pt-BR" dirty="0" smtClean="0">
              <a:latin typeface="Andalus" pitchFamily="2" charset="-78"/>
              <a:cs typeface="Andalus" pitchFamily="2" charset="-78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latin typeface="Andalus" pitchFamily="2" charset="-78"/>
                <a:cs typeface="Andalus" pitchFamily="2" charset="-78"/>
              </a:rPr>
              <a:t>•    Ações preventivas: visitas a puérperas, busca de recém-nascidos, Busca ativa de faltosos aos tratamento de TB e MH. Investigação de doenças transmissíveis</a:t>
            </a:r>
            <a:r>
              <a:rPr lang="pt-BR" dirty="0" smtClean="0">
                <a:latin typeface="Andalus" pitchFamily="2" charset="-78"/>
                <a:cs typeface="Andalus" pitchFamily="2" charset="-78"/>
              </a:rPr>
              <a:t>. Gestantes, puérperas, RN, acamados, etc.</a:t>
            </a:r>
            <a:endParaRPr lang="pt-BR" dirty="0" smtClean="0"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433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VISITA DOMICILIAR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5257800"/>
          </a:xfrm>
        </p:spPr>
        <p:txBody>
          <a:bodyPr/>
          <a:lstStyle/>
          <a:p>
            <a:pPr lvl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3600" b="1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Busca ativa dos Programas de Prioridades, abordagem familiar para diagnóstico e tratamento,</a:t>
            </a:r>
          </a:p>
          <a:p>
            <a:pPr lvl="0" eaLnBrk="1" fontAlgn="auto" hangingPunct="1">
              <a:spcAft>
                <a:spcPts val="0"/>
              </a:spcAft>
              <a:buNone/>
              <a:defRPr/>
            </a:pPr>
            <a:r>
              <a:rPr lang="pt-BR" sz="3600" b="1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•    Acompanhamento de Egressos Hospitalares: a assistência domiciliar pode ser importante instrumento para prevenção de </a:t>
            </a:r>
            <a:r>
              <a:rPr lang="pt-BR" sz="3600" b="1" dirty="0" err="1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reinternações</a:t>
            </a:r>
            <a:r>
              <a:rPr lang="pt-BR" sz="3600" b="1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, bem como para abordagem de problemas recorrentes de saúde.</a:t>
            </a:r>
          </a:p>
          <a:p>
            <a:pPr lvl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3600" b="1" dirty="0">
              <a:solidFill>
                <a:prstClr val="black"/>
              </a:solidFill>
              <a:latin typeface="Andalus" pitchFamily="2" charset="-78"/>
              <a:cs typeface="Andalus" pitchFamily="2" charset="-78"/>
            </a:endParaRPr>
          </a:p>
          <a:p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53541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7504" y="764709"/>
            <a:ext cx="90364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smtClean="0"/>
              <a:t>No </a:t>
            </a:r>
            <a:r>
              <a:rPr lang="pt-BR" sz="4000" dirty="0"/>
              <a:t>momento da visita domiciliar, os profissionais devem </a:t>
            </a:r>
            <a:r>
              <a:rPr lang="pt-BR" sz="4000" b="1" dirty="0"/>
              <a:t>desprender-se de seus preconceitos</a:t>
            </a:r>
            <a:r>
              <a:rPr lang="pt-BR" sz="4000" dirty="0"/>
              <a:t>, analisarem criticamente suas concepções, valores e atitudes</a:t>
            </a:r>
            <a:r>
              <a:rPr lang="pt-BR" sz="4000" dirty="0" smtClean="0"/>
              <a:t>, para </a:t>
            </a:r>
            <a:r>
              <a:rPr lang="pt-BR" sz="4000" dirty="0"/>
              <a:t>a compreensão do outro. É essencial que </a:t>
            </a:r>
            <a:r>
              <a:rPr lang="pt-BR" sz="4000" b="1" dirty="0"/>
              <a:t>respeitem o ritmo de </a:t>
            </a:r>
            <a:r>
              <a:rPr lang="pt-BR" sz="4000" b="1" dirty="0" smtClean="0"/>
              <a:t>cada família</a:t>
            </a:r>
            <a:r>
              <a:rPr lang="pt-BR" sz="4000" b="1" dirty="0"/>
              <a:t>, </a:t>
            </a:r>
            <a:r>
              <a:rPr lang="pt-BR" sz="4000" dirty="0"/>
              <a:t>sua diversidade cultural e prioridades surgidas em seu cotidiano</a:t>
            </a:r>
            <a:r>
              <a:rPr lang="pt-BR" sz="4000" dirty="0" smtClean="0"/>
              <a:t>.</a:t>
            </a:r>
            <a:r>
              <a:rPr lang="pt-BR" sz="4000" dirty="0">
                <a:solidFill>
                  <a:prstClr val="black"/>
                </a:solidFill>
              </a:rPr>
              <a:t> </a:t>
            </a:r>
            <a:r>
              <a:rPr lang="pt-BR" sz="4000" dirty="0" err="1">
                <a:solidFill>
                  <a:prstClr val="black"/>
                </a:solidFill>
              </a:rPr>
              <a:t>Gargarano</a:t>
            </a:r>
            <a:r>
              <a:rPr lang="pt-BR" sz="4000" dirty="0">
                <a:solidFill>
                  <a:prstClr val="black"/>
                </a:solidFill>
              </a:rPr>
              <a:t> (2004</a:t>
            </a:r>
            <a:r>
              <a:rPr lang="pt-BR" sz="4000" dirty="0" smtClean="0">
                <a:solidFill>
                  <a:prstClr val="black"/>
                </a:solidFill>
              </a:rPr>
              <a:t>).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128692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pt-BR" sz="1800" b="1" u="sng" dirty="0" smtClean="0"/>
              <a:t/>
            </a:r>
            <a:br>
              <a:rPr lang="pt-BR" sz="1800" b="1" u="sng" dirty="0" smtClean="0"/>
            </a:br>
            <a:r>
              <a:rPr lang="pt-BR" sz="1800" b="1" u="sng" dirty="0" smtClean="0"/>
              <a:t/>
            </a:r>
            <a:br>
              <a:rPr lang="pt-BR" sz="1800" b="1" u="sng" dirty="0" smtClean="0"/>
            </a:br>
            <a:r>
              <a:rPr lang="pt-BR" sz="1800" b="1" u="sng" dirty="0" smtClean="0"/>
              <a:t/>
            </a:r>
            <a:br>
              <a:rPr lang="pt-BR" sz="1800" b="1" u="sng" dirty="0" smtClean="0"/>
            </a:br>
            <a:r>
              <a:rPr lang="pt-BR" sz="2800" b="1" u="sng" dirty="0" smtClean="0"/>
              <a:t>ROTEIRO PARA VISITA DOMICILIAR 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b="1" dirty="0" smtClean="0"/>
              <a:t> 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</p:txBody>
      </p:sp>
      <p:sp>
        <p:nvSpPr>
          <p:cNvPr id="24579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20"/>
            <a:ext cx="9144000" cy="4741763"/>
          </a:xfrm>
        </p:spPr>
        <p:txBody>
          <a:bodyPr/>
          <a:lstStyle/>
          <a:p>
            <a:r>
              <a:rPr lang="pt-BR" b="1" dirty="0" smtClean="0"/>
              <a:t>Paciente alvo: </a:t>
            </a:r>
            <a:r>
              <a:rPr lang="pt-BR" dirty="0" smtClean="0"/>
              <a:t>sexo, idade, estado civil, escolaridade, emprego, situação de saúde (patologias) tratamentos, historia pregressa. Queixas do momento. Exame físico. Tratamento atual.  Impressão do paciente sobre a sua situação de saúde, expectativas.</a:t>
            </a:r>
          </a:p>
          <a:p>
            <a:r>
              <a:rPr lang="pt-BR" b="1" dirty="0" smtClean="0"/>
              <a:t>Cuidador:</a:t>
            </a:r>
            <a:r>
              <a:rPr lang="pt-BR" dirty="0" smtClean="0"/>
              <a:t> se há, quem é, qual o vinculo com o paciente-alvo, qual o conhecimento sobre a doença do paciente e suas expectativas. Saúde do cuidador.</a:t>
            </a:r>
          </a:p>
          <a:p>
            <a:r>
              <a:rPr lang="pt-BR" b="1" dirty="0" smtClean="0"/>
              <a:t>Estrutura familiar:</a:t>
            </a:r>
            <a:r>
              <a:rPr lang="pt-BR" dirty="0" smtClean="0"/>
              <a:t> quem reside no domicilio, sexo, idade, escolaridade e situação de saúde e de vida.</a:t>
            </a:r>
          </a:p>
        </p:txBody>
      </p:sp>
    </p:spTree>
    <p:extLst>
      <p:ext uri="{BB962C8B-B14F-4D97-AF65-F5344CB8AC3E}">
        <p14:creationId xmlns:p14="http://schemas.microsoft.com/office/powerpoint/2010/main" val="232319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u="sng" dirty="0">
                <a:solidFill>
                  <a:prstClr val="black"/>
                </a:solidFill>
              </a:rPr>
              <a:t>ROTEIRO PARA VISITA DOMICILIAR </a:t>
            </a:r>
            <a:r>
              <a:rPr lang="pt-BR" sz="2800" dirty="0">
                <a:solidFill>
                  <a:prstClr val="black"/>
                </a:solidFill>
              </a:rPr>
              <a:t/>
            </a:r>
            <a:br>
              <a:rPr lang="pt-BR" sz="2800" dirty="0">
                <a:solidFill>
                  <a:prstClr val="black"/>
                </a:solidFill>
              </a:rPr>
            </a:br>
            <a:r>
              <a:rPr lang="pt-BR" b="1" dirty="0">
                <a:solidFill>
                  <a:prstClr val="black"/>
                </a:solidFill>
              </a:rPr>
              <a:t> </a:t>
            </a:r>
            <a:r>
              <a:rPr lang="pt-BR" dirty="0">
                <a:solidFill>
                  <a:prstClr val="black"/>
                </a:solidFill>
              </a:rPr>
              <a:t/>
            </a:r>
            <a:br>
              <a:rPr lang="pt-BR" dirty="0">
                <a:solidFill>
                  <a:prstClr val="black"/>
                </a:solidFill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476680"/>
            <a:ext cx="9144000" cy="5649491"/>
          </a:xfrm>
        </p:spPr>
        <p:txBody>
          <a:bodyPr/>
          <a:lstStyle/>
          <a:p>
            <a:pPr lvl="0"/>
            <a:r>
              <a:rPr lang="pt-BR" b="1" dirty="0">
                <a:solidFill>
                  <a:prstClr val="black"/>
                </a:solidFill>
              </a:rPr>
              <a:t>Necessidades de cuidado e tratamento: verificar quais medicamentos compra, quais recebe da unidade, se há outra necessidade(material de curativo, fralda, </a:t>
            </a:r>
            <a:r>
              <a:rPr lang="pt-BR" b="1" dirty="0" err="1">
                <a:solidFill>
                  <a:prstClr val="black"/>
                </a:solidFill>
              </a:rPr>
              <a:t>etc</a:t>
            </a:r>
            <a:r>
              <a:rPr lang="pt-BR" b="1" dirty="0">
                <a:solidFill>
                  <a:prstClr val="black"/>
                </a:solidFill>
              </a:rPr>
              <a:t>)</a:t>
            </a:r>
          </a:p>
          <a:p>
            <a:pPr lvl="0"/>
            <a:endParaRPr lang="pt-BR" b="1" dirty="0" smtClean="0">
              <a:solidFill>
                <a:prstClr val="black"/>
              </a:solidFill>
            </a:endParaRPr>
          </a:p>
          <a:p>
            <a:pPr lvl="0"/>
            <a:r>
              <a:rPr lang="pt-BR" b="1" dirty="0" smtClean="0">
                <a:solidFill>
                  <a:prstClr val="black"/>
                </a:solidFill>
              </a:rPr>
              <a:t>Medicamentos</a:t>
            </a:r>
            <a:r>
              <a:rPr lang="pt-BR" b="1" dirty="0">
                <a:solidFill>
                  <a:prstClr val="black"/>
                </a:solidFill>
              </a:rPr>
              <a:t>:</a:t>
            </a:r>
            <a:r>
              <a:rPr lang="pt-BR" dirty="0">
                <a:solidFill>
                  <a:prstClr val="black"/>
                </a:solidFill>
              </a:rPr>
              <a:t> como são as condições de estoque, quem administra, dificuldade de leitura, como fica escrito horários, etc.</a:t>
            </a:r>
          </a:p>
          <a:p>
            <a:pPr lvl="0"/>
            <a:r>
              <a:rPr lang="pt-BR" b="1" dirty="0">
                <a:solidFill>
                  <a:prstClr val="black"/>
                </a:solidFill>
              </a:rPr>
              <a:t>Alimentação:</a:t>
            </a:r>
            <a:r>
              <a:rPr lang="pt-BR" dirty="0">
                <a:solidFill>
                  <a:prstClr val="black"/>
                </a:solidFill>
              </a:rPr>
              <a:t> quem prepara e administra. A que horas o paciente come, relação com horários de medicação</a:t>
            </a:r>
            <a:r>
              <a:rPr lang="pt-BR" dirty="0" smtClean="0">
                <a:solidFill>
                  <a:prstClr val="black"/>
                </a:solidFill>
              </a:rPr>
              <a:t>.</a:t>
            </a:r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09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u="sng" dirty="0" smtClean="0">
                <a:solidFill>
                  <a:prstClr val="black"/>
                </a:solidFill>
              </a:rPr>
              <a:t>ROTEIRO PARA VISITA DOMICILIAR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24747"/>
            <a:ext cx="9144000" cy="5001419"/>
          </a:xfrm>
        </p:spPr>
        <p:txBody>
          <a:bodyPr/>
          <a:lstStyle/>
          <a:p>
            <a:pPr lvl="0"/>
            <a:r>
              <a:rPr lang="pt-BR" b="1" dirty="0">
                <a:solidFill>
                  <a:prstClr val="black"/>
                </a:solidFill>
              </a:rPr>
              <a:t>Ferramentas sociais envolvidas:</a:t>
            </a:r>
            <a:r>
              <a:rPr lang="pt-BR" dirty="0">
                <a:solidFill>
                  <a:prstClr val="black"/>
                </a:solidFill>
              </a:rPr>
              <a:t> há alguma ajuda ao paciente do tipo religiosa, política ou outras.</a:t>
            </a:r>
          </a:p>
          <a:p>
            <a:pPr lvl="0"/>
            <a:r>
              <a:rPr lang="pt-BR" b="1" dirty="0">
                <a:solidFill>
                  <a:prstClr val="black"/>
                </a:solidFill>
              </a:rPr>
              <a:t>Domicilio:</a:t>
            </a:r>
            <a:r>
              <a:rPr lang="pt-BR" dirty="0">
                <a:solidFill>
                  <a:prstClr val="black"/>
                </a:solidFill>
              </a:rPr>
              <a:t> como é o quarto do paciente, como é o banheiro, quem o ajuda a se deitar e ir ao banheiro. Estado de conservação, como é feita a limpeza, necessidade e uso de cama e cadeiras especiais.</a:t>
            </a:r>
          </a:p>
          <a:p>
            <a:pPr lvl="0"/>
            <a:r>
              <a:rPr lang="pt-BR" b="1" dirty="0">
                <a:solidFill>
                  <a:prstClr val="black"/>
                </a:solidFill>
              </a:rPr>
              <a:t>Fontes de prazer do paciente:</a:t>
            </a:r>
            <a:r>
              <a:rPr lang="pt-BR" dirty="0">
                <a:solidFill>
                  <a:prstClr val="black"/>
                </a:solidFill>
              </a:rPr>
              <a:t> como são as atividades diárias do paciente, o que ele fica fazendo o dia todo. Do que o paciente gosta</a:t>
            </a:r>
            <a:r>
              <a:rPr lang="pt-BR" dirty="0" smtClean="0">
                <a:solidFill>
                  <a:prstClr val="black"/>
                </a:solidFill>
              </a:rPr>
              <a:t>?.</a:t>
            </a:r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29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u="sng" dirty="0">
                <a:solidFill>
                  <a:prstClr val="black"/>
                </a:solidFill>
              </a:rPr>
              <a:t>ROTEIRO PARA VISITA DOMICILIAR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z="3600" b="1" dirty="0">
                <a:solidFill>
                  <a:prstClr val="black"/>
                </a:solidFill>
              </a:rPr>
              <a:t>Metas:</a:t>
            </a:r>
            <a:r>
              <a:rPr lang="pt-BR" sz="3600" dirty="0">
                <a:solidFill>
                  <a:prstClr val="black"/>
                </a:solidFill>
              </a:rPr>
              <a:t> </a:t>
            </a:r>
            <a:r>
              <a:rPr lang="pt-BR" sz="3600" dirty="0" smtClean="0">
                <a:solidFill>
                  <a:prstClr val="black"/>
                </a:solidFill>
              </a:rPr>
              <a:t>Descrever as impressões coletadas a partir do diálogo com o cliente, ao </a:t>
            </a:r>
            <a:r>
              <a:rPr lang="pt-BR" sz="3600" dirty="0">
                <a:solidFill>
                  <a:prstClr val="black"/>
                </a:solidFill>
              </a:rPr>
              <a:t>final traçar uma lista das necessidades do paciente em ordem de prioridade e prazos, tentar esboçar um plano de </a:t>
            </a:r>
            <a:r>
              <a:rPr lang="pt-BR" sz="3600" dirty="0" smtClean="0">
                <a:solidFill>
                  <a:prstClr val="black"/>
                </a:solidFill>
              </a:rPr>
              <a:t>cuidados.</a:t>
            </a:r>
          </a:p>
          <a:p>
            <a:pPr lvl="0"/>
            <a:r>
              <a:rPr lang="pt-BR" sz="3600" dirty="0" smtClean="0">
                <a:solidFill>
                  <a:prstClr val="black"/>
                </a:solidFill>
              </a:rPr>
              <a:t>Trazer relatório digitado.</a:t>
            </a:r>
            <a:endParaRPr lang="pt-BR" sz="3600" dirty="0">
              <a:solidFill>
                <a:prstClr val="black"/>
              </a:solidFill>
            </a:endParaRPr>
          </a:p>
          <a:p>
            <a:pPr lvl="0"/>
            <a:endParaRPr lang="pt-BR" dirty="0">
              <a:solidFill>
                <a:prstClr val="black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732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623</Words>
  <Application>Microsoft Office PowerPoint</Application>
  <PresentationFormat>Apresentação na tela (4:3)</PresentationFormat>
  <Paragraphs>38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Tema do Office</vt:lpstr>
      <vt:lpstr>1_Tema do Office</vt:lpstr>
      <vt:lpstr>2_Tema do Office</vt:lpstr>
      <vt:lpstr>3_Tema do Office</vt:lpstr>
      <vt:lpstr>4_Tema do Office</vt:lpstr>
      <vt:lpstr>     VISITA DOMICILIAR  “um conjunto das ações de saúde voltadas para o atendimento, tanto educativo como assistencial”, o qual oportuniza a família a buscar capacidade para o cuidar em saúde. Kawamoto; Santos e Matos (1995),</vt:lpstr>
      <vt:lpstr>Apresentação do PowerPoint</vt:lpstr>
      <vt:lpstr>VISITA DOMICILIAR</vt:lpstr>
      <vt:lpstr>VISITA DOMICILIAR</vt:lpstr>
      <vt:lpstr>Apresentação do PowerPoint</vt:lpstr>
      <vt:lpstr>   ROTEIRO PARA VISITA DOMICILIAR    </vt:lpstr>
      <vt:lpstr>ROTEIRO PARA VISITA DOMICILIAR    </vt:lpstr>
      <vt:lpstr>ROTEIRO PARA VISITA DOMICILIAR</vt:lpstr>
      <vt:lpstr>ROTEIRO PARA VISITA DOMICILIAR</vt:lpstr>
      <vt:lpstr>ROTEIRO PARA VISITA DOMICILIAR  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VISITA DOMICILIAR</dc:title>
  <dc:creator>Silveira</dc:creator>
  <cp:lastModifiedBy>Silveira</cp:lastModifiedBy>
  <cp:revision>17</cp:revision>
  <dcterms:created xsi:type="dcterms:W3CDTF">2015-02-21T20:35:44Z</dcterms:created>
  <dcterms:modified xsi:type="dcterms:W3CDTF">2018-11-26T11:51:37Z</dcterms:modified>
</cp:coreProperties>
</file>