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261184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193293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9255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2567828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1686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2027768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3174627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13641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3130127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69F1FDD-E054-4321-B67A-692917CE62E5}" type="datetimeFigureOut">
              <a:rPr lang="pt-BR" smtClean="0"/>
              <a:t>22/05/2017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239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969F1FDD-E054-4321-B67A-692917CE62E5}" type="datetimeFigureOut">
              <a:rPr lang="pt-BR" smtClean="0"/>
              <a:t>22/05/2017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331301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969F1FDD-E054-4321-B67A-692917CE62E5}" type="datetimeFigureOut">
              <a:rPr lang="pt-BR" smtClean="0"/>
              <a:t>22/05/2017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92217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69F1FDD-E054-4321-B67A-692917CE62E5}" type="datetimeFigureOut">
              <a:rPr lang="pt-BR" smtClean="0"/>
              <a:t>22/05/2017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3911333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F1FDD-E054-4321-B67A-692917CE62E5}" type="datetimeFigureOut">
              <a:rPr lang="pt-BR" smtClean="0"/>
              <a:t>22/05/2017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291946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69F1FDD-E054-4321-B67A-692917CE62E5}" type="datetimeFigureOut">
              <a:rPr lang="pt-BR" smtClean="0"/>
              <a:t>22/05/2017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F0C9B71-7A3D-4031-AD39-94047AB43C2E}" type="slidenum">
              <a:rPr lang="pt-BR" smtClean="0"/>
              <a:t>‹nº›</a:t>
            </a:fld>
            <a:endParaRPr lang="pt-BR"/>
          </a:p>
        </p:txBody>
      </p:sp>
    </p:spTree>
    <p:extLst>
      <p:ext uri="{BB962C8B-B14F-4D97-AF65-F5344CB8AC3E}">
        <p14:creationId xmlns:p14="http://schemas.microsoft.com/office/powerpoint/2010/main" val="3267281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F0C9B71-7A3D-4031-AD39-94047AB43C2E}" type="slidenum">
              <a:rPr lang="pt-BR" smtClean="0"/>
              <a:t>‹nº›</a:t>
            </a:fld>
            <a:endParaRPr lang="pt-BR"/>
          </a:p>
        </p:txBody>
      </p:sp>
      <p:sp>
        <p:nvSpPr>
          <p:cNvPr id="5" name="Date Placeholder 4"/>
          <p:cNvSpPr>
            <a:spLocks noGrp="1"/>
          </p:cNvSpPr>
          <p:nvPr>
            <p:ph type="dt" sz="half" idx="10"/>
          </p:nvPr>
        </p:nvSpPr>
        <p:spPr/>
        <p:txBody>
          <a:bodyPr/>
          <a:lstStyle/>
          <a:p>
            <a:fld id="{969F1FDD-E054-4321-B67A-692917CE62E5}" type="datetimeFigureOut">
              <a:rPr lang="pt-BR" smtClean="0"/>
              <a:t>22/05/2017</a:t>
            </a:fld>
            <a:endParaRPr lang="pt-BR"/>
          </a:p>
        </p:txBody>
      </p:sp>
    </p:spTree>
    <p:extLst>
      <p:ext uri="{BB962C8B-B14F-4D97-AF65-F5344CB8AC3E}">
        <p14:creationId xmlns:p14="http://schemas.microsoft.com/office/powerpoint/2010/main" val="1900294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9F1FDD-E054-4321-B67A-692917CE62E5}" type="datetimeFigureOut">
              <a:rPr lang="pt-BR" smtClean="0"/>
              <a:t>22/05/2017</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F0C9B71-7A3D-4031-AD39-94047AB43C2E}" type="slidenum">
              <a:rPr lang="pt-BR" smtClean="0"/>
              <a:t>‹nº›</a:t>
            </a:fld>
            <a:endParaRPr lang="pt-BR"/>
          </a:p>
        </p:txBody>
      </p:sp>
    </p:spTree>
    <p:extLst>
      <p:ext uri="{BB962C8B-B14F-4D97-AF65-F5344CB8AC3E}">
        <p14:creationId xmlns:p14="http://schemas.microsoft.com/office/powerpoint/2010/main" val="349409303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8194" y="1651499"/>
            <a:ext cx="9224681" cy="1646302"/>
          </a:xfrm>
        </p:spPr>
        <p:txBody>
          <a:bodyPr/>
          <a:lstStyle/>
          <a:p>
            <a:pPr algn="ctr"/>
            <a:r>
              <a:rPr lang="pt-BR" dirty="0" smtClean="0">
                <a:solidFill>
                  <a:schemeClr val="tx1"/>
                </a:solidFill>
              </a:rPr>
              <a:t>Relações Humanas no Trabalho</a:t>
            </a:r>
            <a:endParaRPr lang="pt-BR" dirty="0">
              <a:solidFill>
                <a:schemeClr val="tx1"/>
              </a:solidFill>
            </a:endParaRPr>
          </a:p>
        </p:txBody>
      </p:sp>
      <p:sp>
        <p:nvSpPr>
          <p:cNvPr id="3" name="Subtítulo 2"/>
          <p:cNvSpPr>
            <a:spLocks noGrp="1"/>
          </p:cNvSpPr>
          <p:nvPr>
            <p:ph type="subTitle" idx="1"/>
          </p:nvPr>
        </p:nvSpPr>
        <p:spPr/>
        <p:txBody>
          <a:bodyPr/>
          <a:lstStyle/>
          <a:p>
            <a:pPr algn="ctr"/>
            <a:r>
              <a:rPr lang="pt-BR" dirty="0" smtClean="0"/>
              <a:t>Aula 06</a:t>
            </a:r>
            <a:endParaRPr lang="pt-BR" dirty="0"/>
          </a:p>
        </p:txBody>
      </p:sp>
    </p:spTree>
    <p:extLst>
      <p:ext uri="{BB962C8B-B14F-4D97-AF65-F5344CB8AC3E}">
        <p14:creationId xmlns:p14="http://schemas.microsoft.com/office/powerpoint/2010/main" val="2969216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28729" y="-50458"/>
            <a:ext cx="10928528" cy="6740307"/>
          </a:xfrm>
          <a:prstGeom prst="rect">
            <a:avLst/>
          </a:prstGeom>
          <a:noFill/>
        </p:spPr>
        <p:txBody>
          <a:bodyPr wrap="square" rtlCol="0">
            <a:spAutoFit/>
          </a:bodyPr>
          <a:lstStyle/>
          <a:p>
            <a:pPr algn="just"/>
            <a:r>
              <a:rPr lang="pt-BR" sz="3600" dirty="0" smtClean="0"/>
              <a:t>	Apesar </a:t>
            </a:r>
            <a:r>
              <a:rPr lang="pt-BR" sz="3600" dirty="0"/>
              <a:t>de o avanço tecnológico ter trazido um desenvolvimento ao país, junto veio o </a:t>
            </a:r>
            <a:r>
              <a:rPr lang="pt-BR" sz="3600" dirty="0" smtClean="0"/>
              <a:t>desemprego.</a:t>
            </a:r>
          </a:p>
          <a:p>
            <a:pPr algn="just"/>
            <a:r>
              <a:rPr lang="pt-BR" sz="3600" dirty="0" smtClean="0"/>
              <a:t>	O </a:t>
            </a:r>
            <a:r>
              <a:rPr lang="pt-BR" sz="3600" dirty="0"/>
              <a:t>desemprego gera um grande sofrimento físico e moral às pessoas, ver-se sem condições de manter sua família, de alimentar seus filhos, de ter um teto para morar, sentir sua dignidade sendo esmagada, a exclusão social, a humanidade torna-se cada vez mais competitiva e fria. A modernização afeta a pessoa não só como trabalhador, mas também como ser humano, já que as emoções e os sentimentos estão seriamente comprometidos.</a:t>
            </a:r>
          </a:p>
        </p:txBody>
      </p:sp>
      <p:sp>
        <p:nvSpPr>
          <p:cNvPr id="3" name="CaixaDeTexto 2"/>
          <p:cNvSpPr txBox="1"/>
          <p:nvPr/>
        </p:nvSpPr>
        <p:spPr>
          <a:xfrm>
            <a:off x="5271246" y="6252010"/>
            <a:ext cx="694421" cy="646331"/>
          </a:xfrm>
          <a:prstGeom prst="rect">
            <a:avLst/>
          </a:prstGeom>
          <a:noFill/>
        </p:spPr>
        <p:txBody>
          <a:bodyPr wrap="none" rtlCol="0">
            <a:spAutoFit/>
          </a:bodyPr>
          <a:lstStyle/>
          <a:p>
            <a:r>
              <a:rPr lang="pt-BR" sz="3600" dirty="0" smtClean="0"/>
              <a:t>...</a:t>
            </a:r>
            <a:endParaRPr lang="pt-BR" sz="3600" dirty="0"/>
          </a:p>
        </p:txBody>
      </p:sp>
    </p:spTree>
    <p:extLst>
      <p:ext uri="{BB962C8B-B14F-4D97-AF65-F5344CB8AC3E}">
        <p14:creationId xmlns:p14="http://schemas.microsoft.com/office/powerpoint/2010/main" val="3695726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42048" y="394692"/>
            <a:ext cx="11134164" cy="6463308"/>
          </a:xfrm>
          <a:prstGeom prst="rect">
            <a:avLst/>
          </a:prstGeom>
          <a:noFill/>
        </p:spPr>
        <p:txBody>
          <a:bodyPr wrap="square" rtlCol="0">
            <a:spAutoFit/>
          </a:bodyPr>
          <a:lstStyle/>
          <a:p>
            <a:pPr algn="just"/>
            <a:r>
              <a:rPr lang="pt-BR" sz="3600" dirty="0" smtClean="0"/>
              <a:t>	Mas </a:t>
            </a:r>
            <a:r>
              <a:rPr lang="pt-BR" sz="3600" dirty="0"/>
              <a:t>o desenvolvimento não trouxe apenas o desemprego, trouxe também conforto e um mercado de trabalho diferenciado fazendo com que as pessoas busquem por melhoras na sua educação levando-os aos cursos profissionalizantes ao ensino superior, de volta às salas de aulas, a uma visão holística. Incentivou aos trabalhadores participam mais da gestão do processo de produção, exigindo-lhes mais aptidão para trabalhar em equipe, para exercer lideranças e para se adaptarem as mudanças que são diárias.</a:t>
            </a:r>
          </a:p>
          <a:p>
            <a:endParaRPr lang="pt-BR" dirty="0"/>
          </a:p>
        </p:txBody>
      </p:sp>
    </p:spTree>
    <p:extLst>
      <p:ext uri="{BB962C8B-B14F-4D97-AF65-F5344CB8AC3E}">
        <p14:creationId xmlns:p14="http://schemas.microsoft.com/office/powerpoint/2010/main" val="394155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711388" y="484094"/>
            <a:ext cx="2909771" cy="646331"/>
          </a:xfrm>
          <a:prstGeom prst="rect">
            <a:avLst/>
          </a:prstGeom>
          <a:noFill/>
        </p:spPr>
        <p:txBody>
          <a:bodyPr wrap="none" rtlCol="0">
            <a:spAutoFit/>
          </a:bodyPr>
          <a:lstStyle/>
          <a:p>
            <a:r>
              <a:rPr lang="pt-BR" sz="3600" b="1" dirty="0"/>
              <a:t>Globalização</a:t>
            </a:r>
            <a:endParaRPr lang="pt-BR" sz="3600" dirty="0"/>
          </a:p>
        </p:txBody>
      </p:sp>
      <p:sp>
        <p:nvSpPr>
          <p:cNvPr id="3" name="CaixaDeTexto 2"/>
          <p:cNvSpPr txBox="1"/>
          <p:nvPr/>
        </p:nvSpPr>
        <p:spPr>
          <a:xfrm>
            <a:off x="900954" y="1546411"/>
            <a:ext cx="8773482" cy="4524315"/>
          </a:xfrm>
          <a:prstGeom prst="rect">
            <a:avLst/>
          </a:prstGeom>
          <a:noFill/>
        </p:spPr>
        <p:txBody>
          <a:bodyPr wrap="square" rtlCol="0">
            <a:spAutoFit/>
          </a:bodyPr>
          <a:lstStyle/>
          <a:p>
            <a:pPr algn="just"/>
            <a:r>
              <a:rPr lang="pt-BR" sz="3600" dirty="0" smtClean="0"/>
              <a:t>	É </a:t>
            </a:r>
            <a:r>
              <a:rPr lang="pt-BR" sz="3600" dirty="0"/>
              <a:t>um conjunto de transformações na ordem política e econômica mundial visíveis desde o final do século XX. Trata-se de um fenômeno que criou pontos em comum na vertente econômica, social, cultural e política, e que consequentemente tornou o mundo interligado, uma Aldeia Global.</a:t>
            </a:r>
          </a:p>
        </p:txBody>
      </p:sp>
    </p:spTree>
    <p:extLst>
      <p:ext uri="{BB962C8B-B14F-4D97-AF65-F5344CB8AC3E}">
        <p14:creationId xmlns:p14="http://schemas.microsoft.com/office/powerpoint/2010/main" val="306179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337434" y="0"/>
            <a:ext cx="9809288" cy="646331"/>
          </a:xfrm>
          <a:prstGeom prst="rect">
            <a:avLst/>
          </a:prstGeom>
          <a:noFill/>
        </p:spPr>
        <p:txBody>
          <a:bodyPr wrap="none" rtlCol="0">
            <a:spAutoFit/>
          </a:bodyPr>
          <a:lstStyle/>
          <a:p>
            <a:r>
              <a:rPr lang="pt-BR" sz="3600" b="1" dirty="0"/>
              <a:t>A globalização e mudanças comportamentais</a:t>
            </a:r>
            <a:endParaRPr lang="pt-BR" sz="3600" dirty="0"/>
          </a:p>
        </p:txBody>
      </p:sp>
      <p:sp>
        <p:nvSpPr>
          <p:cNvPr id="3" name="CaixaDeTexto 2"/>
          <p:cNvSpPr txBox="1"/>
          <p:nvPr/>
        </p:nvSpPr>
        <p:spPr>
          <a:xfrm>
            <a:off x="103897" y="646331"/>
            <a:ext cx="10909244" cy="6370975"/>
          </a:xfrm>
          <a:prstGeom prst="rect">
            <a:avLst/>
          </a:prstGeom>
          <a:noFill/>
        </p:spPr>
        <p:txBody>
          <a:bodyPr wrap="square" rtlCol="0">
            <a:spAutoFit/>
          </a:bodyPr>
          <a:lstStyle/>
          <a:p>
            <a:pPr marL="285750" indent="-285750" algn="just">
              <a:buFont typeface="Wingdings" panose="05000000000000000000" pitchFamily="2" charset="2"/>
              <a:buChar char="ü"/>
            </a:pPr>
            <a:r>
              <a:rPr lang="pt-BR" sz="3400" dirty="0"/>
              <a:t>Influência da globalização no comportamento do consumidor</a:t>
            </a:r>
          </a:p>
          <a:p>
            <a:pPr marL="285750" indent="-285750" algn="just">
              <a:buFont typeface="Wingdings" panose="05000000000000000000" pitchFamily="2" charset="2"/>
              <a:buChar char="ü"/>
            </a:pPr>
            <a:r>
              <a:rPr lang="pt-BR" sz="3400" dirty="0"/>
              <a:t>Centrado em si mesmo e deseja atendimento </a:t>
            </a:r>
            <a:r>
              <a:rPr lang="pt-BR" sz="3400" dirty="0" smtClean="0"/>
              <a:t>personalizado</a:t>
            </a:r>
          </a:p>
          <a:p>
            <a:pPr marL="285750" indent="-285750" algn="just">
              <a:buFont typeface="Wingdings" panose="05000000000000000000" pitchFamily="2" charset="2"/>
              <a:buChar char="ü"/>
            </a:pPr>
            <a:r>
              <a:rPr lang="pt-BR" sz="3400" dirty="0"/>
              <a:t>Preocupação com a ecologia e a </a:t>
            </a:r>
            <a:r>
              <a:rPr lang="pt-BR" sz="3400" dirty="0" smtClean="0"/>
              <a:t>sociedade</a:t>
            </a:r>
          </a:p>
          <a:p>
            <a:pPr marL="285750" indent="-285750" algn="just">
              <a:buFont typeface="Wingdings" panose="05000000000000000000" pitchFamily="2" charset="2"/>
              <a:buChar char="ü"/>
            </a:pPr>
            <a:r>
              <a:rPr lang="pt-BR" sz="3400" dirty="0"/>
              <a:t>Exige rapidez no </a:t>
            </a:r>
            <a:r>
              <a:rPr lang="pt-BR" sz="3400" dirty="0" smtClean="0"/>
              <a:t>atendimento</a:t>
            </a:r>
          </a:p>
          <a:p>
            <a:pPr marL="285750" indent="-285750" algn="just">
              <a:buFont typeface="Wingdings" panose="05000000000000000000" pitchFamily="2" charset="2"/>
              <a:buChar char="ü"/>
            </a:pPr>
            <a:r>
              <a:rPr lang="pt-BR" sz="3400" dirty="0"/>
              <a:t>Satisfação imediata, pagamento </a:t>
            </a:r>
            <a:r>
              <a:rPr lang="pt-BR" sz="3400" dirty="0" smtClean="0"/>
              <a:t>prorrogado</a:t>
            </a:r>
          </a:p>
          <a:p>
            <a:pPr marL="285750" indent="-285750" algn="just">
              <a:buFont typeface="Wingdings" panose="05000000000000000000" pitchFamily="2" charset="2"/>
              <a:buChar char="ü"/>
            </a:pPr>
            <a:r>
              <a:rPr lang="pt-BR" sz="3400" dirty="0"/>
              <a:t>Menos expostos à publicidade </a:t>
            </a:r>
            <a:r>
              <a:rPr lang="pt-BR" sz="3400" dirty="0" smtClean="0"/>
              <a:t>massiva</a:t>
            </a:r>
          </a:p>
          <a:p>
            <a:pPr marL="285750" indent="-285750" algn="just">
              <a:buFont typeface="Wingdings" panose="05000000000000000000" pitchFamily="2" charset="2"/>
              <a:buChar char="ü"/>
            </a:pPr>
            <a:r>
              <a:rPr lang="pt-BR" sz="3400" dirty="0"/>
              <a:t>Bem </a:t>
            </a:r>
            <a:r>
              <a:rPr lang="pt-BR" sz="3400" dirty="0" smtClean="0"/>
              <a:t>informado</a:t>
            </a:r>
          </a:p>
          <a:p>
            <a:pPr marL="285750" indent="-285750" algn="just">
              <a:buFont typeface="Wingdings" panose="05000000000000000000" pitchFamily="2" charset="2"/>
              <a:buChar char="ü"/>
            </a:pPr>
            <a:r>
              <a:rPr lang="pt-BR" sz="3400" dirty="0"/>
              <a:t>Participa da construção dos </a:t>
            </a:r>
            <a:r>
              <a:rPr lang="pt-BR" sz="3400" dirty="0" smtClean="0"/>
              <a:t>produtos</a:t>
            </a:r>
          </a:p>
          <a:p>
            <a:pPr marL="285750" indent="-285750" algn="just">
              <a:buFont typeface="Wingdings" panose="05000000000000000000" pitchFamily="2" charset="2"/>
              <a:buChar char="ü"/>
            </a:pPr>
            <a:r>
              <a:rPr lang="pt-BR" sz="3400" dirty="0"/>
              <a:t>Cada vez mais compra a </a:t>
            </a:r>
            <a:r>
              <a:rPr lang="pt-BR" sz="3400" dirty="0" smtClean="0"/>
              <a:t>distância</a:t>
            </a:r>
          </a:p>
          <a:p>
            <a:pPr marL="285750" indent="-285750" algn="just">
              <a:buFont typeface="Wingdings" panose="05000000000000000000" pitchFamily="2" charset="2"/>
              <a:buChar char="ü"/>
            </a:pPr>
            <a:r>
              <a:rPr lang="pt-BR" sz="3400" dirty="0"/>
              <a:t>Integram </a:t>
            </a:r>
            <a:r>
              <a:rPr lang="pt-BR" sz="3400" dirty="0" smtClean="0"/>
              <a:t>Redes</a:t>
            </a:r>
          </a:p>
        </p:txBody>
      </p:sp>
    </p:spTree>
    <p:extLst>
      <p:ext uri="{BB962C8B-B14F-4D97-AF65-F5344CB8AC3E}">
        <p14:creationId xmlns:p14="http://schemas.microsoft.com/office/powerpoint/2010/main" val="1370960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097741" y="0"/>
            <a:ext cx="7641836" cy="646331"/>
          </a:xfrm>
          <a:prstGeom prst="rect">
            <a:avLst/>
          </a:prstGeom>
          <a:noFill/>
        </p:spPr>
        <p:txBody>
          <a:bodyPr wrap="none" rtlCol="0">
            <a:spAutoFit/>
          </a:bodyPr>
          <a:lstStyle/>
          <a:p>
            <a:r>
              <a:rPr lang="pt-BR" sz="3600" b="1" dirty="0"/>
              <a:t>Globalização e suas consequências</a:t>
            </a:r>
            <a:endParaRPr lang="pt-BR" sz="3600" dirty="0"/>
          </a:p>
        </p:txBody>
      </p:sp>
      <p:sp>
        <p:nvSpPr>
          <p:cNvPr id="3" name="CaixaDeTexto 2"/>
          <p:cNvSpPr txBox="1"/>
          <p:nvPr/>
        </p:nvSpPr>
        <p:spPr>
          <a:xfrm>
            <a:off x="231704" y="671691"/>
            <a:ext cx="10821366" cy="6186309"/>
          </a:xfrm>
          <a:prstGeom prst="rect">
            <a:avLst/>
          </a:prstGeom>
          <a:noFill/>
        </p:spPr>
        <p:txBody>
          <a:bodyPr wrap="square" rtlCol="0">
            <a:spAutoFit/>
          </a:bodyPr>
          <a:lstStyle/>
          <a:p>
            <a:pPr algn="just"/>
            <a:r>
              <a:rPr lang="pt-BR" sz="3600" dirty="0" smtClean="0"/>
              <a:t>	Esse </a:t>
            </a:r>
            <a:r>
              <a:rPr lang="pt-BR" sz="3600" dirty="0"/>
              <a:t>processo ocorre em diferentes escalas e possui consequências distintas entre os </a:t>
            </a:r>
            <a:r>
              <a:rPr lang="pt-BR" sz="3600" dirty="0" smtClean="0"/>
              <a:t>países, </a:t>
            </a:r>
            <a:r>
              <a:rPr lang="pt-BR" sz="3600" dirty="0"/>
              <a:t>sendo as nações ricas as principais beneficiadas pela globalização, pois, entre outros fatores, elas expandem seu mercado consumidor por intermédio de suas empresas transnacionais</a:t>
            </a:r>
            <a:r>
              <a:rPr lang="pt-BR" sz="3600" dirty="0" smtClean="0"/>
              <a:t>.</a:t>
            </a:r>
            <a:r>
              <a:rPr lang="pt-BR" sz="3600" dirty="0"/>
              <a:t> Essas empresas são as principais beneficiadas pela globalização pois através dela continuam com suas matrizes em um país (desenvolvido), mas atuam com filiais em outros (em desenvolvimento), expandindo seu mercado consumidor.</a:t>
            </a:r>
          </a:p>
        </p:txBody>
      </p:sp>
      <p:sp>
        <p:nvSpPr>
          <p:cNvPr id="4" name="CaixaDeTexto 3"/>
          <p:cNvSpPr txBox="1"/>
          <p:nvPr/>
        </p:nvSpPr>
        <p:spPr>
          <a:xfrm>
            <a:off x="6575612" y="6290817"/>
            <a:ext cx="694421" cy="646331"/>
          </a:xfrm>
          <a:prstGeom prst="rect">
            <a:avLst/>
          </a:prstGeom>
          <a:noFill/>
        </p:spPr>
        <p:txBody>
          <a:bodyPr wrap="none" rtlCol="0">
            <a:spAutoFit/>
          </a:bodyPr>
          <a:lstStyle/>
          <a:p>
            <a:r>
              <a:rPr lang="pt-BR" sz="3600" dirty="0" smtClean="0"/>
              <a:t>...</a:t>
            </a:r>
            <a:endParaRPr lang="pt-BR" sz="3600" dirty="0"/>
          </a:p>
        </p:txBody>
      </p:sp>
    </p:spTree>
    <p:extLst>
      <p:ext uri="{BB962C8B-B14F-4D97-AF65-F5344CB8AC3E}">
        <p14:creationId xmlns:p14="http://schemas.microsoft.com/office/powerpoint/2010/main" val="342510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09282" y="268941"/>
            <a:ext cx="11187953" cy="6401753"/>
          </a:xfrm>
          <a:prstGeom prst="rect">
            <a:avLst/>
          </a:prstGeom>
          <a:noFill/>
        </p:spPr>
        <p:txBody>
          <a:bodyPr wrap="square" rtlCol="0">
            <a:spAutoFit/>
          </a:bodyPr>
          <a:lstStyle/>
          <a:p>
            <a:pPr algn="just"/>
            <a:r>
              <a:rPr lang="pt-BR" sz="3600" dirty="0"/>
              <a:t>	</a:t>
            </a:r>
            <a:r>
              <a:rPr lang="pt-BR" sz="3400" dirty="0" smtClean="0"/>
              <a:t>Elas </a:t>
            </a:r>
            <a:r>
              <a:rPr lang="pt-BR" sz="3400" dirty="0"/>
              <a:t>se aproveitam da mão de obra barata, além de benefícios (isenção de imposto, doação de terreno, etc.) proporcionados pelos governos dos países em desenvolvimento, visando ao aumento da lucratividade</a:t>
            </a:r>
            <a:r>
              <a:rPr lang="pt-BR" sz="3400" dirty="0" smtClean="0"/>
              <a:t>.</a:t>
            </a:r>
          </a:p>
          <a:p>
            <a:pPr algn="just"/>
            <a:r>
              <a:rPr lang="pt-BR" sz="3400" dirty="0" smtClean="0"/>
              <a:t>	Além </a:t>
            </a:r>
            <a:r>
              <a:rPr lang="pt-BR" sz="3400" dirty="0"/>
              <a:t>de fatores econômicos e sociais, a globalização também interfere nos aspectos culturais de uma determinada população. O grande fluxo de informações obtidas por meio de programas televisivos e, principalmente, pela Internet exerce influência em alguns hábitos humanos. A instalação de redes de </a:t>
            </a:r>
            <a:r>
              <a:rPr lang="pt-BR" sz="3400" dirty="0" err="1"/>
              <a:t>Fast</a:t>
            </a:r>
            <a:r>
              <a:rPr lang="pt-BR" sz="3400" dirty="0"/>
              <a:t> </a:t>
            </a:r>
            <a:r>
              <a:rPr lang="pt-BR" sz="3400" dirty="0" err="1"/>
              <a:t>Food</a:t>
            </a:r>
            <a:r>
              <a:rPr lang="pt-BR" sz="3400" dirty="0"/>
              <a:t> é outro elemento que pode promover uma mudança nos costumes locais.</a:t>
            </a:r>
          </a:p>
        </p:txBody>
      </p:sp>
    </p:spTree>
    <p:extLst>
      <p:ext uri="{BB962C8B-B14F-4D97-AF65-F5344CB8AC3E}">
        <p14:creationId xmlns:p14="http://schemas.microsoft.com/office/powerpoint/2010/main" val="67571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192825" y="-54225"/>
            <a:ext cx="5331909" cy="646331"/>
          </a:xfrm>
          <a:prstGeom prst="rect">
            <a:avLst/>
          </a:prstGeom>
          <a:noFill/>
        </p:spPr>
        <p:txBody>
          <a:bodyPr wrap="none" rtlCol="0">
            <a:spAutoFit/>
          </a:bodyPr>
          <a:lstStyle/>
          <a:p>
            <a:r>
              <a:rPr lang="pt-BR" sz="3600" b="1" dirty="0"/>
              <a:t>Mudança organizacional</a:t>
            </a:r>
            <a:endParaRPr lang="pt-BR" sz="3600" dirty="0"/>
          </a:p>
        </p:txBody>
      </p:sp>
      <p:sp>
        <p:nvSpPr>
          <p:cNvPr id="3" name="CaixaDeTexto 2"/>
          <p:cNvSpPr txBox="1"/>
          <p:nvPr/>
        </p:nvSpPr>
        <p:spPr>
          <a:xfrm>
            <a:off x="564775" y="941730"/>
            <a:ext cx="10588007" cy="6155531"/>
          </a:xfrm>
          <a:prstGeom prst="rect">
            <a:avLst/>
          </a:prstGeom>
          <a:noFill/>
        </p:spPr>
        <p:txBody>
          <a:bodyPr wrap="square" rtlCol="0">
            <a:spAutoFit/>
          </a:bodyPr>
          <a:lstStyle/>
          <a:p>
            <a:pPr algn="just"/>
            <a:r>
              <a:rPr lang="pt-BR" sz="3600" dirty="0" smtClean="0"/>
              <a:t>	</a:t>
            </a:r>
            <a:r>
              <a:rPr lang="pt-BR" sz="3400" dirty="0" smtClean="0"/>
              <a:t>É </a:t>
            </a:r>
            <a:r>
              <a:rPr lang="pt-BR" sz="3400" dirty="0"/>
              <a:t>qualquer alteração planejada ou não na relação entre a organização e o ambiente, visando à eficácia organizacional, garantindo a satisfação do cliente e superando seus concorrentes</a:t>
            </a:r>
            <a:r>
              <a:rPr lang="pt-BR" sz="3400" dirty="0" smtClean="0"/>
              <a:t>.</a:t>
            </a:r>
          </a:p>
          <a:p>
            <a:pPr algn="just"/>
            <a:r>
              <a:rPr lang="pt-BR" sz="3400" dirty="0"/>
              <a:t>	Com o mercado cada vez mais exigente e a satisfação do cliente cada vez mais difícil de ser atingida, as organizações precisam acompanhar suas necessidades, resultado em uma mudança contínua para que haja diferencial competitivo, maximizando a qualidade de seus produtos e serviços e minimizando os custos operacionais</a:t>
            </a:r>
            <a:r>
              <a:rPr lang="pt-BR" sz="3400" dirty="0" smtClean="0"/>
              <a:t>.</a:t>
            </a:r>
            <a:endParaRPr lang="pt-BR" sz="3400" dirty="0"/>
          </a:p>
          <a:p>
            <a:endParaRPr lang="pt-BR" dirty="0"/>
          </a:p>
        </p:txBody>
      </p:sp>
    </p:spTree>
    <p:extLst>
      <p:ext uri="{BB962C8B-B14F-4D97-AF65-F5344CB8AC3E}">
        <p14:creationId xmlns:p14="http://schemas.microsoft.com/office/powerpoint/2010/main" val="1874117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54741" y="174812"/>
            <a:ext cx="9874626" cy="646331"/>
          </a:xfrm>
          <a:prstGeom prst="rect">
            <a:avLst/>
          </a:prstGeom>
          <a:noFill/>
        </p:spPr>
        <p:txBody>
          <a:bodyPr wrap="none" rtlCol="0">
            <a:spAutoFit/>
          </a:bodyPr>
          <a:lstStyle/>
          <a:p>
            <a:r>
              <a:rPr lang="pt-BR" sz="3600" b="1" dirty="0"/>
              <a:t>Inovações Tecnológicas e suas consequências</a:t>
            </a:r>
            <a:endParaRPr lang="pt-BR" sz="3600" dirty="0"/>
          </a:p>
        </p:txBody>
      </p:sp>
      <p:sp>
        <p:nvSpPr>
          <p:cNvPr id="3" name="CaixaDeTexto 2"/>
          <p:cNvSpPr txBox="1"/>
          <p:nvPr/>
        </p:nvSpPr>
        <p:spPr>
          <a:xfrm>
            <a:off x="244290" y="1143001"/>
            <a:ext cx="11295528" cy="5632311"/>
          </a:xfrm>
          <a:prstGeom prst="rect">
            <a:avLst/>
          </a:prstGeom>
          <a:noFill/>
        </p:spPr>
        <p:txBody>
          <a:bodyPr wrap="square" rtlCol="0">
            <a:spAutoFit/>
          </a:bodyPr>
          <a:lstStyle/>
          <a:p>
            <a:pPr algn="just"/>
            <a:r>
              <a:rPr lang="pt-BR" sz="3600" dirty="0" smtClean="0"/>
              <a:t>	Mudanças </a:t>
            </a:r>
            <a:r>
              <a:rPr lang="pt-BR" sz="3600" dirty="0"/>
              <a:t>nas estruturas sociais, políticas e comerciais que os adventos das novas tecnologias, especialmente da internet, têm colocados todos nós contemporâneos do início de século XXI, perante umas das mais rápidas mudanças que já ocorreu no mundo em todos os tempos. </a:t>
            </a:r>
            <a:endParaRPr lang="pt-BR" sz="3600" dirty="0" smtClean="0"/>
          </a:p>
          <a:p>
            <a:pPr algn="just"/>
            <a:r>
              <a:rPr lang="pt-BR" sz="3600" dirty="0" smtClean="0"/>
              <a:t>	Os </a:t>
            </a:r>
            <a:r>
              <a:rPr lang="pt-BR" sz="3600" dirty="0"/>
              <a:t>dilemas e mudanças que estamos enfrentando suplantam as barreiras da economia, política, comércio e comunicação. Tais mudanças estão acontecendo dentro de cada ser </a:t>
            </a:r>
            <a:r>
              <a:rPr lang="pt-BR" sz="3600" dirty="0" smtClean="0"/>
              <a:t>humano.</a:t>
            </a:r>
            <a:endParaRPr lang="pt-BR" sz="3600" dirty="0"/>
          </a:p>
        </p:txBody>
      </p:sp>
    </p:spTree>
    <p:extLst>
      <p:ext uri="{BB962C8B-B14F-4D97-AF65-F5344CB8AC3E}">
        <p14:creationId xmlns:p14="http://schemas.microsoft.com/office/powerpoint/2010/main" val="3993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931459" y="430306"/>
            <a:ext cx="5631798" cy="646331"/>
          </a:xfrm>
          <a:prstGeom prst="rect">
            <a:avLst/>
          </a:prstGeom>
          <a:noFill/>
        </p:spPr>
        <p:txBody>
          <a:bodyPr wrap="none" rtlCol="0">
            <a:spAutoFit/>
          </a:bodyPr>
          <a:lstStyle/>
          <a:p>
            <a:r>
              <a:rPr lang="pt-BR" sz="3600" b="1" dirty="0"/>
              <a:t>Tecnologia e desemprego</a:t>
            </a:r>
            <a:endParaRPr lang="pt-BR" sz="3600" dirty="0"/>
          </a:p>
        </p:txBody>
      </p:sp>
      <p:sp>
        <p:nvSpPr>
          <p:cNvPr id="3" name="CaixaDeTexto 2"/>
          <p:cNvSpPr txBox="1"/>
          <p:nvPr/>
        </p:nvSpPr>
        <p:spPr>
          <a:xfrm>
            <a:off x="524436" y="1842247"/>
            <a:ext cx="10144048" cy="3416320"/>
          </a:xfrm>
          <a:prstGeom prst="rect">
            <a:avLst/>
          </a:prstGeom>
          <a:noFill/>
        </p:spPr>
        <p:txBody>
          <a:bodyPr wrap="square" rtlCol="0">
            <a:spAutoFit/>
          </a:bodyPr>
          <a:lstStyle/>
          <a:p>
            <a:pPr algn="just"/>
            <a:r>
              <a:rPr lang="pt-BR" sz="3600" dirty="0" smtClean="0"/>
              <a:t>	A </a:t>
            </a:r>
            <a:r>
              <a:rPr lang="pt-BR" sz="3600" dirty="0"/>
              <a:t>modernização das empresas, o desenvolvimento tecnológico e um país moderno, atual, dependem em grande parte, da formação de recursos humanos capacitados, como de investimentos consistentes, contínuos e de longo prazo.</a:t>
            </a:r>
          </a:p>
        </p:txBody>
      </p:sp>
      <p:sp>
        <p:nvSpPr>
          <p:cNvPr id="4" name="CaixaDeTexto 3"/>
          <p:cNvSpPr txBox="1"/>
          <p:nvPr/>
        </p:nvSpPr>
        <p:spPr>
          <a:xfrm>
            <a:off x="5249249" y="5876364"/>
            <a:ext cx="694421" cy="646331"/>
          </a:xfrm>
          <a:prstGeom prst="rect">
            <a:avLst/>
          </a:prstGeom>
          <a:noFill/>
        </p:spPr>
        <p:txBody>
          <a:bodyPr wrap="none" rtlCol="0">
            <a:spAutoFit/>
          </a:bodyPr>
          <a:lstStyle/>
          <a:p>
            <a:r>
              <a:rPr lang="pt-BR" sz="3600" dirty="0" smtClean="0"/>
              <a:t>...</a:t>
            </a:r>
            <a:endParaRPr lang="pt-BR" sz="3600" dirty="0"/>
          </a:p>
        </p:txBody>
      </p:sp>
    </p:spTree>
    <p:extLst>
      <p:ext uri="{BB962C8B-B14F-4D97-AF65-F5344CB8AC3E}">
        <p14:creationId xmlns:p14="http://schemas.microsoft.com/office/powerpoint/2010/main" val="416958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24435" y="672352"/>
            <a:ext cx="10044953" cy="5078313"/>
          </a:xfrm>
          <a:prstGeom prst="rect">
            <a:avLst/>
          </a:prstGeom>
          <a:noFill/>
        </p:spPr>
        <p:txBody>
          <a:bodyPr wrap="square" rtlCol="0">
            <a:spAutoFit/>
          </a:bodyPr>
          <a:lstStyle/>
          <a:p>
            <a:pPr algn="just"/>
            <a:r>
              <a:rPr lang="pt-BR" sz="3600" dirty="0" smtClean="0"/>
              <a:t>	Antes </a:t>
            </a:r>
            <a:r>
              <a:rPr lang="pt-BR" sz="3600" dirty="0"/>
              <a:t>da revolução industrial o modo de vida era em sua maior parte feita através de serviços artesanais, mas com o surgimento das máquinas começou uma substituição do homem por estes novos mecanismos de produção. A Revolução Industrial fez ocorrer o aumento da produtividade e esse aumento da produtividade aliado ao excesso de mão-de-obra, gera, inevitavelmente, </a:t>
            </a:r>
            <a:r>
              <a:rPr lang="pt-BR" sz="3600" dirty="0" smtClean="0"/>
              <a:t>desemprego.</a:t>
            </a:r>
            <a:endParaRPr lang="pt-BR" sz="3600" dirty="0"/>
          </a:p>
        </p:txBody>
      </p:sp>
      <p:sp>
        <p:nvSpPr>
          <p:cNvPr id="3" name="CaixaDeTexto 2"/>
          <p:cNvSpPr txBox="1"/>
          <p:nvPr/>
        </p:nvSpPr>
        <p:spPr>
          <a:xfrm>
            <a:off x="5199700" y="6051176"/>
            <a:ext cx="694421" cy="646331"/>
          </a:xfrm>
          <a:prstGeom prst="rect">
            <a:avLst/>
          </a:prstGeom>
          <a:noFill/>
        </p:spPr>
        <p:txBody>
          <a:bodyPr wrap="none" rtlCol="0">
            <a:spAutoFit/>
          </a:bodyPr>
          <a:lstStyle/>
          <a:p>
            <a:r>
              <a:rPr lang="pt-BR" sz="3600" dirty="0" smtClean="0"/>
              <a:t>...</a:t>
            </a:r>
            <a:endParaRPr lang="pt-BR" sz="3600" dirty="0"/>
          </a:p>
        </p:txBody>
      </p:sp>
    </p:spTree>
    <p:extLst>
      <p:ext uri="{BB962C8B-B14F-4D97-AF65-F5344CB8AC3E}">
        <p14:creationId xmlns:p14="http://schemas.microsoft.com/office/powerpoint/2010/main" val="2870530918"/>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85</TotalTime>
  <Words>81</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11</vt:i4>
      </vt:variant>
    </vt:vector>
  </HeadingPairs>
  <TitlesOfParts>
    <vt:vector size="16" baseType="lpstr">
      <vt:lpstr>Arial</vt:lpstr>
      <vt:lpstr>Trebuchet MS</vt:lpstr>
      <vt:lpstr>Wingdings</vt:lpstr>
      <vt:lpstr>Wingdings 3</vt:lpstr>
      <vt:lpstr>Facetado</vt:lpstr>
      <vt:lpstr>Relações Humanas no Trabalho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Relações Humanas no Trabalho</dc:title>
  <dc:creator>Fernando</dc:creator>
  <cp:lastModifiedBy>Fernando</cp:lastModifiedBy>
  <cp:revision>9</cp:revision>
  <dcterms:created xsi:type="dcterms:W3CDTF">2017-05-22T12:53:00Z</dcterms:created>
  <dcterms:modified xsi:type="dcterms:W3CDTF">2017-05-22T14:18:51Z</dcterms:modified>
</cp:coreProperties>
</file>