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 snapToGrid="0">
      <p:cViewPr varScale="1">
        <p:scale>
          <a:sx n="66" d="100"/>
          <a:sy n="66" d="100"/>
        </p:scale>
        <p:origin x="90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E0CD1-19FE-40A4-A4BC-131EF4C3D093}" type="datetimeFigureOut">
              <a:rPr lang="pt-BR" smtClean="0"/>
              <a:t>09/05/2017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D4BFC-82C9-4450-BC59-96D9EE20A8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04693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E0CD1-19FE-40A4-A4BC-131EF4C3D093}" type="datetimeFigureOut">
              <a:rPr lang="pt-BR" smtClean="0"/>
              <a:t>09/05/2017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D4BFC-82C9-4450-BC59-96D9EE20A8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1613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E0CD1-19FE-40A4-A4BC-131EF4C3D093}" type="datetimeFigureOut">
              <a:rPr lang="pt-BR" smtClean="0"/>
              <a:t>09/05/2017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D4BFC-82C9-4450-BC59-96D9EE20A8E6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484389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E0CD1-19FE-40A4-A4BC-131EF4C3D093}" type="datetimeFigureOut">
              <a:rPr lang="pt-BR" smtClean="0"/>
              <a:t>09/05/2017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D4BFC-82C9-4450-BC59-96D9EE20A8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78065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E0CD1-19FE-40A4-A4BC-131EF4C3D093}" type="datetimeFigureOut">
              <a:rPr lang="pt-BR" smtClean="0"/>
              <a:t>09/05/2017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D4BFC-82C9-4450-BC59-96D9EE20A8E6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094724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E0CD1-19FE-40A4-A4BC-131EF4C3D093}" type="datetimeFigureOut">
              <a:rPr lang="pt-BR" smtClean="0"/>
              <a:t>09/05/2017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D4BFC-82C9-4450-BC59-96D9EE20A8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62404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E0CD1-19FE-40A4-A4BC-131EF4C3D093}" type="datetimeFigureOut">
              <a:rPr lang="pt-BR" smtClean="0"/>
              <a:t>09/05/2017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D4BFC-82C9-4450-BC59-96D9EE20A8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14502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E0CD1-19FE-40A4-A4BC-131EF4C3D093}" type="datetimeFigureOut">
              <a:rPr lang="pt-BR" smtClean="0"/>
              <a:t>09/05/2017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D4BFC-82C9-4450-BC59-96D9EE20A8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901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E0CD1-19FE-40A4-A4BC-131EF4C3D093}" type="datetimeFigureOut">
              <a:rPr lang="pt-BR" smtClean="0"/>
              <a:t>09/05/2017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D4BFC-82C9-4450-BC59-96D9EE20A8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677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E0CD1-19FE-40A4-A4BC-131EF4C3D093}" type="datetimeFigureOut">
              <a:rPr lang="pt-BR" smtClean="0"/>
              <a:t>09/05/2017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D4BFC-82C9-4450-BC59-96D9EE20A8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081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E0CD1-19FE-40A4-A4BC-131EF4C3D093}" type="datetimeFigureOut">
              <a:rPr lang="pt-BR" smtClean="0"/>
              <a:t>09/05/2017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D4BFC-82C9-4450-BC59-96D9EE20A8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1724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E0CD1-19FE-40A4-A4BC-131EF4C3D093}" type="datetimeFigureOut">
              <a:rPr lang="pt-BR" smtClean="0"/>
              <a:t>09/05/2017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D4BFC-82C9-4450-BC59-96D9EE20A8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6301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E0CD1-19FE-40A4-A4BC-131EF4C3D093}" type="datetimeFigureOut">
              <a:rPr lang="pt-BR" smtClean="0"/>
              <a:t>09/05/2017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D4BFC-82C9-4450-BC59-96D9EE20A8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810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E0CD1-19FE-40A4-A4BC-131EF4C3D093}" type="datetimeFigureOut">
              <a:rPr lang="pt-BR" smtClean="0"/>
              <a:t>09/05/2017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D4BFC-82C9-4450-BC59-96D9EE20A8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9095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E0CD1-19FE-40A4-A4BC-131EF4C3D093}" type="datetimeFigureOut">
              <a:rPr lang="pt-BR" smtClean="0"/>
              <a:t>09/05/2017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D4BFC-82C9-4450-BC59-96D9EE20A8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0207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D4BFC-82C9-4450-BC59-96D9EE20A8E6}" type="slidenum">
              <a:rPr lang="pt-BR" smtClean="0"/>
              <a:t>‹nº›</a:t>
            </a:fld>
            <a:endParaRPr lang="pt-B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E0CD1-19FE-40A4-A4BC-131EF4C3D093}" type="datetimeFigureOut">
              <a:rPr lang="pt-BR" smtClean="0"/>
              <a:t>09/05/2017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6736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4E0CD1-19FE-40A4-A4BC-131EF4C3D093}" type="datetimeFigureOut">
              <a:rPr lang="pt-BR" smtClean="0"/>
              <a:t>09/05/2017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36D4BFC-82C9-4450-BC59-96D9EE20A8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7163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1924" y="1548191"/>
            <a:ext cx="7766936" cy="1646302"/>
          </a:xfrm>
        </p:spPr>
        <p:txBody>
          <a:bodyPr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Relações Humanas no Trabalho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07067" y="4805576"/>
            <a:ext cx="7766936" cy="1096899"/>
          </a:xfrm>
        </p:spPr>
        <p:txBody>
          <a:bodyPr/>
          <a:lstStyle/>
          <a:p>
            <a:pPr algn="ctr"/>
            <a:r>
              <a:rPr lang="pt-BR" dirty="0" smtClean="0"/>
              <a:t>Aula 03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93400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08001" y="783770"/>
            <a:ext cx="926011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/>
              <a:t>O que é poder</a:t>
            </a:r>
            <a:r>
              <a:rPr lang="pt-BR" sz="3600" b="1" dirty="0" smtClean="0"/>
              <a:t>?</a:t>
            </a:r>
          </a:p>
          <a:p>
            <a:pPr algn="ctr"/>
            <a:endParaRPr lang="pt-BR" sz="3600" b="1" dirty="0" smtClean="0"/>
          </a:p>
          <a:p>
            <a:pPr algn="ctr"/>
            <a:endParaRPr lang="pt-BR" sz="3600" b="1" dirty="0"/>
          </a:p>
          <a:p>
            <a:pPr algn="just"/>
            <a:r>
              <a:rPr lang="pt-BR" sz="3600" dirty="0" smtClean="0"/>
              <a:t>	Poder é o direito de deliberar, agir, mandar e, dependendo do contexto, exercer sua autoridade, soberania, a posse de um domínio, da influência ou da força.</a:t>
            </a:r>
          </a:p>
          <a:p>
            <a:endParaRPr lang="pt-BR" sz="3600" b="1" dirty="0" smtClean="0"/>
          </a:p>
        </p:txBody>
      </p:sp>
    </p:spTree>
    <p:extLst>
      <p:ext uri="{BB962C8B-B14F-4D97-AF65-F5344CB8AC3E}">
        <p14:creationId xmlns:p14="http://schemas.microsoft.com/office/powerpoint/2010/main" val="16449635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769258" y="117693"/>
            <a:ext cx="627229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 smtClean="0"/>
              <a:t> Tipos </a:t>
            </a:r>
            <a:r>
              <a:rPr lang="pt-BR" sz="3600" b="1" dirty="0"/>
              <a:t>de </a:t>
            </a:r>
            <a:r>
              <a:rPr lang="pt-BR" sz="3600" b="1" dirty="0" smtClean="0"/>
              <a:t>Poder</a:t>
            </a:r>
          </a:p>
          <a:p>
            <a:endParaRPr lang="pt-BR" sz="3600" b="1" dirty="0" smtClean="0"/>
          </a:p>
          <a:p>
            <a:endParaRPr lang="pt-BR" sz="1200" b="1" dirty="0"/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pt-BR" sz="3600" dirty="0"/>
              <a:t>Poder de recompensa </a:t>
            </a:r>
            <a:endParaRPr lang="pt-BR" sz="3600" dirty="0" smtClean="0"/>
          </a:p>
          <a:p>
            <a:pPr marL="571500" indent="-571500">
              <a:buFont typeface="Wingdings" panose="05000000000000000000" pitchFamily="2" charset="2"/>
              <a:buChar char="Ø"/>
            </a:pPr>
            <a:endParaRPr lang="pt-BR" sz="3600" dirty="0" smtClean="0"/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pt-BR" sz="3600" dirty="0"/>
              <a:t>Poder coercitivo </a:t>
            </a:r>
            <a:endParaRPr lang="pt-BR" sz="3600" dirty="0" smtClean="0"/>
          </a:p>
          <a:p>
            <a:pPr marL="571500" indent="-571500">
              <a:buFont typeface="Wingdings" panose="05000000000000000000" pitchFamily="2" charset="2"/>
              <a:buChar char="Ø"/>
            </a:pPr>
            <a:endParaRPr lang="pt-BR" sz="3600" dirty="0" smtClean="0"/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pt-BR" sz="3600" dirty="0"/>
              <a:t>Poder legítimo </a:t>
            </a:r>
            <a:endParaRPr lang="pt-BR" sz="3600" dirty="0" smtClean="0"/>
          </a:p>
          <a:p>
            <a:pPr marL="571500" indent="-571500">
              <a:buFont typeface="Wingdings" panose="05000000000000000000" pitchFamily="2" charset="2"/>
              <a:buChar char="Ø"/>
            </a:pPr>
            <a:endParaRPr lang="pt-BR" sz="3600" dirty="0" smtClean="0"/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pt-BR" sz="3600" dirty="0"/>
              <a:t>Poder de referência </a:t>
            </a:r>
            <a:endParaRPr lang="pt-BR" sz="3600" dirty="0" smtClean="0"/>
          </a:p>
          <a:p>
            <a:pPr marL="571500" indent="-571500">
              <a:buFont typeface="Wingdings" panose="05000000000000000000" pitchFamily="2" charset="2"/>
              <a:buChar char="Ø"/>
            </a:pPr>
            <a:endParaRPr lang="pt-BR" sz="3600" dirty="0" smtClean="0"/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pt-BR" sz="3600" dirty="0"/>
              <a:t>Poder de especialista </a:t>
            </a:r>
            <a:r>
              <a:rPr lang="pt-BR" sz="3600" b="1" dirty="0" smtClean="0"/>
              <a:t> 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24060337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973943" y="449943"/>
            <a:ext cx="64716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b="1" dirty="0"/>
              <a:t>D</a:t>
            </a:r>
            <a:r>
              <a:rPr lang="pt-BR" sz="3600" b="1" dirty="0" smtClean="0"/>
              <a:t>istinção</a:t>
            </a:r>
            <a:r>
              <a:rPr lang="pt-BR" sz="3600" b="1" dirty="0"/>
              <a:t>, as fontes de poder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1422400" y="2002971"/>
            <a:ext cx="5403210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ü"/>
            </a:pPr>
            <a:r>
              <a:rPr lang="pt-BR" sz="3600" dirty="0" smtClean="0"/>
              <a:t>Personalidade</a:t>
            </a:r>
          </a:p>
          <a:p>
            <a:pPr marL="571500" indent="-571500">
              <a:buFont typeface="Wingdings" panose="05000000000000000000" pitchFamily="2" charset="2"/>
              <a:buChar char="ü"/>
            </a:pPr>
            <a:endParaRPr lang="pt-BR" sz="3600" dirty="0"/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pt-BR" sz="3600" dirty="0"/>
              <a:t>Propriedade (riqueza) </a:t>
            </a:r>
            <a:endParaRPr lang="pt-BR" sz="3600" dirty="0" smtClean="0"/>
          </a:p>
          <a:p>
            <a:pPr marL="571500" indent="-571500">
              <a:buFont typeface="Wingdings" panose="05000000000000000000" pitchFamily="2" charset="2"/>
              <a:buChar char="ü"/>
            </a:pPr>
            <a:endParaRPr lang="pt-BR" sz="3600" dirty="0"/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pt-BR" sz="3600" dirty="0" smtClean="0"/>
              <a:t>Organização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1933157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582058" y="420915"/>
            <a:ext cx="73677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b="1" dirty="0"/>
              <a:t>Resultados das relações de </a:t>
            </a:r>
            <a:r>
              <a:rPr lang="pt-BR" sz="3600" b="1" dirty="0" smtClean="0"/>
              <a:t>poder</a:t>
            </a:r>
            <a:endParaRPr lang="pt-BR" sz="3600" dirty="0"/>
          </a:p>
        </p:txBody>
      </p:sp>
      <p:sp>
        <p:nvSpPr>
          <p:cNvPr id="3" name="CaixaDeTexto 2"/>
          <p:cNvSpPr txBox="1"/>
          <p:nvPr/>
        </p:nvSpPr>
        <p:spPr>
          <a:xfrm>
            <a:off x="1204685" y="1503916"/>
            <a:ext cx="6243184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ü"/>
            </a:pPr>
            <a:r>
              <a:rPr lang="pt-BR" sz="3600" dirty="0" smtClean="0"/>
              <a:t>Obediência</a:t>
            </a:r>
          </a:p>
          <a:p>
            <a:pPr marL="571500" indent="-571500">
              <a:buFont typeface="Wingdings" panose="05000000000000000000" pitchFamily="2" charset="2"/>
              <a:buChar char="ü"/>
            </a:pPr>
            <a:endParaRPr lang="pt-BR" sz="3600" dirty="0"/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pt-BR" sz="3600" dirty="0" smtClean="0"/>
              <a:t>Conformismo</a:t>
            </a:r>
          </a:p>
          <a:p>
            <a:pPr marL="571500" indent="-571500">
              <a:buFont typeface="Wingdings" panose="05000000000000000000" pitchFamily="2" charset="2"/>
              <a:buChar char="ü"/>
            </a:pPr>
            <a:endParaRPr lang="pt-BR" sz="3600" dirty="0"/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pt-BR" sz="3600" dirty="0"/>
              <a:t>Poder e participação </a:t>
            </a:r>
            <a:endParaRPr lang="pt-BR" sz="3600" dirty="0" smtClean="0"/>
          </a:p>
          <a:p>
            <a:pPr marL="571500" indent="-571500">
              <a:buFont typeface="Wingdings" panose="05000000000000000000" pitchFamily="2" charset="2"/>
              <a:buChar char="ü"/>
            </a:pPr>
            <a:endParaRPr lang="pt-BR" sz="3600" dirty="0"/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pt-BR" sz="3600" dirty="0"/>
              <a:t>Poder e comunicação </a:t>
            </a:r>
            <a:endParaRPr lang="pt-BR" sz="3600" dirty="0" smtClean="0"/>
          </a:p>
          <a:p>
            <a:pPr marL="571500" indent="-571500">
              <a:buFont typeface="Wingdings" panose="05000000000000000000" pitchFamily="2" charset="2"/>
              <a:buChar char="ü"/>
            </a:pPr>
            <a:endParaRPr lang="pt-BR" sz="3600" dirty="0"/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pt-BR" sz="3600" dirty="0"/>
              <a:t>Percepções da autoridade </a:t>
            </a:r>
          </a:p>
        </p:txBody>
      </p:sp>
    </p:spTree>
    <p:extLst>
      <p:ext uri="{BB962C8B-B14F-4D97-AF65-F5344CB8AC3E}">
        <p14:creationId xmlns:p14="http://schemas.microsoft.com/office/powerpoint/2010/main" val="1789729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697030" y="101600"/>
            <a:ext cx="5317481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b="1" dirty="0"/>
              <a:t>Processos </a:t>
            </a:r>
            <a:r>
              <a:rPr lang="pt-BR" sz="3600" b="1" dirty="0" smtClean="0"/>
              <a:t>Motivacionais</a:t>
            </a:r>
          </a:p>
          <a:p>
            <a:r>
              <a:rPr lang="pt-BR" sz="3600" b="1" dirty="0" smtClean="0"/>
              <a:t> </a:t>
            </a:r>
            <a:endParaRPr lang="pt-BR" sz="3600" dirty="0"/>
          </a:p>
          <a:p>
            <a:r>
              <a:rPr lang="pt-BR" sz="3600" b="1" dirty="0"/>
              <a:t>O que é motivação?</a:t>
            </a:r>
            <a:endParaRPr lang="pt-BR" sz="3600" dirty="0"/>
          </a:p>
          <a:p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275772" y="2320936"/>
            <a:ext cx="10159999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pt-BR" sz="3600" dirty="0" smtClean="0"/>
              <a:t>Processo </a:t>
            </a:r>
            <a:r>
              <a:rPr lang="pt-BR" sz="3600" dirty="0"/>
              <a:t>que se configura a cada momento, no fluxo da vida</a:t>
            </a:r>
            <a:r>
              <a:rPr lang="pt-BR" sz="3600" dirty="0" smtClean="0"/>
              <a:t>.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endParaRPr lang="pt-BR" sz="3600" dirty="0"/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pt-BR" sz="3600" dirty="0"/>
              <a:t>Tem caráter de continuidade. Sempre a nossa frente algo a motivarmos</a:t>
            </a:r>
            <a:r>
              <a:rPr lang="pt-BR" sz="3600" dirty="0" smtClean="0"/>
              <a:t>.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endParaRPr lang="pt-BR" sz="3600" dirty="0"/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pt-BR" sz="3600" dirty="0"/>
              <a:t>É uma força, uma energia que nos impulsiona na direção de alguma coisa.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89362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841829" y="740229"/>
            <a:ext cx="805542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dirty="0"/>
              <a:t>MECANISMOS DE DEFESA PSICOLÓGICA </a:t>
            </a:r>
            <a:endParaRPr lang="pt-BR" sz="3600" dirty="0" smtClean="0"/>
          </a:p>
          <a:p>
            <a:endParaRPr lang="pt-BR" sz="3600" dirty="0" smtClean="0"/>
          </a:p>
          <a:p>
            <a:endParaRPr lang="pt-BR" sz="3600" dirty="0"/>
          </a:p>
          <a:p>
            <a:endParaRPr lang="pt-BR" sz="3600" dirty="0"/>
          </a:p>
          <a:p>
            <a:pPr algn="just"/>
            <a:r>
              <a:rPr lang="pt-BR" sz="3600" dirty="0" smtClean="0"/>
              <a:t>	Existe </a:t>
            </a:r>
            <a:r>
              <a:rPr lang="pt-BR" sz="3600" dirty="0"/>
              <a:t>em cada um de nós uma propensão a procurar alguém ou alguma coisa para culpar quando as coisas não dão certo.</a:t>
            </a:r>
          </a:p>
        </p:txBody>
      </p:sp>
    </p:spTree>
    <p:extLst>
      <p:ext uri="{BB962C8B-B14F-4D97-AF65-F5344CB8AC3E}">
        <p14:creationId xmlns:p14="http://schemas.microsoft.com/office/powerpoint/2010/main" val="4032765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132115" y="394692"/>
            <a:ext cx="74168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/>
              <a:t>MOTIVAÇÃO E FUNÇÃO PSÍQUICAS</a:t>
            </a:r>
            <a:r>
              <a:rPr lang="pt-BR" sz="3600" dirty="0"/>
              <a:t> </a:t>
            </a:r>
          </a:p>
          <a:p>
            <a:endParaRPr lang="pt-BR" sz="3600" dirty="0" smtClean="0"/>
          </a:p>
          <a:p>
            <a:endParaRPr lang="pt-BR" sz="3600" dirty="0" smtClean="0"/>
          </a:p>
          <a:p>
            <a:endParaRPr lang="pt-BR" sz="1400" dirty="0" smtClean="0"/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pt-BR" sz="3600" dirty="0" smtClean="0"/>
              <a:t>Pensamento</a:t>
            </a:r>
          </a:p>
          <a:p>
            <a:pPr marL="571500" indent="-571500">
              <a:buFont typeface="Wingdings" panose="05000000000000000000" pitchFamily="2" charset="2"/>
              <a:buChar char="ü"/>
            </a:pPr>
            <a:endParaRPr lang="pt-BR" sz="3600" dirty="0" smtClean="0"/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pt-BR" sz="3600" dirty="0" smtClean="0"/>
              <a:t>Percepção</a:t>
            </a:r>
          </a:p>
          <a:p>
            <a:pPr marL="571500" indent="-571500">
              <a:buFont typeface="Wingdings" panose="05000000000000000000" pitchFamily="2" charset="2"/>
              <a:buChar char="ü"/>
            </a:pPr>
            <a:endParaRPr lang="pt-BR" sz="3600" dirty="0" smtClean="0"/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pt-BR" sz="3600" dirty="0"/>
              <a:t>S</a:t>
            </a:r>
            <a:r>
              <a:rPr lang="pt-BR" sz="3600" dirty="0" smtClean="0"/>
              <a:t>entimento </a:t>
            </a:r>
          </a:p>
          <a:p>
            <a:pPr marL="571500" indent="-571500">
              <a:buFont typeface="Wingdings" panose="05000000000000000000" pitchFamily="2" charset="2"/>
              <a:buChar char="ü"/>
            </a:pPr>
            <a:endParaRPr lang="pt-BR" sz="3600" dirty="0" smtClean="0"/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pt-BR" sz="3600" dirty="0"/>
              <a:t>I</a:t>
            </a:r>
            <a:r>
              <a:rPr lang="pt-BR" sz="3600" dirty="0" smtClean="0"/>
              <a:t>ntuição</a:t>
            </a:r>
            <a:endParaRPr lang="pt-BR" sz="36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1258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96685" y="391885"/>
            <a:ext cx="8810171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/>
              <a:t>O SIGNIFICADO DO TRABALHO COMO FATOR MOTIVACIONAL </a:t>
            </a:r>
            <a:endParaRPr lang="pt-BR" sz="3600" b="1" dirty="0" smtClean="0"/>
          </a:p>
          <a:p>
            <a:endParaRPr lang="pt-BR" sz="3600" dirty="0"/>
          </a:p>
          <a:p>
            <a:pPr algn="just"/>
            <a:r>
              <a:rPr lang="pt-BR" sz="3600" dirty="0" smtClean="0"/>
              <a:t>	Trabalhos </a:t>
            </a:r>
            <a:r>
              <a:rPr lang="pt-BR" sz="3600" dirty="0"/>
              <a:t>significativos: Promoção da aprendizagem e desenvolvimento da pessoa, oportunidade de proporcionar às pessoas um papel social nas atividades da sociedade, oportunidade de produzir bens e serviços desejados pela sociedade, promoção de satisfação.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11788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06400" y="394692"/>
            <a:ext cx="9593944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/>
              <a:t>O AUTODESENVOLVIMENTO E O AUTOCONHECIMENTO</a:t>
            </a:r>
            <a:r>
              <a:rPr lang="pt-BR" sz="3600" dirty="0"/>
              <a:t> </a:t>
            </a:r>
            <a:endParaRPr lang="pt-BR" sz="3600" dirty="0" smtClean="0"/>
          </a:p>
          <a:p>
            <a:pPr algn="ctr"/>
            <a:endParaRPr lang="pt-BR" sz="3600" dirty="0"/>
          </a:p>
          <a:p>
            <a:pPr marL="571500" indent="-571500" algn="just">
              <a:buFont typeface="Wingdings" panose="05000000000000000000" pitchFamily="2" charset="2"/>
              <a:buChar char="ü"/>
            </a:pPr>
            <a:r>
              <a:rPr lang="pt-BR" sz="3600" dirty="0"/>
              <a:t>O que o motiva?</a:t>
            </a:r>
          </a:p>
          <a:p>
            <a:pPr marL="571500" indent="-571500" algn="just">
              <a:buFont typeface="Wingdings" panose="05000000000000000000" pitchFamily="2" charset="2"/>
              <a:buChar char="ü"/>
            </a:pPr>
            <a:r>
              <a:rPr lang="pt-BR" sz="3600" dirty="0" smtClean="0"/>
              <a:t>O </a:t>
            </a:r>
            <a:r>
              <a:rPr lang="pt-BR" sz="3600" dirty="0"/>
              <a:t>que o trabalho representa para você? </a:t>
            </a:r>
          </a:p>
          <a:p>
            <a:pPr marL="571500" indent="-571500" algn="just">
              <a:buFont typeface="Wingdings" panose="05000000000000000000" pitchFamily="2" charset="2"/>
              <a:buChar char="ü"/>
            </a:pPr>
            <a:r>
              <a:rPr lang="pt-BR" sz="3600" dirty="0"/>
              <a:t>Descobrindo o significado se sentirá motivado? </a:t>
            </a:r>
          </a:p>
          <a:p>
            <a:pPr marL="571500" indent="-571500" algn="just">
              <a:buFont typeface="Wingdings" panose="05000000000000000000" pitchFamily="2" charset="2"/>
              <a:buChar char="ü"/>
            </a:pPr>
            <a:r>
              <a:rPr lang="pt-BR" sz="3600" dirty="0"/>
              <a:t>Quais são suas necessidade? </a:t>
            </a:r>
          </a:p>
          <a:p>
            <a:pPr marL="571500" indent="-571500" algn="just">
              <a:buFont typeface="Wingdings" panose="05000000000000000000" pitchFamily="2" charset="2"/>
              <a:buChar char="ü"/>
            </a:pPr>
            <a:r>
              <a:rPr lang="pt-BR" sz="3600" dirty="0"/>
              <a:t>O que provoca motivação para o trabalho? </a:t>
            </a:r>
          </a:p>
          <a:p>
            <a:pPr marL="571500" indent="-571500" algn="just">
              <a:buFont typeface="Wingdings" panose="05000000000000000000" pitchFamily="2" charset="2"/>
              <a:buChar char="ü"/>
            </a:pPr>
            <a:r>
              <a:rPr lang="pt-BR" sz="3600" dirty="0"/>
              <a:t>Você percebe mudanças no ambiente e tem mente aberta a reflexão?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162913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074057" y="275772"/>
            <a:ext cx="80698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b="1" dirty="0"/>
              <a:t>Provocando a motivação nas pessoas</a:t>
            </a:r>
            <a:endParaRPr lang="pt-BR" sz="3600" dirty="0"/>
          </a:p>
        </p:txBody>
      </p:sp>
      <p:sp>
        <p:nvSpPr>
          <p:cNvPr id="3" name="CaixaDeTexto 2"/>
          <p:cNvSpPr txBox="1"/>
          <p:nvPr/>
        </p:nvSpPr>
        <p:spPr>
          <a:xfrm>
            <a:off x="362857" y="1378857"/>
            <a:ext cx="9884229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3600" dirty="0"/>
              <a:t>Desafie as pessoas a alcançarem seu padrão de excelência.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3600" dirty="0"/>
              <a:t> Explicite os padrões desejados.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3600" dirty="0"/>
              <a:t>Comunique.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3600" dirty="0"/>
              <a:t>Estimule as pessoas a sentirem orgulho do que fazem.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3600" dirty="0"/>
              <a:t> Explicite as recompensas individuais e as grupais. </a:t>
            </a:r>
            <a:endParaRPr lang="pt-BR" sz="3600" dirty="0" smtClean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3600" dirty="0"/>
              <a:t>Reconheça você mesmo o trabalho realizado.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sz="3600" dirty="0"/>
          </a:p>
          <a:p>
            <a:pPr algn="just"/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4957760" y="6211669"/>
            <a:ext cx="6944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dirty="0" smtClean="0"/>
              <a:t>...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9009317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95637" y="116114"/>
            <a:ext cx="10475562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just">
              <a:buFont typeface="Wingdings" panose="05000000000000000000" pitchFamily="2" charset="2"/>
              <a:buChar char="ü"/>
            </a:pPr>
            <a:r>
              <a:rPr lang="pt-BR" sz="3600" dirty="0"/>
              <a:t>Elogie, incentive, confie, aposte nas pessoas.</a:t>
            </a:r>
          </a:p>
          <a:p>
            <a:pPr marL="571500" indent="-571500" algn="just">
              <a:buFont typeface="Wingdings" panose="05000000000000000000" pitchFamily="2" charset="2"/>
              <a:buChar char="ü"/>
            </a:pPr>
            <a:r>
              <a:rPr lang="pt-BR" sz="3600" dirty="0"/>
              <a:t>Compartilhe autoridade. </a:t>
            </a:r>
          </a:p>
          <a:p>
            <a:pPr marL="571500" indent="-571500" algn="just">
              <a:buFont typeface="Wingdings" panose="05000000000000000000" pitchFamily="2" charset="2"/>
              <a:buChar char="ü"/>
            </a:pPr>
            <a:r>
              <a:rPr lang="pt-BR" sz="3600" dirty="0"/>
              <a:t>Permita que as pessoas errem e aprendam com os erros. </a:t>
            </a:r>
          </a:p>
          <a:p>
            <a:pPr marL="571500" indent="-571500" algn="just">
              <a:buFont typeface="Wingdings" panose="05000000000000000000" pitchFamily="2" charset="2"/>
              <a:buChar char="ü"/>
            </a:pPr>
            <a:r>
              <a:rPr lang="pt-BR" sz="3600" dirty="0"/>
              <a:t>Seja solidário com as pessoas. Respeite o tempo das pessoas.</a:t>
            </a:r>
          </a:p>
          <a:p>
            <a:pPr marL="571500" indent="-571500" algn="just">
              <a:buFont typeface="Wingdings" panose="05000000000000000000" pitchFamily="2" charset="2"/>
              <a:buChar char="ü"/>
            </a:pPr>
            <a:r>
              <a:rPr lang="pt-BR" sz="3600" dirty="0"/>
              <a:t> Eduque pelo exemplo. </a:t>
            </a:r>
          </a:p>
          <a:p>
            <a:pPr marL="571500" indent="-571500" algn="just">
              <a:buFont typeface="Wingdings" panose="05000000000000000000" pitchFamily="2" charset="2"/>
              <a:buChar char="ü"/>
            </a:pPr>
            <a:r>
              <a:rPr lang="pt-BR" sz="3600" dirty="0"/>
              <a:t>Não constranja uma pessoa na frente de outra. </a:t>
            </a:r>
          </a:p>
          <a:p>
            <a:pPr marL="571500" indent="-571500" algn="just">
              <a:buFont typeface="Wingdings" panose="05000000000000000000" pitchFamily="2" charset="2"/>
              <a:buChar char="ü"/>
            </a:pPr>
            <a:r>
              <a:rPr lang="pt-BR" sz="3600" dirty="0"/>
              <a:t>Dê às pessoas o direito de expressarem seus sentimentos </a:t>
            </a:r>
          </a:p>
          <a:p>
            <a:pPr marL="571500" indent="-571500" algn="just">
              <a:buFont typeface="Wingdings" panose="05000000000000000000" pitchFamily="2" charset="2"/>
              <a:buChar char="ü"/>
            </a:pPr>
            <a:r>
              <a:rPr lang="pt-BR" sz="3600" dirty="0"/>
              <a:t>Faça com que ao seu discurso corresponda a sua ação.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61213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130967" y="203200"/>
            <a:ext cx="52188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b="1" dirty="0"/>
              <a:t>Poder nas organizações</a:t>
            </a:r>
            <a:endParaRPr lang="pt-BR" sz="3600" dirty="0"/>
          </a:p>
        </p:txBody>
      </p:sp>
      <p:sp>
        <p:nvSpPr>
          <p:cNvPr id="3" name="CaixaDeTexto 2"/>
          <p:cNvSpPr txBox="1"/>
          <p:nvPr/>
        </p:nvSpPr>
        <p:spPr>
          <a:xfrm>
            <a:off x="319316" y="1022489"/>
            <a:ext cx="10000342" cy="58355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600" dirty="0" smtClean="0"/>
              <a:t>	O </a:t>
            </a:r>
            <a:r>
              <a:rPr lang="pt-BR" sz="3600" dirty="0"/>
              <a:t>Poder no ambiente organizacional O poder no mundo organizacional representa domínio, status, uma posição favorável ou realização; e é também motivo de disputa, sabotagens, manobras estratégicas, coalizões, comportamentos que podem ser considerados antiéticos. Dentre os papéis dos gestores ou lideranças o exercício do poder e sua influência representa uma parcela significativa, reafirmando a importância do poder.</a:t>
            </a:r>
          </a:p>
        </p:txBody>
      </p:sp>
    </p:spTree>
    <p:extLst>
      <p:ext uri="{BB962C8B-B14F-4D97-AF65-F5344CB8AC3E}">
        <p14:creationId xmlns:p14="http://schemas.microsoft.com/office/powerpoint/2010/main" val="95357789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218</TotalTime>
  <Words>297</Words>
  <Application>Microsoft Office PowerPoint</Application>
  <PresentationFormat>Widescreen</PresentationFormat>
  <Paragraphs>87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8" baseType="lpstr">
      <vt:lpstr>Arial</vt:lpstr>
      <vt:lpstr>Trebuchet MS</vt:lpstr>
      <vt:lpstr>Wingdings</vt:lpstr>
      <vt:lpstr>Wingdings 3</vt:lpstr>
      <vt:lpstr>Facetado</vt:lpstr>
      <vt:lpstr>Relações Humanas no Trabalho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Relações Humanas no Trabalho</dc:title>
  <dc:creator>Fernando</dc:creator>
  <cp:lastModifiedBy>Fernando</cp:lastModifiedBy>
  <cp:revision>11</cp:revision>
  <dcterms:created xsi:type="dcterms:W3CDTF">2017-05-09T21:28:51Z</dcterms:created>
  <dcterms:modified xsi:type="dcterms:W3CDTF">2017-05-10T01:06:57Z</dcterms:modified>
</cp:coreProperties>
</file>