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1" r:id="rId5"/>
    <p:sldId id="262" r:id="rId6"/>
    <p:sldId id="284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5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98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7910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218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4798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562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4595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89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3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34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45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45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5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368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64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5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3BBD3-A326-4FC6-86E5-149EBEB9CC98}" type="datetimeFigureOut">
              <a:rPr lang="pt-BR" smtClean="0"/>
              <a:t>01/06/2017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3AE05A-34C0-4A44-A7C2-EB7784972E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44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81635" y="1559859"/>
            <a:ext cx="8292368" cy="2272553"/>
          </a:xfrm>
        </p:spPr>
        <p:txBody>
          <a:bodyPr/>
          <a:lstStyle/>
          <a:p>
            <a:pPr algn="ctr"/>
            <a:r>
              <a:rPr lang="pt-BR" sz="6000" dirty="0" smtClean="0">
                <a:solidFill>
                  <a:schemeClr val="tx1"/>
                </a:solidFill>
              </a:rPr>
              <a:t>Relações Humanas no Trabalho</a:t>
            </a:r>
            <a:endParaRPr lang="pt-BR" sz="6000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7067" y="5257800"/>
            <a:ext cx="7766936" cy="739588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/>
              <a:t>Aula 02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7215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3565" y="789708"/>
            <a:ext cx="101551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Comunicação...</a:t>
            </a:r>
          </a:p>
          <a:p>
            <a:r>
              <a:rPr lang="pt-BR" dirty="0"/>
              <a:t> </a:t>
            </a:r>
            <a:endParaRPr lang="pt-BR" dirty="0" smtClean="0"/>
          </a:p>
          <a:p>
            <a:pPr algn="just"/>
            <a:r>
              <a:rPr lang="pt-BR" sz="3600" dirty="0" smtClean="0"/>
              <a:t>	Nossas </a:t>
            </a:r>
            <a:r>
              <a:rPr lang="pt-BR" sz="3600" dirty="0"/>
              <a:t>escolas têm gasto muito ensinado Matemática, Ciências Sociais e outros conteúdos a seus alunos e pouco tempo dedicado em mostrar a eles como compartilhar sentimentos e pensamentos com os outros. </a:t>
            </a:r>
            <a:r>
              <a:rPr lang="pt-BR" sz="3600" dirty="0" smtClean="0"/>
              <a:t>Dessa forma as pessoas não sabem se comunicar definitivamente. 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02912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568036" y="4847648"/>
            <a:ext cx="2546928" cy="7905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Comunicação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tângulo 2"/>
          <p:cNvSpPr>
            <a:spLocks noChangeArrowheads="1"/>
          </p:cNvSpPr>
          <p:nvPr/>
        </p:nvSpPr>
        <p:spPr bwMode="auto">
          <a:xfrm>
            <a:off x="5175826" y="4324032"/>
            <a:ext cx="4944921" cy="66675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Melhoria de transmissão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5175827" y="5610225"/>
            <a:ext cx="4944920" cy="6572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Melhoria de Recepção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3126219" y="4657407"/>
            <a:ext cx="1930690" cy="585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3134014" y="5257800"/>
            <a:ext cx="1922895" cy="681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24023"/>
            <a:ext cx="1080654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Como melhorar a comunicação?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- Entre outras coisas, uma boa comunicação requer da pessoa: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a) aprender a melhorar sua transmissão, que palavras, ideias, sentimentos realmente envia a outras pessoas;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600" dirty="0"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b) aprender a aperfeiçoar sua própria recepção, o que ela percebe das reações emitidas por outra pessoa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255657"/>
            <a:ext cx="11432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NewRomanPSM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NewRomanPSMT"/>
              </a:rPr>
              <a:t>	.</a:t>
            </a: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27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75163" y="27707"/>
            <a:ext cx="11665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Procedimentos em </a:t>
            </a:r>
            <a:r>
              <a:rPr lang="pt-BR" sz="3600" b="1" dirty="0" smtClean="0"/>
              <a:t>comunicação</a:t>
            </a:r>
          </a:p>
          <a:p>
            <a:endParaRPr lang="pt-BR" sz="3600" dirty="0" smtClean="0"/>
          </a:p>
          <a:p>
            <a:r>
              <a:rPr lang="pt-BR" sz="3600" i="1" dirty="0" smtClean="0"/>
              <a:t>	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33820" y="607253"/>
            <a:ext cx="119581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/>
              <a:t>Utilização do Feedback</a:t>
            </a:r>
            <a:endParaRPr lang="pt-BR" sz="3600" dirty="0"/>
          </a:p>
          <a:p>
            <a:r>
              <a:rPr lang="pt-BR" sz="3600" dirty="0"/>
              <a:t>- O que é feedback?</a:t>
            </a:r>
          </a:p>
          <a:p>
            <a:r>
              <a:rPr lang="pt-BR" sz="3600" dirty="0"/>
              <a:t>- É uma palavra inglesa, traduzida por realimentação, que significa verificar o próprio desempenho e corrigi-lo, se for necessário”.</a:t>
            </a:r>
          </a:p>
          <a:p>
            <a:pPr marL="571500" indent="-571500">
              <a:buFontTx/>
              <a:buChar char="-"/>
            </a:pPr>
            <a:r>
              <a:rPr lang="pt-BR" sz="3600" dirty="0"/>
              <a:t>Como estou agindo? Vocês estão entendendo-me? Estou sendo claro?</a:t>
            </a:r>
          </a:p>
          <a:p>
            <a:pPr marL="571500" indent="-571500">
              <a:buFontTx/>
              <a:buChar char="-"/>
            </a:pPr>
            <a:r>
              <a:rPr lang="pt-BR" sz="3600" dirty="0"/>
              <a:t>Ao obter respostas a essas perguntas, estarei usando </a:t>
            </a:r>
            <a:r>
              <a:rPr lang="pt-BR" sz="3600" i="1" dirty="0"/>
              <a:t>feedback</a:t>
            </a:r>
            <a:r>
              <a:rPr lang="pt-BR" sz="3600" dirty="0"/>
              <a:t> (realimentação), isto é, estou verificando meu desempenho por meio da comunicação com outras pessoas, e dentro do possível, modificando-o.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9722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3564" y="526473"/>
            <a:ext cx="3789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Você sabe ouvir?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6255" y="2521527"/>
            <a:ext cx="99475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Saber </a:t>
            </a:r>
            <a:r>
              <a:rPr lang="pt-BR" sz="3600" dirty="0"/>
              <a:t>ouvir e saber ouvir além das mensagens são qualidades que a pessoa pode desenvolver para facilitar a comunicação.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605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6"/>
          <p:cNvSpPr>
            <a:spLocks noChangeArrowheads="1"/>
          </p:cNvSpPr>
          <p:nvPr/>
        </p:nvSpPr>
        <p:spPr bwMode="auto">
          <a:xfrm>
            <a:off x="890119" y="4433236"/>
            <a:ext cx="3583407" cy="36195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Comunicação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7352523" y="3966898"/>
            <a:ext cx="3915699" cy="381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Conteúdo Lógico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tângulo 8"/>
          <p:cNvSpPr>
            <a:spLocks noChangeArrowheads="1"/>
          </p:cNvSpPr>
          <p:nvPr/>
        </p:nvSpPr>
        <p:spPr bwMode="auto">
          <a:xfrm>
            <a:off x="7352522" y="4748212"/>
            <a:ext cx="3915699" cy="3905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Conteúdo Psicológico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tângulo 9"/>
          <p:cNvSpPr>
            <a:spLocks noChangeArrowheads="1"/>
          </p:cNvSpPr>
          <p:nvPr/>
        </p:nvSpPr>
        <p:spPr bwMode="auto">
          <a:xfrm>
            <a:off x="7352522" y="5415655"/>
            <a:ext cx="3915699" cy="381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Conteúdo Manifesto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tângulo 10"/>
          <p:cNvSpPr>
            <a:spLocks noChangeArrowheads="1"/>
          </p:cNvSpPr>
          <p:nvPr/>
        </p:nvSpPr>
        <p:spPr bwMode="auto">
          <a:xfrm>
            <a:off x="7352522" y="6117569"/>
            <a:ext cx="3915699" cy="3905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Conteúdo Latente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ângulo 11"/>
          <p:cNvSpPr>
            <a:spLocks noChangeArrowheads="1"/>
          </p:cNvSpPr>
          <p:nvPr/>
        </p:nvSpPr>
        <p:spPr bwMode="auto">
          <a:xfrm>
            <a:off x="939355" y="5692754"/>
            <a:ext cx="3484933" cy="428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Comunicação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4473526" y="4157398"/>
            <a:ext cx="2757268" cy="466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4473526" y="4642859"/>
            <a:ext cx="2757268" cy="382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V="1">
            <a:off x="4424288" y="5606155"/>
            <a:ext cx="2806506" cy="297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4424288" y="5903194"/>
            <a:ext cx="2806506" cy="409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21693" y="109947"/>
            <a:ext cx="1032568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 um conteúdo </a:t>
            </a:r>
            <a:r>
              <a:rPr kumimoji="0" lang="pt-BR" altLang="pt-BR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manifesto</a:t>
            </a: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 muitas comunicações (verbais, não verbais, de atitude) que precisamos ter a sensibilidade de entender.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87569" y="1514576"/>
            <a:ext cx="11221329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 um conteúdo informativo, lógico, manifesto numa comunicação e um conteúdo latente, afetivo, emocional e psicológico</a:t>
            </a: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52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22305" y="318654"/>
            <a:ext cx="7223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Uso de comunicação Face a Face</a:t>
            </a:r>
            <a:endParaRPr lang="pt-BR" sz="3600" dirty="0"/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77091" y="1241984"/>
            <a:ext cx="101138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As </a:t>
            </a:r>
            <a:r>
              <a:rPr lang="pt-BR" sz="3600" dirty="0"/>
              <a:t>comunicações face a face são superiores às ordens escritas, às cartas, às circulares, aos anúncios e aos impressos em geral.</a:t>
            </a:r>
          </a:p>
          <a:p>
            <a:pPr algn="just"/>
            <a:r>
              <a:rPr lang="pt-BR" sz="3600" dirty="0" smtClean="0"/>
              <a:t>	Quando </a:t>
            </a:r>
            <a:r>
              <a:rPr lang="pt-BR" sz="3600" dirty="0"/>
              <a:t>estamos comunicando face a face há, ao vivo, oportunidade para perceber além da mensagem, e a inter-relação torna-se mais fácil, completa, envolvente. A voz, as atitudes e as expressões facilitam a realimentação. A voz tem uma gama muito ampla de entoações.</a:t>
            </a:r>
          </a:p>
        </p:txBody>
      </p:sp>
    </p:spTree>
    <p:extLst>
      <p:ext uri="{BB962C8B-B14F-4D97-AF65-F5344CB8AC3E}">
        <p14:creationId xmlns:p14="http://schemas.microsoft.com/office/powerpoint/2010/main" val="479634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4181" y="443345"/>
            <a:ext cx="8963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Acredita-se </a:t>
            </a:r>
            <a:r>
              <a:rPr lang="pt-BR" sz="3600" dirty="0"/>
              <a:t>que à medida que aumenta a porcentagem de comunicação por escrito, aumenta o distanciamento entre os interlocutores.</a:t>
            </a:r>
          </a:p>
        </p:txBody>
      </p:sp>
      <p:sp>
        <p:nvSpPr>
          <p:cNvPr id="4" name="Retângulo 16"/>
          <p:cNvSpPr>
            <a:spLocks noChangeArrowheads="1"/>
          </p:cNvSpPr>
          <p:nvPr/>
        </p:nvSpPr>
        <p:spPr bwMode="auto">
          <a:xfrm>
            <a:off x="281354" y="3799115"/>
            <a:ext cx="4100467" cy="61004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Comunicação Escrita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tângulo 17"/>
          <p:cNvSpPr>
            <a:spLocks noChangeArrowheads="1"/>
          </p:cNvSpPr>
          <p:nvPr/>
        </p:nvSpPr>
        <p:spPr bwMode="auto">
          <a:xfrm>
            <a:off x="7877984" y="3799953"/>
            <a:ext cx="3629388" cy="58147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Distanciamento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>
            <a:off x="4391346" y="4104139"/>
            <a:ext cx="3374020" cy="39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tângulo 19"/>
          <p:cNvSpPr>
            <a:spLocks noChangeArrowheads="1"/>
          </p:cNvSpPr>
          <p:nvPr/>
        </p:nvSpPr>
        <p:spPr bwMode="auto">
          <a:xfrm>
            <a:off x="281353" y="5133898"/>
            <a:ext cx="4100468" cy="10128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Comunicação </a:t>
            </a:r>
            <a:b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 a Face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ângulo 20"/>
          <p:cNvSpPr>
            <a:spLocks noChangeArrowheads="1"/>
          </p:cNvSpPr>
          <p:nvPr/>
        </p:nvSpPr>
        <p:spPr bwMode="auto">
          <a:xfrm>
            <a:off x="5481680" y="5162334"/>
            <a:ext cx="2860538" cy="673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Proximidade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4391346" y="5555904"/>
            <a:ext cx="9825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295721" y="317205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295721" y="362925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153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97239" y="124692"/>
            <a:ext cx="6798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Desenvolvendo a sensitividade</a:t>
            </a:r>
            <a:endParaRPr lang="pt-BR" sz="3600" dirty="0"/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81890" y="1048022"/>
            <a:ext cx="1124989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/>
              <a:t>	A </a:t>
            </a:r>
            <a:r>
              <a:rPr lang="pt-BR" sz="3200" dirty="0"/>
              <a:t>sensitividade de que falamos antes, também chamada empatia, foi conceituada como habilidade de se colocar no lugar dos outros e assim compreender melhor o que as outras sentem e estão procurando dizer-nos.</a:t>
            </a:r>
          </a:p>
          <a:p>
            <a:pPr algn="just"/>
            <a:r>
              <a:rPr lang="pt-BR" sz="3200" dirty="0"/>
              <a:t>Teria de desenvolver melhor a capacidade de sentir como os outros sentem. Assim:</a:t>
            </a:r>
          </a:p>
          <a:p>
            <a:pPr marL="457200" indent="-457200">
              <a:buFontTx/>
              <a:buChar char="-"/>
            </a:pPr>
            <a:r>
              <a:rPr lang="pt-BR" sz="3200" dirty="0" smtClean="0"/>
              <a:t>Qual </a:t>
            </a:r>
            <a:r>
              <a:rPr lang="pt-BR" sz="3200" dirty="0"/>
              <a:t>a impressão que estou dando aos outros</a:t>
            </a:r>
            <a:r>
              <a:rPr lang="pt-BR" sz="3200" dirty="0" smtClean="0"/>
              <a:t>:</a:t>
            </a:r>
            <a:endParaRPr lang="pt-BR" sz="3200" dirty="0"/>
          </a:p>
          <a:p>
            <a:r>
              <a:rPr lang="pt-BR" sz="3200" dirty="0"/>
              <a:t>a) </a:t>
            </a:r>
            <a:r>
              <a:rPr lang="pt-BR" sz="3200" dirty="0" smtClean="0"/>
              <a:t>Agressivo				e) Tímido</a:t>
            </a:r>
            <a:endParaRPr lang="pt-BR" sz="3200" dirty="0"/>
          </a:p>
          <a:p>
            <a:r>
              <a:rPr lang="pt-BR" sz="3200" dirty="0"/>
              <a:t>b) </a:t>
            </a:r>
            <a:r>
              <a:rPr lang="pt-BR" sz="3200" dirty="0" smtClean="0"/>
              <a:t>Intolerante				f) Orgulhoso</a:t>
            </a:r>
            <a:endParaRPr lang="pt-BR" sz="3200" dirty="0"/>
          </a:p>
          <a:p>
            <a:r>
              <a:rPr lang="pt-BR" sz="3200" dirty="0"/>
              <a:t>c) </a:t>
            </a:r>
            <a:r>
              <a:rPr lang="pt-BR" sz="3200" dirty="0" smtClean="0"/>
              <a:t>Facilitador				g) Inacessível </a:t>
            </a:r>
            <a:endParaRPr lang="pt-BR" sz="3200" dirty="0"/>
          </a:p>
          <a:p>
            <a:r>
              <a:rPr lang="pt-BR" sz="3200" dirty="0"/>
              <a:t>d) </a:t>
            </a:r>
            <a:r>
              <a:rPr lang="pt-BR" sz="3200" dirty="0"/>
              <a:t>M</a:t>
            </a:r>
            <a:r>
              <a:rPr lang="pt-BR" sz="3200" dirty="0" smtClean="0"/>
              <a:t>edroso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268548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6474" y="394692"/>
            <a:ext cx="968432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 smtClean="0"/>
              <a:t>	Saber </a:t>
            </a:r>
            <a:r>
              <a:rPr lang="pt-BR" sz="3600" b="1" dirty="0"/>
              <a:t>Distinguir o Momento Oportuno de a Mensagem Ser </a:t>
            </a:r>
            <a:r>
              <a:rPr lang="pt-BR" sz="3600" b="1" dirty="0" smtClean="0"/>
              <a:t>Enviada</a:t>
            </a:r>
          </a:p>
          <a:p>
            <a:pPr algn="just"/>
            <a:endParaRPr lang="pt-BR" sz="3600" dirty="0"/>
          </a:p>
          <a:p>
            <a:pPr algn="just"/>
            <a:r>
              <a:rPr lang="pt-BR" sz="3600" dirty="0" smtClean="0"/>
              <a:t>	Exemplificando</a:t>
            </a:r>
            <a:r>
              <a:rPr lang="pt-BR" sz="3600" dirty="0"/>
              <a:t>, não adianta tentar ensinar uma criança de três meses a andar ou ensinar álgebra a uma criança de 3 anos.</a:t>
            </a:r>
          </a:p>
          <a:p>
            <a:pPr algn="just"/>
            <a:r>
              <a:rPr lang="pt-BR" sz="3600" dirty="0"/>
              <a:t>Uma mensagem tem condições de ser aceita se:</a:t>
            </a:r>
          </a:p>
          <a:p>
            <a:pPr lvl="0" algn="just"/>
            <a:r>
              <a:rPr lang="pt-BR" sz="3600" dirty="0" smtClean="0"/>
              <a:t>a) O </a:t>
            </a:r>
            <a:r>
              <a:rPr lang="pt-BR" sz="3600" dirty="0"/>
              <a:t>recepto está motivado para recebê-la</a:t>
            </a:r>
          </a:p>
          <a:p>
            <a:pPr lvl="0" algn="just"/>
            <a:r>
              <a:rPr lang="pt-BR" sz="3600" dirty="0" smtClean="0"/>
              <a:t>b) O </a:t>
            </a:r>
            <a:r>
              <a:rPr lang="pt-BR" sz="3600" dirty="0"/>
              <a:t>momento é oportuno</a:t>
            </a:r>
          </a:p>
          <a:p>
            <a:pPr lvl="0" algn="just"/>
            <a:r>
              <a:rPr lang="pt-BR" sz="3600" dirty="0" smtClean="0"/>
              <a:t>c) Outras </a:t>
            </a:r>
            <a:r>
              <a:rPr lang="pt-BR" sz="3600" dirty="0"/>
              <a:t>mensagens não estão interferindo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6370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86547" y="180109"/>
            <a:ext cx="46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Levar o outro a falar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21673" y="1357746"/>
            <a:ext cx="112330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Você </a:t>
            </a:r>
            <a:r>
              <a:rPr lang="pt-BR" sz="3600" dirty="0"/>
              <a:t>entenderá que ouvir é muito mais que apenas não falar. Você deve perceber que ouvir significa:</a:t>
            </a:r>
          </a:p>
          <a:p>
            <a:pPr lvl="0" algn="just"/>
            <a:r>
              <a:rPr lang="pt-BR" sz="3600" dirty="0"/>
              <a:t>Compreender o outro;</a:t>
            </a:r>
          </a:p>
          <a:p>
            <a:pPr lvl="0" algn="just"/>
            <a:r>
              <a:rPr lang="pt-BR" sz="3600" dirty="0"/>
              <a:t>Estar interessado no que a outra pessoa esta dizendo;</a:t>
            </a:r>
          </a:p>
          <a:p>
            <a:pPr lvl="0" algn="just"/>
            <a:r>
              <a:rPr lang="pt-BR" sz="3600" dirty="0"/>
              <a:t>Estar ajudando o outro é comunicar-se livremente;</a:t>
            </a:r>
          </a:p>
          <a:p>
            <a:pPr lvl="0" algn="just"/>
            <a:r>
              <a:rPr lang="pt-BR" sz="3600" dirty="0"/>
              <a:t>Estar favorecendo o desbloqueio de inibições à comunicação</a:t>
            </a:r>
            <a:r>
              <a:rPr lang="pt-BR" sz="3600" dirty="0" smtClean="0"/>
              <a:t>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61113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35931" y="537883"/>
            <a:ext cx="6364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Observação sistemática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143001" y="2164976"/>
            <a:ext cx="8350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Para </a:t>
            </a:r>
            <a:r>
              <a:rPr lang="pt-BR" sz="3600" dirty="0"/>
              <a:t>prever as reações de um indivíduo é de grande importância observá-lo em condições algo similar às que nos interessam, desde que não perceba estar sendo objeto de tal observação. </a:t>
            </a:r>
          </a:p>
        </p:txBody>
      </p:sp>
    </p:spTree>
    <p:extLst>
      <p:ext uri="{BB962C8B-B14F-4D97-AF65-F5344CB8AC3E}">
        <p14:creationId xmlns:p14="http://schemas.microsoft.com/office/powerpoint/2010/main" val="2365928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5421" y="168812"/>
            <a:ext cx="1125926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Às </a:t>
            </a:r>
            <a:r>
              <a:rPr lang="pt-BR" sz="3600" dirty="0"/>
              <a:t>vezes, já expressões que ajudam nosso interlocutor a falar, como por exemplo:</a:t>
            </a:r>
          </a:p>
          <a:p>
            <a:pPr algn="just"/>
            <a:r>
              <a:rPr lang="pt-BR" sz="3600" dirty="0"/>
              <a:t>- Sim... sim...</a:t>
            </a:r>
          </a:p>
          <a:p>
            <a:pPr algn="just"/>
            <a:r>
              <a:rPr lang="pt-BR" sz="3600" dirty="0"/>
              <a:t>- Eu entendo...</a:t>
            </a:r>
          </a:p>
          <a:p>
            <a:pPr algn="just"/>
            <a:r>
              <a:rPr lang="pt-BR" sz="3600" dirty="0"/>
              <a:t>- Você tem mais alguma coisa a dizer?</a:t>
            </a:r>
          </a:p>
          <a:p>
            <a:pPr algn="just"/>
            <a:r>
              <a:rPr lang="pt-BR" sz="3600" dirty="0"/>
              <a:t>- É isso mesmo que você quis dizer?</a:t>
            </a:r>
          </a:p>
          <a:p>
            <a:pPr algn="just"/>
            <a:r>
              <a:rPr lang="pt-BR" sz="3600" dirty="0"/>
              <a:t> - Você pensou bem no assunto?</a:t>
            </a:r>
          </a:p>
          <a:p>
            <a:pPr algn="just"/>
            <a:r>
              <a:rPr lang="pt-BR" sz="3600" dirty="0"/>
              <a:t>- É isso mesmo que você deseja?</a:t>
            </a:r>
          </a:p>
          <a:p>
            <a:pPr algn="just"/>
            <a:r>
              <a:rPr lang="pt-BR" sz="3600" dirty="0"/>
              <a:t>- Você está certo do que pretende fazer?</a:t>
            </a:r>
          </a:p>
          <a:p>
            <a:pPr algn="just"/>
            <a:r>
              <a:rPr lang="pt-BR" sz="3600" dirty="0"/>
              <a:t>O silencio é também uma ferramenta de comunicação para o entrevistado. Você já verificou seus importantes momentos de silêncio?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719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3236" y="166256"/>
            <a:ext cx="1155469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Qual </a:t>
            </a:r>
            <a:r>
              <a:rPr lang="pt-BR" sz="3600" dirty="0"/>
              <a:t>a impressão que você dá ao entrevistado, quando age assim, estimulando a </a:t>
            </a:r>
            <a:r>
              <a:rPr lang="pt-BR" sz="3600" dirty="0" smtClean="0"/>
              <a:t>pessoa </a:t>
            </a:r>
            <a:r>
              <a:rPr lang="pt-BR" sz="3600" dirty="0"/>
              <a:t>a continuar a falar? Certamente seus objetivos são:</a:t>
            </a:r>
          </a:p>
          <a:p>
            <a:pPr lvl="0" algn="just"/>
            <a:r>
              <a:rPr lang="pt-BR" sz="3600" dirty="0" smtClean="0"/>
              <a:t> - Mostrar </a:t>
            </a:r>
            <a:r>
              <a:rPr lang="pt-BR" sz="3600" dirty="0"/>
              <a:t>que você compreende a pessoa</a:t>
            </a:r>
          </a:p>
          <a:p>
            <a:pPr lvl="0" algn="just"/>
            <a:r>
              <a:rPr lang="pt-BR" sz="3600" dirty="0" smtClean="0"/>
              <a:t> - Mostrar </a:t>
            </a:r>
            <a:r>
              <a:rPr lang="pt-BR" sz="3600" dirty="0"/>
              <a:t>que você leva m consideração seus sentimentos e entendem seus pensamentos</a:t>
            </a:r>
          </a:p>
          <a:p>
            <a:pPr lvl="0" algn="just"/>
            <a:r>
              <a:rPr lang="pt-BR" sz="3600" dirty="0" smtClean="0"/>
              <a:t> - Mostrar </a:t>
            </a:r>
            <a:r>
              <a:rPr lang="pt-BR" sz="3600" dirty="0"/>
              <a:t>que você tem consideração e estima por ela</a:t>
            </a:r>
          </a:p>
          <a:p>
            <a:pPr lvl="0" algn="just"/>
            <a:r>
              <a:rPr lang="pt-BR" sz="3600" dirty="0" smtClean="0"/>
              <a:t> - Levar </a:t>
            </a:r>
            <a:r>
              <a:rPr lang="pt-BR" sz="3600" dirty="0"/>
              <a:t>o interlocutor a perceber que, se você não entendeu o eu ele disse, deu-lhe nova oportunidade para expor ideias</a:t>
            </a:r>
          </a:p>
          <a:p>
            <a:pPr lvl="0" algn="just"/>
            <a:r>
              <a:rPr lang="pt-BR" sz="3600" dirty="0" smtClean="0"/>
              <a:t> - Recompensar </a:t>
            </a:r>
            <a:r>
              <a:rPr lang="pt-BR" sz="3600" dirty="0"/>
              <a:t>o indivíduo por sua expressão verbal e leva-lo a agir mais eficientemente, pelo reforço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8211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81745" y="124691"/>
            <a:ext cx="4964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Leve o outro a decidir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35528" y="1010245"/>
            <a:ext cx="1057101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</a:t>
            </a:r>
            <a:r>
              <a:rPr lang="pt-BR" sz="3200" dirty="0" smtClean="0"/>
              <a:t>Você</a:t>
            </a:r>
            <a:r>
              <a:rPr lang="pt-BR" sz="3200" dirty="0"/>
              <a:t>, à medida que vai inteirando-se da arte de ouvir, irá acumulando conhecimento sobre a pessoa humana e interagindo com mais espontaneidade. </a:t>
            </a:r>
          </a:p>
          <a:p>
            <a:pPr algn="just"/>
            <a:r>
              <a:rPr lang="pt-BR" sz="3200" dirty="0" smtClean="0"/>
              <a:t>	Conseguiu </a:t>
            </a:r>
            <a:r>
              <a:rPr lang="pt-BR" sz="3200" dirty="0"/>
              <a:t>enxergar quais os fatos essenciais que preocupam seu interlocutor, como ele os vê.</a:t>
            </a:r>
          </a:p>
          <a:p>
            <a:pPr algn="just"/>
            <a:r>
              <a:rPr lang="pt-BR" sz="3200" b="1" dirty="0" smtClean="0"/>
              <a:t>	Aprenda </a:t>
            </a:r>
            <a:r>
              <a:rPr lang="pt-BR" sz="3200" b="1" dirty="0"/>
              <a:t>a ver com os olhos dos outros</a:t>
            </a:r>
            <a:endParaRPr lang="pt-BR" sz="3200" dirty="0"/>
          </a:p>
          <a:p>
            <a:pPr algn="just"/>
            <a:r>
              <a:rPr lang="pt-BR" sz="3200" dirty="0"/>
              <a:t>Agora você deve ajudá-lo a encontrar a melhor solução para seus problemas, lembre-se de que é a própria pessoa que resolve ou deve resolver os próprios problemas. Você poderá apenas ajudá-la a encontrar a melhor solução.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0976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" y="457200"/>
            <a:ext cx="97484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De maneira geral, uma conversa entre duas pessoas é também uma entrevista. Há três estágios em uma entrevista que o bom ouvinte deve conhecer</a:t>
            </a:r>
            <a:r>
              <a:rPr lang="pt-BR" sz="3600" dirty="0" smtClean="0"/>
              <a:t>.</a:t>
            </a:r>
          </a:p>
          <a:p>
            <a:endParaRPr lang="pt-BR" sz="3600" dirty="0"/>
          </a:p>
          <a:p>
            <a:pPr marL="742950" indent="-742950">
              <a:buAutoNum type="arabicPeriod"/>
            </a:pPr>
            <a:r>
              <a:rPr lang="pt-BR" sz="3600" b="1" dirty="0" smtClean="0"/>
              <a:t>Sentimento</a:t>
            </a:r>
          </a:p>
          <a:p>
            <a:pPr marL="742950" indent="-742950">
              <a:buAutoNum type="arabicPeriod"/>
            </a:pPr>
            <a:endParaRPr lang="pt-BR" sz="3600" b="1" dirty="0"/>
          </a:p>
          <a:p>
            <a:pPr marL="742950" indent="-742950">
              <a:buAutoNum type="arabicPeriod"/>
            </a:pPr>
            <a:r>
              <a:rPr lang="pt-BR" sz="3600" b="1" dirty="0" smtClean="0"/>
              <a:t>Fatos</a:t>
            </a:r>
          </a:p>
          <a:p>
            <a:pPr marL="742950" indent="-742950">
              <a:buAutoNum type="arabicPeriod"/>
            </a:pPr>
            <a:endParaRPr lang="pt-BR" sz="3600" b="1" dirty="0" smtClean="0"/>
          </a:p>
          <a:p>
            <a:pPr marL="742950" indent="-742950">
              <a:buAutoNum type="arabicPeriod"/>
            </a:pPr>
            <a:r>
              <a:rPr lang="pt-BR" sz="3600" b="1" dirty="0" smtClean="0"/>
              <a:t>Soluções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088376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66109" y="263235"/>
            <a:ext cx="5927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Transações na Comunicação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04801" y="2050473"/>
            <a:ext cx="9670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Quando </a:t>
            </a:r>
            <a:r>
              <a:rPr lang="pt-BR" sz="3600" dirty="0"/>
              <a:t>duas pessoas dialogam, elas enviam mensagens uma para outra, e assim consequentemente uma pessoa responde a outra.</a:t>
            </a:r>
          </a:p>
          <a:p>
            <a:pPr algn="just"/>
            <a:r>
              <a:rPr lang="pt-BR" sz="3600" dirty="0"/>
              <a:t>Essa comunicação se chama </a:t>
            </a:r>
            <a:r>
              <a:rPr lang="pt-BR" sz="3600" i="1" dirty="0"/>
              <a:t>transação</a:t>
            </a:r>
            <a:r>
              <a:rPr lang="pt-BR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3625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125" y="0"/>
            <a:ext cx="1164904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Exemplo</a:t>
            </a:r>
            <a:r>
              <a:rPr lang="pt-BR" sz="3600" dirty="0" smtClean="0"/>
              <a:t>:</a:t>
            </a:r>
          </a:p>
          <a:p>
            <a:pPr algn="just"/>
            <a:endParaRPr lang="pt-BR" sz="3600" dirty="0"/>
          </a:p>
          <a:p>
            <a:pPr algn="just"/>
            <a:r>
              <a:rPr lang="pt-BR" sz="3600" dirty="0"/>
              <a:t>O Professor chega à classe e pergunta:</a:t>
            </a:r>
          </a:p>
          <a:p>
            <a:pPr algn="just"/>
            <a:r>
              <a:rPr lang="pt-BR" sz="3600" dirty="0"/>
              <a:t>- Quem fez a lição?</a:t>
            </a:r>
          </a:p>
          <a:p>
            <a:pPr algn="just"/>
            <a:r>
              <a:rPr lang="pt-BR" sz="3600" dirty="0"/>
              <a:t>Respostas</a:t>
            </a:r>
            <a:r>
              <a:rPr lang="pt-BR" sz="3600" dirty="0" smtClean="0"/>
              <a:t>:</a:t>
            </a:r>
            <a:endParaRPr lang="pt-BR" sz="3600" dirty="0"/>
          </a:p>
          <a:p>
            <a:pPr algn="just"/>
            <a:r>
              <a:rPr lang="pt-BR" sz="3600" dirty="0"/>
              <a:t>Marcelo: - Olha, professor, eu estive doente ontem. Olha só como estou pálido. Não dormi direito a noite.</a:t>
            </a:r>
          </a:p>
          <a:p>
            <a:pPr algn="just"/>
            <a:r>
              <a:rPr lang="pt-BR" sz="3600" dirty="0"/>
              <a:t>Fernando: Eu fiz, professor, mas há uns pontos que quero discutir com o senhor.</a:t>
            </a:r>
          </a:p>
          <a:p>
            <a:pPr algn="just"/>
            <a:r>
              <a:rPr lang="pt-BR" sz="3600" dirty="0"/>
              <a:t>Alessandra: Puxa, gente, ninguém colabora com o professor, assim não dá. Ele não vai conseguir dar a matéria. Coitado dele.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96431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45" y="1034826"/>
            <a:ext cx="995907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Se você </a:t>
            </a:r>
            <a:r>
              <a:rPr lang="pt-BR" sz="3600" dirty="0"/>
              <a:t>analisar os estados do Eu que entraram nessas transações, vai verificar que Marcelo usou do Eu – CRIANÇA, chamando o Pai Protetor para lhe dar carícias.</a:t>
            </a:r>
          </a:p>
          <a:p>
            <a:pPr algn="just"/>
            <a:r>
              <a:rPr lang="pt-BR" sz="3600" dirty="0"/>
              <a:t>Fernando Usou o estado Eu – ADULTO. Alessandra quis proteger o professor, entrou em defesa dele, por isso usou o estado Eu – Pai Protetor.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0726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de seta reta 2"/>
          <p:cNvCxnSpPr/>
          <p:nvPr/>
        </p:nvCxnSpPr>
        <p:spPr>
          <a:xfrm>
            <a:off x="1619129" y="3730856"/>
            <a:ext cx="1151780" cy="10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Conector de seta reta 3"/>
          <p:cNvCxnSpPr/>
          <p:nvPr/>
        </p:nvCxnSpPr>
        <p:spPr>
          <a:xfrm flipH="1">
            <a:off x="1638180" y="3976255"/>
            <a:ext cx="1021893" cy="1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5436" y="146534"/>
            <a:ext cx="101875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Gráfico de Transação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ADULTO do professor lança uma informação. Fernando responde também com uma informação. A transação foi de ADULTO para ADULTO. Essa transação se chama – COMPLEMENTAR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               </a:t>
            </a:r>
            <a:r>
              <a:rPr kumimoji="0" lang="pt-BR" altLang="pt-BR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5436" y="3516687"/>
            <a:ext cx="29322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               </a:t>
            </a:r>
            <a:r>
              <a:rPr kumimoji="0" lang="pt-BR" altLang="pt-BR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               </a:t>
            </a:r>
            <a:r>
              <a:rPr kumimoji="0" lang="pt-BR" altLang="pt-BR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63219" y="4717016"/>
            <a:ext cx="43617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altLang="pt-B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      </a:t>
            </a:r>
            <a:r>
              <a:rPr lang="pt-BR" altLang="pt-BR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pt-BR" altLang="pt-B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Fernando</a:t>
            </a:r>
            <a:endParaRPr lang="pt-BR" altLang="pt-BR" sz="32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1514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85436"/>
            <a:ext cx="112010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Vamos </a:t>
            </a:r>
            <a:r>
              <a:rPr lang="pt-BR" sz="3600" dirty="0"/>
              <a:t>ver a transação de Alessandra para com o professor. Nessa transação, o professor dá uma informação. Alexandra ficou com dó dele, pois ninguém queria colaborar, a não ser ela e Fernando. Resolveu proteger o professor. A transação cruzou, começou com o ADULTO do professor e cruzou com o PAI da A</a:t>
            </a:r>
            <a:r>
              <a:rPr lang="pt-BR" sz="3600" dirty="0" smtClean="0"/>
              <a:t>lessandra</a:t>
            </a:r>
            <a:r>
              <a:rPr lang="pt-BR" sz="3600" dirty="0"/>
              <a:t>. Essa transação se chama CRUZADA.</a:t>
            </a:r>
          </a:p>
          <a:p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770141" y="4417256"/>
            <a:ext cx="21563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            </a:t>
            </a:r>
            <a:r>
              <a:rPr lang="pt-BR" sz="3200" dirty="0" err="1" smtClean="0"/>
              <a:t>P</a:t>
            </a:r>
            <a:endParaRPr lang="pt-BR" sz="3200" dirty="0" smtClean="0"/>
          </a:p>
          <a:p>
            <a:r>
              <a:rPr lang="pt-BR" sz="3200" dirty="0" smtClean="0"/>
              <a:t>A            </a:t>
            </a:r>
            <a:r>
              <a:rPr lang="pt-BR" sz="3200" dirty="0" err="1" smtClean="0"/>
              <a:t>A</a:t>
            </a:r>
            <a:endParaRPr lang="pt-BR" sz="3200" dirty="0" smtClean="0"/>
          </a:p>
          <a:p>
            <a:r>
              <a:rPr lang="pt-BR" sz="3200" dirty="0" smtClean="0"/>
              <a:t>C            </a:t>
            </a:r>
            <a:r>
              <a:rPr lang="pt-BR" sz="3200" dirty="0" err="1" smtClean="0"/>
              <a:t>C</a:t>
            </a:r>
            <a:endParaRPr lang="pt-BR" sz="3200" dirty="0"/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4178787" y="5202086"/>
            <a:ext cx="1279478" cy="52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H="1">
            <a:off x="4178788" y="4740812"/>
            <a:ext cx="1243708" cy="924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743321" y="6039054"/>
            <a:ext cx="4209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Professor        Alessandra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34360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3289" y="100818"/>
            <a:ext cx="107995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Vamos </a:t>
            </a:r>
            <a:r>
              <a:rPr lang="pt-BR" sz="3600" dirty="0"/>
              <a:t>ver agora a transação de Marcelo para com o professor. Nessa transação, o professor dá ou pede uma informação. Marcelo usou o sentimento (CRIANÇA), usou o Estado do Eu, </a:t>
            </a:r>
            <a:r>
              <a:rPr lang="pt-BR" sz="3600" i="1" dirty="0"/>
              <a:t>Pequeno Professor</a:t>
            </a:r>
            <a:r>
              <a:rPr lang="pt-BR" sz="3600" dirty="0"/>
              <a:t> e tentou manipular o professor, dizendo que esteve doente. Marcelo usou um jogo psicológico. A transação que Marcelo usou anterior.</a:t>
            </a: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97381" y="4087091"/>
            <a:ext cx="426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</a:t>
            </a:r>
          </a:p>
          <a:p>
            <a:r>
              <a:rPr lang="pt-BR" sz="3200" dirty="0" smtClean="0"/>
              <a:t>A</a:t>
            </a:r>
          </a:p>
          <a:p>
            <a:r>
              <a:rPr lang="pt-BR" sz="3200" dirty="0"/>
              <a:t>C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58081" y="4104631"/>
            <a:ext cx="4299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P</a:t>
            </a:r>
          </a:p>
          <a:p>
            <a:r>
              <a:rPr lang="pt-BR" sz="3200" dirty="0"/>
              <a:t>A</a:t>
            </a:r>
          </a:p>
          <a:p>
            <a:r>
              <a:rPr lang="pt-BR" sz="3200" dirty="0"/>
              <a:t>C</a:t>
            </a:r>
          </a:p>
          <a:p>
            <a:endParaRPr lang="pt-BR" dirty="0"/>
          </a:p>
        </p:txBody>
      </p:sp>
      <p:cxnSp>
        <p:nvCxnSpPr>
          <p:cNvPr id="5" name="Conector de seta reta 4"/>
          <p:cNvCxnSpPr>
            <a:stCxn id="3" idx="3"/>
          </p:cNvCxnSpPr>
          <p:nvPr/>
        </p:nvCxnSpPr>
        <p:spPr>
          <a:xfrm>
            <a:off x="3724101" y="4871921"/>
            <a:ext cx="16339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3708957" y="5336002"/>
            <a:ext cx="1649124" cy="30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2163697" y="5656751"/>
            <a:ext cx="45183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Professor               Marcelo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479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58026" y="0"/>
            <a:ext cx="603081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Mecanismos de defesa</a:t>
            </a:r>
            <a:endParaRPr lang="pt-BR" sz="4400" dirty="0"/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04365" y="2407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66253" y="772188"/>
            <a:ext cx="1101436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Para </a:t>
            </a:r>
            <a:r>
              <a:rPr lang="pt-BR" sz="3600" dirty="0"/>
              <a:t>seguirmos a felicidade, a paz, o bom êxito na vida temos de vencer uma série de barreiras. . Necessitamos resolver conflitos íntimos e com os que nos cercam, superar frustações, resistir aos sofrimentos físicos e </a:t>
            </a:r>
            <a:r>
              <a:rPr lang="pt-BR" sz="3600" dirty="0" smtClean="0"/>
              <a:t>morais. </a:t>
            </a:r>
            <a:r>
              <a:rPr lang="pt-BR" sz="3600" dirty="0"/>
              <a:t>A felicidade pessoal pode ter várias origens. Decorre: ou da incompatibilidade de nossas próprias tendências (quando desejamos coisas contraditórias): ou da falta de adequação entre nossas tendências e aquilo que temos de fazer, ou também, na contradição e oposição entre o que exigem de nós. </a:t>
            </a:r>
          </a:p>
        </p:txBody>
      </p:sp>
    </p:spTree>
    <p:extLst>
      <p:ext uri="{BB962C8B-B14F-4D97-AF65-F5344CB8AC3E}">
        <p14:creationId xmlns:p14="http://schemas.microsoft.com/office/powerpoint/2010/main" val="3807998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091" y="249381"/>
            <a:ext cx="95596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Mas </a:t>
            </a:r>
            <a:r>
              <a:rPr lang="pt-BR" sz="3600" dirty="0"/>
              <a:t>ainda: os sentimentos de frustação podem ser gerados por falta de correspondência entre:</a:t>
            </a:r>
          </a:p>
          <a:p>
            <a:pPr lvl="0" algn="just"/>
            <a:r>
              <a:rPr lang="pt-BR" sz="3600" dirty="0" smtClean="0"/>
              <a:t>a) Aquilo </a:t>
            </a:r>
            <a:r>
              <a:rPr lang="pt-BR" sz="3600" dirty="0"/>
              <a:t>que desejamos e os meios de que dispomos para realizar nossos desejos;</a:t>
            </a:r>
          </a:p>
          <a:p>
            <a:pPr lvl="0" algn="just"/>
            <a:r>
              <a:rPr lang="pt-BR" sz="3600" dirty="0" smtClean="0"/>
              <a:t>b) O </a:t>
            </a:r>
            <a:r>
              <a:rPr lang="pt-BR" sz="3600" dirty="0"/>
              <a:t>esforço realizado e o êxito conseguido;</a:t>
            </a:r>
          </a:p>
          <a:p>
            <a:pPr lvl="0" algn="just"/>
            <a:r>
              <a:rPr lang="pt-BR" sz="3600" dirty="0" smtClean="0"/>
              <a:t>c) O </a:t>
            </a:r>
            <a:r>
              <a:rPr lang="pt-BR" sz="3600" dirty="0"/>
              <a:t>êxito alcançado e o prazer dele realmente retirado.</a:t>
            </a:r>
          </a:p>
          <a:p>
            <a:pPr algn="just"/>
            <a:r>
              <a:rPr lang="pt-BR" sz="3600" dirty="0"/>
              <a:t>Para resistir aos embates da vida e aos sofrimentos gerados pelas situações acima descritas, a personalidade pode seguir caminhos diversos. </a:t>
            </a:r>
          </a:p>
        </p:txBody>
      </p:sp>
    </p:spTree>
    <p:extLst>
      <p:ext uri="{BB962C8B-B14F-4D97-AF65-F5344CB8AC3E}">
        <p14:creationId xmlns:p14="http://schemas.microsoft.com/office/powerpoint/2010/main" val="387385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9489" y="323557"/>
            <a:ext cx="93550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i="1" dirty="0" smtClean="0"/>
              <a:t>	A </a:t>
            </a:r>
            <a:r>
              <a:rPr lang="pt-BR" sz="3600" b="1" i="1" dirty="0"/>
              <a:t>repressão das tenências ou desejos que não podem ser satisfeitos ou das lembranças que causam sofrimento. </a:t>
            </a:r>
            <a:endParaRPr lang="pt-BR" sz="3600" b="1" i="1" dirty="0" smtClean="0"/>
          </a:p>
          <a:p>
            <a:pPr algn="just"/>
            <a:r>
              <a:rPr lang="pt-BR" sz="3600" dirty="0" smtClean="0"/>
              <a:t> - Trata-se </a:t>
            </a:r>
            <a:r>
              <a:rPr lang="pt-BR" sz="3600" dirty="0"/>
              <a:t>de uma espécie de esquecimento </a:t>
            </a:r>
            <a:r>
              <a:rPr lang="pt-BR" sz="3600" dirty="0" smtClean="0"/>
              <a:t>forçado</a:t>
            </a:r>
          </a:p>
          <a:p>
            <a:pPr algn="just"/>
            <a:endParaRPr lang="pt-BR" sz="3600" b="1" dirty="0"/>
          </a:p>
          <a:p>
            <a:pPr algn="just"/>
            <a:r>
              <a:rPr lang="pt-BR" sz="3600" i="1" dirty="0" smtClean="0"/>
              <a:t>	</a:t>
            </a:r>
            <a:r>
              <a:rPr lang="pt-BR" sz="3600" b="1" i="1" dirty="0" smtClean="0"/>
              <a:t>Identificação </a:t>
            </a:r>
            <a:r>
              <a:rPr lang="pt-BR" sz="3600" b="1" i="1" dirty="0"/>
              <a:t>ou introjeção.</a:t>
            </a:r>
            <a:r>
              <a:rPr lang="pt-BR" sz="3600" b="1" dirty="0"/>
              <a:t> </a:t>
            </a:r>
            <a:endParaRPr lang="pt-BR" sz="3600" b="1" dirty="0" smtClean="0"/>
          </a:p>
          <a:p>
            <a:pPr algn="just"/>
            <a:r>
              <a:rPr lang="pt-BR" sz="3600" dirty="0" smtClean="0"/>
              <a:t>- </a:t>
            </a:r>
            <a:r>
              <a:rPr lang="pt-BR" sz="3600" dirty="0"/>
              <a:t>Leva o indivíduo a vencer o temor ou o desgosto por um dado objeto, pessoa ou fato.</a:t>
            </a:r>
          </a:p>
        </p:txBody>
      </p:sp>
    </p:spTree>
    <p:extLst>
      <p:ext uri="{BB962C8B-B14F-4D97-AF65-F5344CB8AC3E}">
        <p14:creationId xmlns:p14="http://schemas.microsoft.com/office/powerpoint/2010/main" val="141337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48318" y="645459"/>
            <a:ext cx="3348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/>
              <a:t>Comunicação</a:t>
            </a:r>
            <a:endParaRPr lang="pt-BR" sz="4000" b="1" dirty="0"/>
          </a:p>
        </p:txBody>
      </p:sp>
      <p:pic>
        <p:nvPicPr>
          <p:cNvPr id="3" name="Comunicaçã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2589" y="1504122"/>
            <a:ext cx="6817658" cy="50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8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1870" y="403413"/>
            <a:ext cx="6247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A Arte da Comunicação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76518" y="1694329"/>
            <a:ext cx="95474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 smtClean="0"/>
              <a:t>	Conceito </a:t>
            </a:r>
            <a:r>
              <a:rPr lang="pt-BR" sz="3600" dirty="0"/>
              <a:t>de Comunicação: é uma palavra derivada do termo latino “</a:t>
            </a:r>
            <a:r>
              <a:rPr lang="pt-BR" sz="3600" dirty="0" err="1"/>
              <a:t>comunicare</a:t>
            </a:r>
            <a:r>
              <a:rPr lang="pt-BR" sz="3600" dirty="0"/>
              <a:t>”, que significa partilhar, participar de algo, tornar comum. Através da comunicação os seres humanos e os animais partilham diferentes informações entre si, tornando o ato de se comunicar uma atividade essencial para a vida em sociedade.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270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rros-Empresariais-A-Falta-de-Comunicação-por-Márisson-Fraga - 10Youtube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255" y="919959"/>
            <a:ext cx="7869381" cy="590203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26473" y="138545"/>
            <a:ext cx="8669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err="1" smtClean="0"/>
              <a:t>Video</a:t>
            </a:r>
            <a:r>
              <a:rPr lang="pt-BR" sz="3600" dirty="0" smtClean="0"/>
              <a:t> mostrando a falta de Comunicação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67726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-importância-da-comunicação-correta - 10Youtube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855" y="845128"/>
            <a:ext cx="7841672" cy="588125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75855" y="96982"/>
            <a:ext cx="8305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A importância  da comunicação correta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8740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607</TotalTime>
  <Words>435</Words>
  <Application>Microsoft Office PowerPoint</Application>
  <PresentationFormat>Widescreen</PresentationFormat>
  <Paragraphs>140</Paragraphs>
  <Slides>29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6" baseType="lpstr">
      <vt:lpstr>Arial</vt:lpstr>
      <vt:lpstr>Calibri</vt:lpstr>
      <vt:lpstr>Times New Roman</vt:lpstr>
      <vt:lpstr>TimesNewRomanPSMT</vt:lpstr>
      <vt:lpstr>Trebuchet MS</vt:lpstr>
      <vt:lpstr>Wingdings 3</vt:lpstr>
      <vt:lpstr>Facetado</vt:lpstr>
      <vt:lpstr>Relações Humanas no Trabalho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Relações Humanas no Trabalho</dc:title>
  <dc:creator>Fernando</dc:creator>
  <cp:lastModifiedBy>Fernando</cp:lastModifiedBy>
  <cp:revision>30</cp:revision>
  <dcterms:created xsi:type="dcterms:W3CDTF">2017-05-07T23:18:27Z</dcterms:created>
  <dcterms:modified xsi:type="dcterms:W3CDTF">2017-06-01T19:26:04Z</dcterms:modified>
</cp:coreProperties>
</file>