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87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4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0846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25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51890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553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86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74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8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84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9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978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36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5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328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034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53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amenteemaravilhosa.com.br/impulsividade-nos-destroi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32012" y="1694329"/>
            <a:ext cx="9265023" cy="2622177"/>
          </a:xfrm>
        </p:spPr>
        <p:txBody>
          <a:bodyPr/>
          <a:lstStyle/>
          <a:p>
            <a:pPr algn="ctr"/>
            <a:r>
              <a:rPr lang="pt-BR" sz="8000" dirty="0" smtClean="0">
                <a:solidFill>
                  <a:schemeClr val="tx1"/>
                </a:solidFill>
              </a:rPr>
              <a:t>Relações Humanas no Trabalho</a:t>
            </a:r>
            <a:endParaRPr lang="pt-BR" sz="8000" dirty="0">
              <a:solidFill>
                <a:schemeClr val="tx1"/>
              </a:solidFill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49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Temperamento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3000" dirty="0" smtClean="0"/>
              <a:t>	As </a:t>
            </a:r>
            <a:r>
              <a:rPr lang="pt-BR" sz="3000" dirty="0"/>
              <a:t>tendências, as predisposições inatas, condicionam o temperamento de uma pessoa. Provavelmente tais tendências decorrem em grande parte, da estrutura do sistema nervoso </a:t>
            </a:r>
            <a:r>
              <a:rPr lang="pt-BR" sz="3000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93188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1166" y="98680"/>
            <a:ext cx="11106787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/>
              <a:t>As classificações dos temperamentos também são numerosas, baseiam-se em regra nos seguintes dados:</a:t>
            </a:r>
          </a:p>
          <a:p>
            <a:pPr algn="just"/>
            <a:endParaRPr lang="pt-BR" sz="3000" dirty="0" smtClean="0"/>
          </a:p>
          <a:p>
            <a:pPr lvl="0" algn="just"/>
            <a:r>
              <a:rPr lang="pt-BR" sz="3000" dirty="0" smtClean="0"/>
              <a:t>a) </a:t>
            </a:r>
            <a:r>
              <a:rPr lang="pt-BR" sz="3000" i="1" dirty="0" err="1" smtClean="0"/>
              <a:t>Diatésica</a:t>
            </a:r>
            <a:r>
              <a:rPr lang="pt-BR" sz="3000" dirty="0" smtClean="0"/>
              <a:t>, diferentes </a:t>
            </a:r>
            <a:r>
              <a:rPr lang="pt-BR" sz="3000" dirty="0"/>
              <a:t>gradações de alegria e tristeza, e a alternância de estados de prazer e desprazer</a:t>
            </a:r>
            <a:r>
              <a:rPr lang="pt-BR" sz="3000" dirty="0" smtClean="0"/>
              <a:t>;;</a:t>
            </a:r>
          </a:p>
          <a:p>
            <a:pPr lvl="0" algn="just"/>
            <a:r>
              <a:rPr lang="pt-BR" sz="3000" dirty="0" smtClean="0"/>
              <a:t>b) </a:t>
            </a:r>
            <a:r>
              <a:rPr lang="pt-BR" sz="3000" i="1" dirty="0"/>
              <a:t>Tônus Vital</a:t>
            </a:r>
            <a:r>
              <a:rPr lang="pt-BR" sz="3000" dirty="0"/>
              <a:t>, ou energia </a:t>
            </a:r>
            <a:r>
              <a:rPr lang="pt-BR" sz="3000" dirty="0" err="1"/>
              <a:t>fisiopsíquica</a:t>
            </a:r>
            <a:r>
              <a:rPr lang="pt-BR" sz="3000" dirty="0"/>
              <a:t> que, em alto grau, produz estado de elação (exaltação da energia vital) e, em grau diminuto, estado de depressão ou de atonia (inibição da energia vital</a:t>
            </a:r>
            <a:r>
              <a:rPr lang="pt-BR" sz="3000" dirty="0" smtClean="0"/>
              <a:t>);</a:t>
            </a:r>
          </a:p>
          <a:p>
            <a:pPr lvl="0" algn="just"/>
            <a:r>
              <a:rPr lang="pt-BR" sz="3000" dirty="0" smtClean="0"/>
              <a:t>c) </a:t>
            </a:r>
            <a:r>
              <a:rPr lang="pt-BR" sz="3000" i="1" dirty="0"/>
              <a:t>Capacidade de estabelecer relações com o mundo exterior, </a:t>
            </a:r>
            <a:r>
              <a:rPr lang="pt-BR" sz="3000" dirty="0"/>
              <a:t>dando origem à extroversão, se a pessoa é capaz de estabelecer relações positivas com os que a cercam e à introversão, se o indivíduo se fecha sobre si mesmo, afastando-se do mundo exterior e vivendo forte e intensa vida interior. </a:t>
            </a:r>
          </a:p>
        </p:txBody>
      </p:sp>
    </p:spTree>
    <p:extLst>
      <p:ext uri="{BB962C8B-B14F-4D97-AF65-F5344CB8AC3E}">
        <p14:creationId xmlns:p14="http://schemas.microsoft.com/office/powerpoint/2010/main" val="252922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8272" y="138953"/>
            <a:ext cx="8596668" cy="13208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Caráter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04365"/>
            <a:ext cx="9318812" cy="5351929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3000" dirty="0"/>
              <a:t>A constituição e o temperamento são aspectos da personalidade em que a herança </a:t>
            </a:r>
            <a:r>
              <a:rPr lang="pt-BR" sz="3000" dirty="0" err="1"/>
              <a:t>biopsicológica</a:t>
            </a:r>
            <a:r>
              <a:rPr lang="pt-BR" sz="3000" dirty="0"/>
              <a:t> se manifesta de forma acentuada. Já o caráter é o aspecto de cunho adquirido, dependente das condições ambientais em que se desenvolve o indivíduo. As experiências vividas levam-nos a adquirir certos hábitos, a fixar determinados tipos de reação e a adotar certas atitudes que criam raízes, transformando-se em nossa segunda natureza.</a:t>
            </a:r>
          </a:p>
          <a:p>
            <a:pPr marL="0" indent="0" algn="just">
              <a:buNone/>
            </a:pPr>
            <a:r>
              <a:rPr lang="pt-BR" sz="3000" i="1" dirty="0" smtClean="0"/>
              <a:t>Caráter</a:t>
            </a:r>
            <a:r>
              <a:rPr lang="pt-BR" sz="3000" i="1" dirty="0"/>
              <a:t>, </a:t>
            </a:r>
            <a:r>
              <a:rPr lang="pt-BR" sz="3000" dirty="0"/>
              <a:t>em psicologia, não é o aspecto moral ou ético da personalidade. É toda reação adquirida que se torna mais ou menos estável.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1856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Inteligência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 smtClean="0"/>
              <a:t>	As </a:t>
            </a:r>
            <a:r>
              <a:rPr lang="pt-BR" sz="3000" dirty="0"/>
              <a:t>definições de inteligência são </a:t>
            </a:r>
            <a:r>
              <a:rPr lang="pt-BR" sz="3000" dirty="0" smtClean="0"/>
              <a:t>múltiplas, </a:t>
            </a:r>
            <a:r>
              <a:rPr lang="pt-BR" sz="3000" dirty="0"/>
              <a:t>é um aglomerado de funções, imaginação, memória, raciocínio, etc. Esta era a concepção tradicional da Teoria das Faculdades Mentais. A expressão moderna encontra-se na hipótese de </a:t>
            </a:r>
            <a:r>
              <a:rPr lang="pt-BR" sz="3000" dirty="0" err="1"/>
              <a:t>Thorndike</a:t>
            </a:r>
            <a:r>
              <a:rPr lang="pt-BR" sz="3000" dirty="0"/>
              <a:t>, de que inteligência é adquirida, através da aprendizagem, como um reflexo condicionado. </a:t>
            </a:r>
          </a:p>
        </p:txBody>
      </p:sp>
    </p:spTree>
    <p:extLst>
      <p:ext uri="{BB962C8B-B14F-4D97-AF65-F5344CB8AC3E}">
        <p14:creationId xmlns:p14="http://schemas.microsoft.com/office/powerpoint/2010/main" val="3165907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00953" y="779929"/>
            <a:ext cx="805478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Três funções essenciais da inteligência:</a:t>
            </a:r>
          </a:p>
          <a:p>
            <a:endParaRPr lang="pt-BR" sz="30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Compreensão</a:t>
            </a:r>
            <a:endParaRPr lang="pt-BR" sz="30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Invenção</a:t>
            </a:r>
            <a:endParaRPr lang="pt-BR" sz="30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000" dirty="0" smtClean="0"/>
              <a:t>Crítica</a:t>
            </a:r>
          </a:p>
          <a:p>
            <a:endParaRPr lang="pt-BR" sz="3000" dirty="0" smtClean="0"/>
          </a:p>
          <a:p>
            <a:pPr algn="just"/>
            <a:r>
              <a:rPr lang="pt-BR" sz="3000" dirty="0" smtClean="0"/>
              <a:t>	Compreender </a:t>
            </a:r>
            <a:r>
              <a:rPr lang="pt-BR" sz="3000" dirty="0"/>
              <a:t>a situação é o ponto de partida, a seguir é necessário propor uma ou várias soluções (invenção) e por fim selecionar melhor (aspecto crítico).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9042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1805" y="225612"/>
            <a:ext cx="8596668" cy="13208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Cultura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7968" y="1129553"/>
            <a:ext cx="9184341" cy="505609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BR" sz="3000" dirty="0" smtClean="0"/>
              <a:t>	Para </a:t>
            </a:r>
            <a:r>
              <a:rPr lang="pt-BR" sz="3000" dirty="0"/>
              <a:t>as ciências sociais, cultura abrange todos os modos de pensar sentir e agir, resultantes da vida em sociedade. Compreende-se a totalidade das criações humanas, quer as de ordem material </a:t>
            </a:r>
            <a:r>
              <a:rPr lang="pt-BR" sz="3000" dirty="0" smtClean="0"/>
              <a:t>(</a:t>
            </a:r>
            <a:r>
              <a:rPr lang="pt-BR" sz="3000" dirty="0"/>
              <a:t>como instrumentos de trabalho, vestuário, alimentação, construções, etc.) Quer o conjunto de </a:t>
            </a:r>
            <a:r>
              <a:rPr lang="pt-BR" sz="3000" dirty="0" smtClean="0"/>
              <a:t>ideias </a:t>
            </a:r>
            <a:r>
              <a:rPr lang="pt-BR" sz="3000" dirty="0"/>
              <a:t>e valores, conhecimentos científicos e técnicos, manifestações artísticas, crenças, filosofia e organização social</a:t>
            </a:r>
            <a:r>
              <a:rPr lang="pt-BR" sz="3000" dirty="0" smtClean="0"/>
              <a:t>.</a:t>
            </a:r>
          </a:p>
          <a:p>
            <a:pPr marL="0" indent="0" algn="just">
              <a:buNone/>
            </a:pPr>
            <a:endParaRPr lang="pt-BR" sz="3000" dirty="0"/>
          </a:p>
          <a:p>
            <a:pPr marL="0" indent="0" algn="just">
              <a:buNone/>
            </a:pPr>
            <a:r>
              <a:rPr lang="pt-BR" sz="3000" dirty="0"/>
              <a:t>Do conceito científico conclui-se que não há pessoa ou grupo desprovido de cultura.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7785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515471"/>
            <a:ext cx="8596668" cy="132080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Personalidade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689941"/>
            <a:ext cx="8596668" cy="48453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3000" dirty="0" smtClean="0"/>
              <a:t>	Para </a:t>
            </a:r>
            <a:r>
              <a:rPr lang="pt-BR" sz="3000" dirty="0"/>
              <a:t>Carl Jung existem quatro funções psicológicas básicas: </a:t>
            </a:r>
            <a:r>
              <a:rPr lang="pt-BR" sz="3000" dirty="0" smtClean="0"/>
              <a:t>pensar</a:t>
            </a:r>
            <a:r>
              <a:rPr lang="pt-BR" sz="3000" dirty="0"/>
              <a:t>, sentir, intuir e perceber. Em cada pessoa, uma ou várias destas funções têm uma ênfase particular. Por exemplo, quando alguém é </a:t>
            </a:r>
            <a:r>
              <a:rPr lang="pt-BR" sz="3000" u="sng" dirty="0">
                <a:solidFill>
                  <a:schemeClr val="tx1"/>
                </a:solidFill>
                <a:hlinkClick r:id="rId2"/>
              </a:rPr>
              <a:t>impulsivo</a:t>
            </a:r>
            <a:r>
              <a:rPr lang="pt-BR" sz="3000" dirty="0"/>
              <a:t>, segundo Jung, deve-se ao fato de predominarem as funções de intuir e perceber, antes das de sentir e pensar</a:t>
            </a:r>
            <a:r>
              <a:rPr lang="pt-BR" sz="3000" dirty="0" smtClean="0"/>
              <a:t>. </a:t>
            </a:r>
          </a:p>
          <a:p>
            <a:pPr marL="0" indent="0" algn="just">
              <a:buNone/>
            </a:pPr>
            <a:r>
              <a:rPr lang="pt-BR" sz="3000" dirty="0" smtClean="0"/>
              <a:t>A partir das quatro funções básicas formam dois tipos de personalidade, o introvertido e o extrovertido</a:t>
            </a:r>
            <a:endParaRPr lang="pt-BR" sz="3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41453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58907" y="268941"/>
            <a:ext cx="1075764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 smtClean="0"/>
              <a:t>Personalidade do </a:t>
            </a:r>
            <a:r>
              <a:rPr lang="pt-BR" sz="2800" dirty="0"/>
              <a:t>tipo extrovertido, caracteriza-se por</a:t>
            </a:r>
            <a:r>
              <a:rPr lang="pt-BR" sz="2800" dirty="0" smtClean="0"/>
              <a:t>:</a:t>
            </a:r>
          </a:p>
          <a:p>
            <a:pPr algn="just"/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O seu interesse foca-se primeiramente na realidade exterior, e só depois se foca no mundo </a:t>
            </a:r>
            <a:r>
              <a:rPr lang="pt-BR" sz="2800" dirty="0" smtClean="0"/>
              <a:t>interior;</a:t>
            </a:r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As decisões são tomadas pensando no seu efeito na realidade exterior, em vez de pensar na sua própria </a:t>
            </a:r>
            <a:r>
              <a:rPr lang="pt-BR" sz="2800" dirty="0" smtClean="0"/>
              <a:t>existência; </a:t>
            </a:r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As ações são realizadas em função do que os outros pensam pensar sobre </a:t>
            </a:r>
            <a:r>
              <a:rPr lang="pt-BR" sz="2800" dirty="0" smtClean="0"/>
              <a:t>elas;</a:t>
            </a:r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A ética e a moral são construídas de acordo com o que predomina no </a:t>
            </a:r>
            <a:r>
              <a:rPr lang="pt-BR" sz="2800" dirty="0" smtClean="0"/>
              <a:t>mundo;</a:t>
            </a:r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São pessoa que se encaixam em quase qualquer ambiente, mas tem dificuldades em realmente se </a:t>
            </a:r>
            <a:r>
              <a:rPr lang="pt-BR" sz="2800" dirty="0" smtClean="0"/>
              <a:t>adaptar;</a:t>
            </a:r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São sugestionáveis, influenciáveis e tendem a imitar os </a:t>
            </a:r>
            <a:r>
              <a:rPr lang="pt-BR" sz="2800" dirty="0" smtClean="0"/>
              <a:t>demais;</a:t>
            </a:r>
            <a:endParaRPr lang="pt-BR" sz="28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pt-BR" sz="2800" dirty="0"/>
              <a:t>Precisam que reparem neles e que sejam reconhecidos pelos </a:t>
            </a:r>
            <a:r>
              <a:rPr lang="pt-BR" sz="2800" dirty="0" smtClean="0"/>
              <a:t>outros.</a:t>
            </a:r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7283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5495" y="339070"/>
            <a:ext cx="10381129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	Personalidade </a:t>
            </a:r>
            <a:r>
              <a:rPr lang="pt-BR" sz="3000" dirty="0"/>
              <a:t>do tipo introvertido, por outro lado, o tipo introvertido tem as seguintes características</a:t>
            </a:r>
            <a:r>
              <a:rPr lang="pt-BR" sz="3000" dirty="0" smtClean="0"/>
              <a:t>:</a:t>
            </a:r>
          </a:p>
          <a:p>
            <a:pPr algn="just"/>
            <a:endParaRPr lang="pt-BR" sz="3000" dirty="0"/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Sente interesse por si mesmo, pelos seus sentimentos e pensamentos;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Orienta </a:t>
            </a:r>
            <a:r>
              <a:rPr lang="pt-BR" sz="2800" dirty="0"/>
              <a:t>o seu comportamento de acordo com o que sente ou pensa, mesmo que isso vá contra a realidade </a:t>
            </a:r>
            <a:r>
              <a:rPr lang="pt-BR" sz="2800" dirty="0" smtClean="0"/>
              <a:t>exterior;</a:t>
            </a:r>
            <a:endParaRPr lang="pt-BR" sz="2800" dirty="0"/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800" dirty="0"/>
              <a:t>Não se preocupa muito com o efeito que as suas ações </a:t>
            </a:r>
            <a:r>
              <a:rPr lang="pt-BR" sz="2800" dirty="0" smtClean="0"/>
              <a:t>possam causar ao seu redor. Preocupa-se sobretudo que as ações o satisfaçam interiormente;</a:t>
            </a:r>
          </a:p>
          <a:p>
            <a:pPr marL="457200" lvl="0" indent="-457200" algn="just">
              <a:buFont typeface="Wingdings" panose="05000000000000000000" pitchFamily="2" charset="2"/>
              <a:buChar char="ü"/>
            </a:pPr>
            <a:r>
              <a:rPr lang="pt-BR" sz="2800" dirty="0" smtClean="0"/>
              <a:t>Tem dificuldades em se encaixar e se adaptar aos diferentes ambientes. No entanto, se conseguirem se adaptar, farão isso de forma verdadeira e criativa.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5514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9966" y="699247"/>
            <a:ext cx="10287000" cy="1035424"/>
          </a:xfrm>
        </p:spPr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INTERAÇÃO ENTRE PESSOAS E O TRABALHO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000" dirty="0" smtClean="0"/>
              <a:t>Vivemos em um mundo diversificado e cada vez mais competitivo, repleto de mudanças, dificuldades e problemas. </a:t>
            </a:r>
          </a:p>
          <a:p>
            <a:pPr marL="0" indent="0" algn="just">
              <a:buNone/>
            </a:pPr>
            <a:r>
              <a:rPr lang="pt-BR" sz="3000" dirty="0" smtClean="0"/>
              <a:t>Há algum tempo atrás as pessoas eram vistas como recursos de produção. Isto poderia ser visivelmente percebido na era industrial.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30109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609600"/>
            <a:ext cx="9730690" cy="587188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000" dirty="0" smtClean="0"/>
              <a:t>Fundamentos básicos para a interação entre as pessoas e as organizações são:</a:t>
            </a:r>
          </a:p>
          <a:p>
            <a:pPr>
              <a:buAutoNum type="arabicParenR"/>
            </a:pPr>
            <a:r>
              <a:rPr lang="pt-BR" sz="3000" dirty="0" smtClean="0"/>
              <a:t>As organizações Percebam e compreendam que:</a:t>
            </a:r>
            <a:br>
              <a:rPr lang="pt-BR" sz="3000" dirty="0" smtClean="0"/>
            </a:br>
            <a:r>
              <a:rPr lang="pt-BR" sz="3000" dirty="0" smtClean="0"/>
              <a:t>	- </a:t>
            </a:r>
            <a:r>
              <a:rPr lang="pt-BR" sz="3000" dirty="0"/>
              <a:t>para uma organização existir são necessárias </a:t>
            </a:r>
            <a:r>
              <a:rPr lang="pt-BR" sz="3000" dirty="0" smtClean="0"/>
              <a:t>pessoas;</a:t>
            </a:r>
            <a:br>
              <a:rPr lang="pt-BR" sz="3000" dirty="0" smtClean="0"/>
            </a:br>
            <a:r>
              <a:rPr lang="pt-BR" sz="3000" dirty="0" smtClean="0"/>
              <a:t>	- </a:t>
            </a:r>
            <a:r>
              <a:rPr lang="pt-BR" sz="3000" dirty="0"/>
              <a:t>os colaboradores têm percepções, interesses e necessidades individuais e </a:t>
            </a:r>
            <a:r>
              <a:rPr lang="pt-BR" sz="3000" dirty="0" smtClean="0"/>
              <a:t>coletivas;</a:t>
            </a:r>
            <a:br>
              <a:rPr lang="pt-BR" sz="3000" dirty="0" smtClean="0"/>
            </a:br>
            <a:r>
              <a:rPr lang="pt-BR" sz="3000" dirty="0" smtClean="0"/>
              <a:t> - </a:t>
            </a:r>
            <a:r>
              <a:rPr lang="pt-BR" sz="3000" dirty="0"/>
              <a:t>os colaboradores têm papel fundamental no resultado da organização (fracasso ou sucesso) representando inclusive o Capital </a:t>
            </a:r>
            <a:r>
              <a:rPr lang="pt-BR" sz="3000" dirty="0" smtClean="0"/>
              <a:t>Intelectual;</a:t>
            </a:r>
            <a:br>
              <a:rPr lang="pt-BR" sz="3000" dirty="0" smtClean="0"/>
            </a:br>
            <a:r>
              <a:rPr lang="pt-BR" sz="3000" dirty="0" smtClean="0"/>
              <a:t> - </a:t>
            </a:r>
            <a:r>
              <a:rPr lang="pt-BR" sz="3000" dirty="0"/>
              <a:t>devem constantemente educar, planejar e integrar os colaboradores</a:t>
            </a:r>
            <a:endParaRPr lang="pt-BR" sz="3000" dirty="0" smtClean="0"/>
          </a:p>
          <a:p>
            <a:pPr marL="0" indent="0">
              <a:buNone/>
            </a:pPr>
            <a:r>
              <a:rPr lang="pt-BR" sz="3000" dirty="0"/>
              <a:t>	</a:t>
            </a:r>
            <a:r>
              <a:rPr lang="pt-BR" sz="3000" dirty="0" smtClean="0"/>
              <a:t>	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93745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78301" y="620013"/>
            <a:ext cx="986145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/>
              <a:t>2) As pessoas percebam e compreendam que:</a:t>
            </a:r>
          </a:p>
          <a:p>
            <a:endParaRPr lang="pt-BR" sz="3000" dirty="0" smtClean="0"/>
          </a:p>
          <a:p>
            <a:pPr algn="just"/>
            <a:r>
              <a:rPr lang="pt-BR" sz="3000" dirty="0"/>
              <a:t>	</a:t>
            </a:r>
            <a:r>
              <a:rPr lang="pt-BR" sz="3000" dirty="0" smtClean="0"/>
              <a:t>- </a:t>
            </a:r>
            <a:r>
              <a:rPr lang="pt-BR" sz="3000" dirty="0"/>
              <a:t>as organizações têm missão, visão e objetivos gerais e específicos</a:t>
            </a:r>
            <a:r>
              <a:rPr lang="pt-BR" sz="3000" dirty="0" smtClean="0"/>
              <a:t>;</a:t>
            </a:r>
          </a:p>
          <a:p>
            <a:pPr algn="just"/>
            <a:r>
              <a:rPr lang="pt-BR" sz="3000" dirty="0" smtClean="0"/>
              <a:t/>
            </a:r>
            <a:br>
              <a:rPr lang="pt-BR" sz="3000" dirty="0" smtClean="0"/>
            </a:br>
            <a:r>
              <a:rPr lang="pt-BR" sz="3000" dirty="0" smtClean="0"/>
              <a:t>	- </a:t>
            </a:r>
            <a:r>
              <a:rPr lang="pt-BR" sz="3000" dirty="0"/>
              <a:t>elas passam a maior parte do tempo nas organizações e que devem manter uma relação harmônica e produtiva na organização</a:t>
            </a:r>
            <a:r>
              <a:rPr lang="pt-BR" sz="3000" dirty="0" smtClean="0"/>
              <a:t>;</a:t>
            </a:r>
          </a:p>
          <a:p>
            <a:pPr algn="just"/>
            <a:endParaRPr lang="pt-BR" sz="3000" dirty="0" smtClean="0"/>
          </a:p>
          <a:p>
            <a:pPr algn="just"/>
            <a:r>
              <a:rPr lang="pt-BR" sz="3000" dirty="0"/>
              <a:t>	</a:t>
            </a:r>
            <a:r>
              <a:rPr lang="pt-BR" sz="3000" dirty="0" smtClean="0"/>
              <a:t>- </a:t>
            </a:r>
            <a:r>
              <a:rPr lang="pt-BR" sz="3000" dirty="0"/>
              <a:t>elas devem agregar valor à organização, sendo inclusive responsáveis pelo resultado da organização (fracasso ou sucesso)</a:t>
            </a:r>
          </a:p>
        </p:txBody>
      </p:sp>
    </p:spTree>
    <p:extLst>
      <p:ext uri="{BB962C8B-B14F-4D97-AF65-F5344CB8AC3E}">
        <p14:creationId xmlns:p14="http://schemas.microsoft.com/office/powerpoint/2010/main" val="2681315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49624"/>
            <a:ext cx="8596668" cy="1223682"/>
          </a:xfrm>
        </p:spPr>
        <p:txBody>
          <a:bodyPr>
            <a:normAutofit/>
          </a:bodyPr>
          <a:lstStyle/>
          <a:p>
            <a:pPr algn="ctr"/>
            <a:r>
              <a:rPr lang="pt-BR" sz="4500" dirty="0" smtClean="0">
                <a:solidFill>
                  <a:schemeClr val="tx1"/>
                </a:solidFill>
              </a:rPr>
              <a:t>GRUPO E EQUIPE</a:t>
            </a:r>
            <a:endParaRPr lang="pt-BR" sz="4500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573306"/>
            <a:ext cx="8749054" cy="48543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00" dirty="0" smtClean="0"/>
              <a:t>Conceito de grupo:</a:t>
            </a:r>
          </a:p>
          <a:p>
            <a:pPr marL="0" indent="0">
              <a:buNone/>
            </a:pPr>
            <a:endParaRPr lang="pt-BR" sz="3000" dirty="0" smtClean="0"/>
          </a:p>
          <a:p>
            <a:pPr marL="0" indent="0" algn="just">
              <a:buNone/>
            </a:pPr>
            <a:r>
              <a:rPr lang="pt-BR" sz="3000" dirty="0"/>
              <a:t>Tende a trabalhar voltado para um mesmo objetivo, com papéis e funções definidos. Os integrantes do grupo geralmente não obtêm ótimos resultados como o esperado, porque na maioria das vezes ninguém sabe direito o que o outro pensa, devido à falta de </a:t>
            </a:r>
            <a:r>
              <a:rPr lang="pt-BR" sz="3000" dirty="0" smtClean="0"/>
              <a:t>comunicação.</a:t>
            </a:r>
          </a:p>
          <a:p>
            <a:pPr marL="0" indent="0" algn="just">
              <a:buNone/>
            </a:pPr>
            <a:r>
              <a:rPr lang="pt-BR" sz="3200" dirty="0" smtClean="0"/>
              <a:t>Não </a:t>
            </a:r>
            <a:r>
              <a:rPr lang="pt-BR" sz="3200" dirty="0"/>
              <a:t>há presença de habilidades e a comunicação tende a ser defeituosa, descontrolada, como uma obrigação.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236525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12695" y="672354"/>
            <a:ext cx="9466729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/>
              <a:t>Definição de Equipe:</a:t>
            </a:r>
          </a:p>
          <a:p>
            <a:pPr algn="just"/>
            <a:endParaRPr lang="pt-BR" sz="3000" dirty="0" smtClean="0"/>
          </a:p>
          <a:p>
            <a:pPr algn="just"/>
            <a:r>
              <a:rPr lang="pt-BR" sz="3000" dirty="0"/>
              <a:t>N</a:t>
            </a:r>
            <a:r>
              <a:rPr lang="pt-BR" sz="3000" dirty="0" smtClean="0"/>
              <a:t>a </a:t>
            </a:r>
            <a:r>
              <a:rPr lang="pt-BR" sz="3000" dirty="0"/>
              <a:t>equipe os membros estão voltados para os mesmos objetivos com papéis e funções BEM definidas e uma série de fatores positivos, como criatividade, sinergia, habilidades, troca de experiências, etc.</a:t>
            </a:r>
            <a:br>
              <a:rPr lang="pt-BR" sz="3000" dirty="0"/>
            </a:br>
            <a:r>
              <a:rPr lang="pt-BR" sz="3000" dirty="0"/>
              <a:t>Na equipe, todos são muito transparentes. Dividem o que pensam e o que sentem em relação ao trabalho e também em relação uns aos outros. Se existem críticas, estas são construtivas, jamais podem ser destrutivas.</a:t>
            </a:r>
          </a:p>
        </p:txBody>
      </p:sp>
    </p:spTree>
    <p:extLst>
      <p:ext uri="{BB962C8B-B14F-4D97-AF65-F5344CB8AC3E}">
        <p14:creationId xmlns:p14="http://schemas.microsoft.com/office/powerpoint/2010/main" val="1649513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Conceito de Personalidade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3000" dirty="0"/>
              <a:t>“A Personalidade é um conjunto de reações e de modo de ser, característico de cada indivíduo, decorrente da herança biológica e da ação ambiental</a:t>
            </a:r>
            <a:r>
              <a:rPr lang="pt-BR" sz="3000" dirty="0" smtClean="0"/>
              <a:t>”</a:t>
            </a:r>
          </a:p>
          <a:p>
            <a:pPr marL="0" indent="0">
              <a:buNone/>
            </a:pPr>
            <a:endParaRPr lang="pt-BR" sz="3000" dirty="0"/>
          </a:p>
          <a:p>
            <a:pPr marL="0" indent="0">
              <a:buNone/>
            </a:pPr>
            <a:r>
              <a:rPr lang="pt-BR" sz="3000" dirty="0" smtClean="0"/>
              <a:t>Sendo assim, a personalidade se estrutura através da vida social. Devemos compreender também que a personalidade depende de certos traços inatos e hereditários. </a:t>
            </a:r>
            <a:endParaRPr lang="pt-BR" sz="3000" dirty="0"/>
          </a:p>
        </p:txBody>
      </p:sp>
    </p:spTree>
    <p:extLst>
      <p:ext uri="{BB962C8B-B14F-4D97-AF65-F5344CB8AC3E}">
        <p14:creationId xmlns:p14="http://schemas.microsoft.com/office/powerpoint/2010/main" val="359900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2048" y="174811"/>
            <a:ext cx="9547411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b="1" dirty="0"/>
              <a:t>Complementando a definição, consideramos também os </a:t>
            </a:r>
            <a:r>
              <a:rPr lang="pt-BR" sz="3000" b="1" dirty="0" smtClean="0"/>
              <a:t>aspectos:</a:t>
            </a:r>
          </a:p>
          <a:p>
            <a:pPr algn="just"/>
            <a:endParaRPr lang="pt-BR" sz="3000" dirty="0"/>
          </a:p>
          <a:p>
            <a:pPr marL="514350" lvl="0" indent="-514350" algn="just">
              <a:buAutoNum type="alphaLcParenR"/>
            </a:pPr>
            <a:r>
              <a:rPr lang="pt-BR" sz="3000" dirty="0" smtClean="0"/>
              <a:t>Que </a:t>
            </a:r>
            <a:r>
              <a:rPr lang="pt-BR" sz="3000" dirty="0"/>
              <a:t>a personalidade interfere traços psíquicos e </a:t>
            </a:r>
            <a:r>
              <a:rPr lang="pt-BR" sz="3000" dirty="0" smtClean="0"/>
              <a:t>físicos</a:t>
            </a:r>
          </a:p>
          <a:p>
            <a:pPr lvl="0" algn="just"/>
            <a:endParaRPr lang="pt-BR" sz="3000" dirty="0"/>
          </a:p>
          <a:p>
            <a:pPr lvl="0" algn="just"/>
            <a:r>
              <a:rPr lang="pt-BR" sz="3000" dirty="0" smtClean="0"/>
              <a:t>b) </a:t>
            </a:r>
            <a:r>
              <a:rPr lang="pt-BR" sz="3000" dirty="0"/>
              <a:t>Que a personalidade é uma síntese única</a:t>
            </a:r>
            <a:r>
              <a:rPr lang="pt-BR" sz="3000" dirty="0" smtClean="0"/>
              <a:t>, </a:t>
            </a:r>
            <a:r>
              <a:rPr lang="pt-BR" sz="3000" dirty="0"/>
              <a:t>distinguindo cada ser humano de seus </a:t>
            </a:r>
            <a:r>
              <a:rPr lang="pt-BR" sz="3000" dirty="0" smtClean="0"/>
              <a:t>semelhantes</a:t>
            </a:r>
          </a:p>
          <a:p>
            <a:pPr lvl="0" algn="just"/>
            <a:endParaRPr lang="pt-BR" sz="3000" dirty="0"/>
          </a:p>
          <a:p>
            <a:pPr lvl="0" algn="just"/>
            <a:r>
              <a:rPr lang="pt-BR" sz="3000" dirty="0" smtClean="0"/>
              <a:t>c) Que </a:t>
            </a:r>
            <a:r>
              <a:rPr lang="pt-BR" sz="3000" dirty="0"/>
              <a:t>a personalidade é uma síntese dinâmica, estruturando-se e reestruturando-se </a:t>
            </a:r>
            <a:r>
              <a:rPr lang="pt-BR" sz="3000" dirty="0" smtClean="0"/>
              <a:t>continuamente</a:t>
            </a:r>
          </a:p>
          <a:p>
            <a:pPr lvl="0" algn="just"/>
            <a:endParaRPr lang="pt-BR" sz="3000" dirty="0"/>
          </a:p>
          <a:p>
            <a:pPr lvl="0" algn="just"/>
            <a:r>
              <a:rPr lang="pt-BR" sz="3000" dirty="0" smtClean="0"/>
              <a:t>d) </a:t>
            </a:r>
            <a:r>
              <a:rPr lang="pt-BR" sz="3000" dirty="0"/>
              <a:t>Que a personalidade sofre influência do meio físico e sobretudo social.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912713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Constituição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sz="3000" dirty="0" smtClean="0"/>
              <a:t>	A </a:t>
            </a:r>
            <a:r>
              <a:rPr lang="pt-BR" sz="3000" dirty="0"/>
              <a:t>constituição é apenas o aspecto orgânico da personalidade, mas, pela hipótese da exigência de correlações entre certas estruturas físicas e determinadas tendências ou regiões psicológicas, deve ser considerada no estudo da personalidade.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041630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794</TotalTime>
  <Words>677</Words>
  <Application>Microsoft Office PowerPoint</Application>
  <PresentationFormat>Widescreen</PresentationFormat>
  <Paragraphs>77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Trebuchet MS</vt:lpstr>
      <vt:lpstr>Wingdings</vt:lpstr>
      <vt:lpstr>Wingdings 3</vt:lpstr>
      <vt:lpstr>Facetado</vt:lpstr>
      <vt:lpstr>Relações Humanas no Trabalho</vt:lpstr>
      <vt:lpstr>INTERAÇÃO ENTRE PESSOAS E O TRABALHO</vt:lpstr>
      <vt:lpstr>Apresentação do PowerPoint</vt:lpstr>
      <vt:lpstr>Apresentação do PowerPoint</vt:lpstr>
      <vt:lpstr>GRUPO E EQUIPE</vt:lpstr>
      <vt:lpstr>Apresentação do PowerPoint</vt:lpstr>
      <vt:lpstr>Conceito de Personalidade</vt:lpstr>
      <vt:lpstr>Apresentação do PowerPoint</vt:lpstr>
      <vt:lpstr>Constituição </vt:lpstr>
      <vt:lpstr>Temperamento</vt:lpstr>
      <vt:lpstr>Apresentação do PowerPoint</vt:lpstr>
      <vt:lpstr>Caráter</vt:lpstr>
      <vt:lpstr>Inteligência </vt:lpstr>
      <vt:lpstr>Apresentação do PowerPoint</vt:lpstr>
      <vt:lpstr>Cultura</vt:lpstr>
      <vt:lpstr>Personalidade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Relações Humanas no Trabalho</dc:title>
  <dc:creator>Fernando</dc:creator>
  <cp:lastModifiedBy>Fernando</cp:lastModifiedBy>
  <cp:revision>20</cp:revision>
  <dcterms:created xsi:type="dcterms:W3CDTF">2017-04-26T00:13:33Z</dcterms:created>
  <dcterms:modified xsi:type="dcterms:W3CDTF">2017-04-27T12:51:58Z</dcterms:modified>
</cp:coreProperties>
</file>