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4476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01945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45569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39572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237765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6DDDCBD-3AA9-4138-B5B5-FC8AF1C0BF53}" type="datetimeFigureOut">
              <a:rPr lang="pt-BR" smtClean="0"/>
              <a:t>03/07/2018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93730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6DDDCBD-3AA9-4138-B5B5-FC8AF1C0BF53}" type="datetimeFigureOut">
              <a:rPr lang="pt-BR" smtClean="0"/>
              <a:t>03/07/2018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426308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6DDDCBD-3AA9-4138-B5B5-FC8AF1C0BF53}" type="datetimeFigureOut">
              <a:rPr lang="pt-BR" smtClean="0"/>
              <a:t>03/07/2018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173896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6DDDCBD-3AA9-4138-B5B5-FC8AF1C0BF53}" type="datetimeFigureOut">
              <a:rPr lang="pt-BR" smtClean="0"/>
              <a:t>03/07/2018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3917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DDDCBD-3AA9-4138-B5B5-FC8AF1C0BF53}" type="datetimeFigureOut">
              <a:rPr lang="pt-BR" smtClean="0"/>
              <a:t>03/07/2018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60226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6DDDCBD-3AA9-4138-B5B5-FC8AF1C0BF53}" type="datetimeFigureOut">
              <a:rPr lang="pt-BR" smtClean="0"/>
              <a:t>03/07/2018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424C60-2A00-4BB3-89EB-493759F9264E}" type="slidenum">
              <a:rPr lang="pt-BR" smtClean="0"/>
              <a:t>‹nº›</a:t>
            </a:fld>
            <a:endParaRPr lang="pt-BR"/>
          </a:p>
        </p:txBody>
      </p:sp>
    </p:spTree>
    <p:extLst>
      <p:ext uri="{BB962C8B-B14F-4D97-AF65-F5344CB8AC3E}">
        <p14:creationId xmlns:p14="http://schemas.microsoft.com/office/powerpoint/2010/main" val="64022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DDCBD-3AA9-4138-B5B5-FC8AF1C0BF53}" type="datetimeFigureOut">
              <a:rPr lang="pt-BR" smtClean="0"/>
              <a:t>03/07/2018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24C60-2A00-4BB3-89EB-493759F9264E}" type="slidenum">
              <a:rPr lang="pt-BR" smtClean="0"/>
              <a:t>‹nº›</a:t>
            </a:fld>
            <a:endParaRPr lang="pt-BR"/>
          </a:p>
        </p:txBody>
      </p:sp>
    </p:spTree>
    <p:extLst>
      <p:ext uri="{BB962C8B-B14F-4D97-AF65-F5344CB8AC3E}">
        <p14:creationId xmlns:p14="http://schemas.microsoft.com/office/powerpoint/2010/main" val="6534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12192000" cy="6773333"/>
          </a:xfrm>
          <a:prstGeom prst="rect">
            <a:avLst/>
          </a:prstGeom>
        </p:spPr>
      </p:pic>
    </p:spTree>
    <p:extLst>
      <p:ext uri="{BB962C8B-B14F-4D97-AF65-F5344CB8AC3E}">
        <p14:creationId xmlns:p14="http://schemas.microsoft.com/office/powerpoint/2010/main" val="3284674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a:t>Negociação com uma habilidade </a:t>
            </a:r>
            <a:r>
              <a:rPr lang="pt-BR" sz="3200" b="1" u="sng" dirty="0" smtClean="0"/>
              <a:t>básica</a:t>
            </a:r>
          </a:p>
          <a:p>
            <a:pPr indent="538163" algn="just"/>
            <a:r>
              <a:rPr lang="pt-BR" sz="3000" dirty="0" err="1"/>
              <a:t>Pollan</a:t>
            </a:r>
            <a:r>
              <a:rPr lang="pt-BR" sz="3000" dirty="0"/>
              <a:t> &amp; Levine (1994:6) afirmam: “a negociação é, depois de ler e escrever, a habilidade mais importante das necessárias para se tornar bem-sucedido pessoalmente, financeiramente e nos negócios”.</a:t>
            </a:r>
          </a:p>
          <a:p>
            <a:pPr indent="538163" algn="just"/>
            <a:r>
              <a:rPr lang="pt-BR" sz="3000" dirty="0"/>
              <a:t>Existem algumas características que são comuns para os vendedores e negociadores, como:</a:t>
            </a:r>
          </a:p>
          <a:p>
            <a:pPr marL="1169988" lvl="0" indent="-631825" algn="just">
              <a:buFont typeface="Wingdings" panose="05000000000000000000" pitchFamily="2" charset="2"/>
              <a:buChar char="ü"/>
            </a:pPr>
            <a:r>
              <a:rPr lang="pt-BR" sz="3000" dirty="0"/>
              <a:t>Iniciativa</a:t>
            </a:r>
          </a:p>
          <a:p>
            <a:pPr marL="1169988" lvl="0" indent="-631825" algn="just">
              <a:buFont typeface="Wingdings" panose="05000000000000000000" pitchFamily="2" charset="2"/>
              <a:buChar char="ü"/>
            </a:pPr>
            <a:r>
              <a:rPr lang="pt-BR" sz="3000" dirty="0"/>
              <a:t>Paciência</a:t>
            </a:r>
          </a:p>
          <a:p>
            <a:pPr marL="1169988" lvl="0" indent="-631825" algn="just">
              <a:buFont typeface="Wingdings" panose="05000000000000000000" pitchFamily="2" charset="2"/>
              <a:buChar char="ü"/>
            </a:pPr>
            <a:r>
              <a:rPr lang="pt-BR" sz="3000" dirty="0"/>
              <a:t>Persistência</a:t>
            </a:r>
          </a:p>
          <a:p>
            <a:pPr marL="1169988" lvl="0" indent="-631825" algn="just">
              <a:buFont typeface="Wingdings" panose="05000000000000000000" pitchFamily="2" charset="2"/>
              <a:buChar char="ü"/>
            </a:pPr>
            <a:r>
              <a:rPr lang="pt-BR" sz="3000" dirty="0"/>
              <a:t>Boa comunicação</a:t>
            </a:r>
          </a:p>
          <a:p>
            <a:pPr marL="1169988" lvl="0" indent="-631825" algn="just">
              <a:buFont typeface="Wingdings" panose="05000000000000000000" pitchFamily="2" charset="2"/>
              <a:buChar char="ü"/>
            </a:pPr>
            <a:r>
              <a:rPr lang="pt-BR" sz="3000" dirty="0"/>
              <a:t>Comprometimento</a:t>
            </a:r>
          </a:p>
          <a:p>
            <a:pPr marL="1169988" lvl="0" indent="-631825" algn="just">
              <a:buFont typeface="Wingdings" panose="05000000000000000000" pitchFamily="2" charset="2"/>
              <a:buChar char="ü"/>
            </a:pPr>
            <a:r>
              <a:rPr lang="pt-BR" sz="3000" dirty="0"/>
              <a:t>Ética</a:t>
            </a:r>
          </a:p>
          <a:p>
            <a:pPr marL="1169988" lvl="0" indent="-631825" algn="just">
              <a:buFont typeface="Wingdings" panose="05000000000000000000" pitchFamily="2" charset="2"/>
              <a:buChar char="ü"/>
            </a:pPr>
            <a:r>
              <a:rPr lang="pt-BR" sz="3000" dirty="0"/>
              <a:t>Foco</a:t>
            </a:r>
          </a:p>
          <a:p>
            <a:pPr marL="1169988" lvl="0" indent="-631825" algn="just">
              <a:buFont typeface="Wingdings" panose="05000000000000000000" pitchFamily="2" charset="2"/>
              <a:buChar char="ü"/>
            </a:pPr>
            <a:r>
              <a:rPr lang="pt-BR" sz="3000" dirty="0" smtClean="0"/>
              <a:t>Disciplina</a:t>
            </a:r>
            <a:endParaRPr lang="pt-BR" sz="3000" dirty="0"/>
          </a:p>
        </p:txBody>
      </p:sp>
    </p:spTree>
    <p:extLst>
      <p:ext uri="{BB962C8B-B14F-4D97-AF65-F5344CB8AC3E}">
        <p14:creationId xmlns:p14="http://schemas.microsoft.com/office/powerpoint/2010/main" val="32944831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708981"/>
          </a:xfrm>
          <a:prstGeom prst="rect">
            <a:avLst/>
          </a:prstGeom>
        </p:spPr>
        <p:txBody>
          <a:bodyPr wrap="square">
            <a:spAutoFit/>
          </a:bodyPr>
          <a:lstStyle/>
          <a:p>
            <a:pPr marL="457200" indent="-457200" algn="just">
              <a:buFontTx/>
              <a:buChar char="-"/>
            </a:pPr>
            <a:r>
              <a:rPr lang="pt-BR" sz="3000" dirty="0">
                <a:solidFill>
                  <a:srgbClr val="000000"/>
                </a:solidFill>
                <a:latin typeface="ff13"/>
              </a:rPr>
              <a:t>Um homem sempre se levanta quando apresentado a qualquer pessoa</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 </a:t>
            </a:r>
            <a:r>
              <a:rPr lang="pt-BR" sz="3000" dirty="0">
                <a:solidFill>
                  <a:srgbClr val="000000"/>
                </a:solidFill>
                <a:latin typeface="ff13"/>
              </a:rPr>
              <a:t>mulher permanece sentada salvo as exceções com a anfitriã, pessoas idosas ou religiosas</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Atenção </a:t>
            </a:r>
            <a:r>
              <a:rPr lang="pt-BR" sz="3000" dirty="0">
                <a:solidFill>
                  <a:srgbClr val="000000"/>
                </a:solidFill>
                <a:latin typeface="ff13"/>
              </a:rPr>
              <a:t>com as expressões em desuso: “encantado”, “muito prazer”, ”Qual sua graça”. Se já </a:t>
            </a:r>
            <a:r>
              <a:rPr lang="pt-BR" sz="3000" dirty="0" smtClean="0">
                <a:solidFill>
                  <a:srgbClr val="000000"/>
                </a:solidFill>
                <a:latin typeface="ff13"/>
              </a:rPr>
              <a:t>foi apresentado</a:t>
            </a:r>
            <a:r>
              <a:rPr lang="pt-BR" sz="3000" dirty="0">
                <a:solidFill>
                  <a:srgbClr val="000000"/>
                </a:solidFill>
                <a:latin typeface="ff13"/>
              </a:rPr>
              <a:t>, diga apenas, “Como vai”, “</a:t>
            </a:r>
            <a:r>
              <a:rPr lang="pt-BR" sz="3000" dirty="0" smtClean="0">
                <a:solidFill>
                  <a:srgbClr val="000000"/>
                </a:solidFill>
                <a:latin typeface="ff13"/>
              </a:rPr>
              <a:t>Olá.</a:t>
            </a:r>
            <a:endParaRPr lang="pt-BR" sz="3000" dirty="0" smtClean="0">
              <a:solidFill>
                <a:srgbClr val="000000"/>
              </a:solidFill>
              <a:latin typeface="Source Sans Pro"/>
            </a:endParaRPr>
          </a:p>
          <a:p>
            <a:pPr marL="457200" indent="-457200" algn="just">
              <a:buFontTx/>
              <a:buChar char="-"/>
            </a:pPr>
            <a:endParaRPr lang="pt-BR" sz="3000" dirty="0">
              <a:solidFill>
                <a:srgbClr val="000000"/>
              </a:solidFill>
              <a:latin typeface="Source Sans Pro"/>
            </a:endParaRPr>
          </a:p>
          <a:p>
            <a:pPr indent="538163" algn="just"/>
            <a:r>
              <a:rPr lang="pt-BR" sz="3000" dirty="0" smtClean="0">
                <a:solidFill>
                  <a:srgbClr val="000000"/>
                </a:solidFill>
                <a:latin typeface="ff13"/>
              </a:rPr>
              <a:t>Quando </a:t>
            </a:r>
            <a:r>
              <a:rPr lang="pt-BR" sz="3000" dirty="0">
                <a:solidFill>
                  <a:srgbClr val="000000"/>
                </a:solidFill>
                <a:latin typeface="ff13"/>
              </a:rPr>
              <a:t>lhe cabe apresentar alguém, diga o nome completo da pessoa e algo que propicie </a:t>
            </a:r>
            <a:r>
              <a:rPr lang="pt-BR" sz="3000" dirty="0" smtClean="0">
                <a:solidFill>
                  <a:srgbClr val="000000"/>
                </a:solidFill>
                <a:latin typeface="ff13"/>
              </a:rPr>
              <a:t>o início </a:t>
            </a:r>
            <a:r>
              <a:rPr lang="pt-BR" sz="3000" dirty="0">
                <a:solidFill>
                  <a:srgbClr val="000000"/>
                </a:solidFill>
                <a:latin typeface="ff13"/>
              </a:rPr>
              <a:t>de uma conversa</a:t>
            </a:r>
            <a:endParaRPr lang="pt-BR" sz="3000" dirty="0"/>
          </a:p>
        </p:txBody>
      </p:sp>
    </p:spTree>
    <p:extLst>
      <p:ext uri="{BB962C8B-B14F-4D97-AF65-F5344CB8AC3E}">
        <p14:creationId xmlns:p14="http://schemas.microsoft.com/office/powerpoint/2010/main" val="35629701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78751"/>
          </a:xfrm>
          <a:prstGeom prst="rect">
            <a:avLst/>
          </a:prstGeom>
        </p:spPr>
        <p:txBody>
          <a:bodyPr wrap="square">
            <a:spAutoFit/>
          </a:bodyPr>
          <a:lstStyle/>
          <a:p>
            <a:pPr indent="538163" algn="just"/>
            <a:r>
              <a:rPr lang="pt-BR" sz="3000" dirty="0">
                <a:solidFill>
                  <a:srgbClr val="000000"/>
                </a:solidFill>
                <a:latin typeface="ff13"/>
              </a:rPr>
              <a:t>O "olá!" e o "como vai?" são considerados cumprimentos padrões. Você não precisa </a:t>
            </a:r>
            <a:r>
              <a:rPr lang="pt-BR" sz="3000" dirty="0" smtClean="0">
                <a:solidFill>
                  <a:srgbClr val="000000"/>
                </a:solidFill>
                <a:latin typeface="ff13"/>
              </a:rPr>
              <a:t>usar aquele </a:t>
            </a:r>
            <a:r>
              <a:rPr lang="pt-BR" sz="3000" dirty="0">
                <a:solidFill>
                  <a:srgbClr val="000000"/>
                </a:solidFill>
                <a:latin typeface="ff13"/>
              </a:rPr>
              <a:t>tradicional "muito prazer</a:t>
            </a:r>
            <a:r>
              <a:rPr lang="pt-BR" sz="3000" dirty="0" smtClean="0">
                <a:solidFill>
                  <a:srgbClr val="000000"/>
                </a:solidFill>
                <a:latin typeface="ff13"/>
              </a:rPr>
              <a:t>!“</a:t>
            </a:r>
            <a:endParaRPr lang="pt-BR" sz="3000" dirty="0" smtClean="0">
              <a:solidFill>
                <a:srgbClr val="000000"/>
              </a:solidFill>
              <a:latin typeface="Source Sans Pro"/>
            </a:endParaRPr>
          </a:p>
          <a:p>
            <a:pPr indent="538163" algn="just"/>
            <a:r>
              <a:rPr lang="pt-BR" sz="3000" dirty="0" smtClean="0">
                <a:solidFill>
                  <a:srgbClr val="000000"/>
                </a:solidFill>
                <a:latin typeface="ff13"/>
              </a:rPr>
              <a:t>As </a:t>
            </a:r>
            <a:r>
              <a:rPr lang="pt-BR" sz="3000" dirty="0">
                <a:solidFill>
                  <a:srgbClr val="000000"/>
                </a:solidFill>
                <a:latin typeface="ff13"/>
              </a:rPr>
              <a:t>mulheres também se cumprimentam apertando as mãos</a:t>
            </a:r>
            <a:r>
              <a:rPr lang="pt-BR" sz="3000" dirty="0" smtClean="0">
                <a:solidFill>
                  <a:srgbClr val="000000"/>
                </a:solidFill>
                <a:latin typeface="ff13"/>
              </a:rPr>
              <a:t>.</a:t>
            </a:r>
          </a:p>
          <a:p>
            <a:pPr indent="538163" algn="just"/>
            <a:endParaRPr lang="pt-BR" sz="3000" dirty="0" smtClean="0">
              <a:solidFill>
                <a:srgbClr val="000000"/>
              </a:solidFill>
              <a:latin typeface="ff13"/>
            </a:endParaRPr>
          </a:p>
          <a:p>
            <a:pPr indent="538163" algn="just"/>
            <a:r>
              <a:rPr lang="pt-BR" sz="3000" i="1" u="sng" dirty="0" smtClean="0">
                <a:solidFill>
                  <a:srgbClr val="000000"/>
                </a:solidFill>
                <a:latin typeface="ff13"/>
              </a:rPr>
              <a:t>Uma dúvida muito comum:</a:t>
            </a:r>
            <a:r>
              <a:rPr lang="pt-BR" sz="3000" i="1" dirty="0" smtClean="0">
                <a:solidFill>
                  <a:srgbClr val="000000"/>
                </a:solidFill>
                <a:latin typeface="ff13"/>
              </a:rPr>
              <a:t> </a:t>
            </a:r>
            <a:r>
              <a:rPr lang="pt-BR" sz="3000" dirty="0" smtClean="0"/>
              <a:t>Algumas </a:t>
            </a:r>
            <a:r>
              <a:rPr lang="pt-BR" sz="3000" dirty="0"/>
              <a:t>pessoas ficam em dúvida na hora de apresentar o cônjuge. Diga algo do tipo: "Olá, </a:t>
            </a:r>
            <a:r>
              <a:rPr lang="pt-BR" sz="3000" dirty="0" smtClean="0"/>
              <a:t>esta é </a:t>
            </a:r>
            <a:r>
              <a:rPr lang="pt-BR" sz="3000" dirty="0"/>
              <a:t>minha mulher, </a:t>
            </a:r>
            <a:r>
              <a:rPr lang="pt-BR" sz="3000" dirty="0" smtClean="0"/>
              <a:t>Juliane." </a:t>
            </a:r>
            <a:r>
              <a:rPr lang="pt-BR" sz="3000" dirty="0"/>
              <a:t>E de bom tom e evita constrangimentos</a:t>
            </a:r>
            <a:r>
              <a:rPr lang="pt-BR" sz="3000" dirty="0" smtClean="0"/>
              <a:t>.</a:t>
            </a:r>
            <a:endParaRPr lang="pt-BR" sz="3000" dirty="0"/>
          </a:p>
          <a:p>
            <a:pPr indent="538163" algn="just"/>
            <a:r>
              <a:rPr lang="pt-BR" sz="3000" i="1" u="sng" dirty="0"/>
              <a:t>Pergunta </a:t>
            </a:r>
            <a:r>
              <a:rPr lang="pt-BR" sz="3000" i="1" u="sng" dirty="0" smtClean="0"/>
              <a:t>indiscreta:</a:t>
            </a:r>
            <a:r>
              <a:rPr lang="pt-BR" sz="3000" i="1" dirty="0" smtClean="0"/>
              <a:t> </a:t>
            </a:r>
            <a:r>
              <a:rPr lang="pt-BR" sz="3000" dirty="0" smtClean="0"/>
              <a:t>Nunca </a:t>
            </a:r>
            <a:r>
              <a:rPr lang="pt-BR" sz="3000" dirty="0"/>
              <a:t>se deve perguntar a uma mulher se ela está grávida. Se, por outro lado, ela só </a:t>
            </a:r>
            <a:r>
              <a:rPr lang="pt-BR" sz="3000" dirty="0" smtClean="0"/>
              <a:t>tiver engordado</a:t>
            </a:r>
            <a:r>
              <a:rPr lang="pt-BR" sz="3000" dirty="0"/>
              <a:t>, a situação é constrangedora</a:t>
            </a:r>
            <a:r>
              <a:rPr lang="pt-BR" sz="3000" dirty="0" smtClean="0"/>
              <a:t>.</a:t>
            </a:r>
          </a:p>
          <a:p>
            <a:pPr indent="538163" algn="just"/>
            <a:r>
              <a:rPr lang="pt-BR" sz="3200" i="1" u="sng" dirty="0" smtClean="0"/>
              <a:t>Uma recomendação importante</a:t>
            </a:r>
            <a:r>
              <a:rPr lang="pt-BR" sz="3200" dirty="0" smtClean="0"/>
              <a:t>:</a:t>
            </a:r>
            <a:r>
              <a:rPr lang="pt-BR" sz="3200" dirty="0"/>
              <a:t> </a:t>
            </a:r>
            <a:r>
              <a:rPr lang="pt-BR" sz="3200" dirty="0" smtClean="0"/>
              <a:t>Quando </a:t>
            </a:r>
            <a:r>
              <a:rPr lang="pt-BR" sz="3200" dirty="0"/>
              <a:t>você se apresentar a alguém, não se intitule doutor, professor etc. Se você é doutor</a:t>
            </a:r>
            <a:r>
              <a:rPr lang="pt-BR" sz="3200" dirty="0" smtClean="0"/>
              <a:t>, professor </a:t>
            </a:r>
            <a:r>
              <a:rPr lang="pt-BR" sz="3200" dirty="0"/>
              <a:t>ou magistrado, todos saberão no momento oportuno. Isso não é de bom tom na horada apresentação. Você deve apenas dizer o seu </a:t>
            </a:r>
            <a:r>
              <a:rPr lang="pt-BR" sz="3200" dirty="0" smtClean="0"/>
              <a:t>nome</a:t>
            </a:r>
            <a:r>
              <a:rPr lang="pt-BR" sz="3000" dirty="0"/>
              <a:t>.</a:t>
            </a:r>
            <a:endParaRPr lang="pt-BR" sz="3200" dirty="0"/>
          </a:p>
        </p:txBody>
      </p:sp>
    </p:spTree>
    <p:extLst>
      <p:ext uri="{BB962C8B-B14F-4D97-AF65-F5344CB8AC3E}">
        <p14:creationId xmlns:p14="http://schemas.microsoft.com/office/powerpoint/2010/main" val="2715032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4470"/>
            <a:ext cx="12192000" cy="5893921"/>
          </a:xfrm>
          <a:prstGeom prst="rect">
            <a:avLst/>
          </a:prstGeom>
        </p:spPr>
        <p:txBody>
          <a:bodyPr wrap="square">
            <a:spAutoFit/>
          </a:bodyPr>
          <a:lstStyle/>
          <a:p>
            <a:pPr algn="ctr"/>
            <a:r>
              <a:rPr lang="pt-BR" sz="3200" b="1" u="sng" dirty="0">
                <a:solidFill>
                  <a:srgbClr val="000000"/>
                </a:solidFill>
                <a:latin typeface="ff17"/>
              </a:rPr>
              <a:t>Dicas importantes ao vestir no ambiente de </a:t>
            </a:r>
            <a:r>
              <a:rPr lang="pt-BR" sz="3200" b="1" u="sng" dirty="0" smtClean="0">
                <a:solidFill>
                  <a:srgbClr val="000000"/>
                </a:solidFill>
                <a:latin typeface="ff17"/>
              </a:rPr>
              <a:t>trabalho</a:t>
            </a:r>
          </a:p>
          <a:p>
            <a:pPr indent="538163" algn="just">
              <a:lnSpc>
                <a:spcPct val="150000"/>
              </a:lnSpc>
            </a:pPr>
            <a:endParaRPr lang="pt-BR" sz="3000" dirty="0" smtClean="0"/>
          </a:p>
          <a:p>
            <a:pPr indent="538163" algn="just">
              <a:lnSpc>
                <a:spcPct val="150000"/>
              </a:lnSpc>
            </a:pPr>
            <a:r>
              <a:rPr lang="pt-BR" sz="3000" dirty="0" smtClean="0"/>
              <a:t>Na </a:t>
            </a:r>
            <a:r>
              <a:rPr lang="pt-BR" sz="3000" dirty="0"/>
              <a:t>dúvida opte pelo clássico; cuidado com a moda e os </a:t>
            </a:r>
            <a:r>
              <a:rPr lang="pt-BR" sz="3000" dirty="0" smtClean="0"/>
              <a:t>modismos.</a:t>
            </a:r>
            <a:endParaRPr lang="pt-BR" sz="3000" dirty="0"/>
          </a:p>
          <a:p>
            <a:pPr indent="538163" algn="just">
              <a:lnSpc>
                <a:spcPct val="150000"/>
              </a:lnSpc>
            </a:pPr>
            <a:r>
              <a:rPr lang="pt-BR" sz="3000" dirty="0"/>
              <a:t>C</a:t>
            </a:r>
            <a:r>
              <a:rPr lang="pt-BR" sz="3000" dirty="0" smtClean="0"/>
              <a:t>ores </a:t>
            </a:r>
            <a:r>
              <a:rPr lang="pt-BR" sz="3000" dirty="0"/>
              <a:t>escuras emagrecem e passam sobriedade e segurança; cores claras engordam e </a:t>
            </a:r>
            <a:r>
              <a:rPr lang="pt-BR" sz="3000" dirty="0" smtClean="0"/>
              <a:t>passam descontração</a:t>
            </a:r>
            <a:r>
              <a:rPr lang="pt-BR" sz="3000" dirty="0"/>
              <a:t>; faça uma composição que equilibre estes dois </a:t>
            </a:r>
            <a:r>
              <a:rPr lang="pt-BR" sz="3000" dirty="0" smtClean="0"/>
              <a:t>fatores.</a:t>
            </a:r>
            <a:endParaRPr lang="pt-BR" sz="3000" dirty="0"/>
          </a:p>
          <a:p>
            <a:pPr indent="538163" algn="just">
              <a:lnSpc>
                <a:spcPct val="150000"/>
              </a:lnSpc>
            </a:pPr>
            <a:r>
              <a:rPr lang="pt-BR" sz="3000" dirty="0"/>
              <a:t>R</a:t>
            </a:r>
            <a:r>
              <a:rPr lang="pt-BR" sz="3000" dirty="0" smtClean="0"/>
              <a:t>oupas </a:t>
            </a:r>
            <a:r>
              <a:rPr lang="pt-BR" sz="3000" dirty="0"/>
              <a:t>discretas em cores harmoniosas</a:t>
            </a:r>
          </a:p>
          <a:p>
            <a:pPr indent="538163" algn="just">
              <a:lnSpc>
                <a:spcPct val="150000"/>
              </a:lnSpc>
            </a:pPr>
            <a:r>
              <a:rPr lang="pt-BR" sz="3000" dirty="0"/>
              <a:t>F</a:t>
            </a:r>
            <a:r>
              <a:rPr lang="pt-BR" sz="3000" dirty="0" smtClean="0"/>
              <a:t>uja </a:t>
            </a:r>
            <a:r>
              <a:rPr lang="pt-BR" sz="3000" dirty="0"/>
              <a:t>à tentação do jeans; cuidado com o perfume!</a:t>
            </a:r>
          </a:p>
          <a:p>
            <a:pPr indent="538163" algn="just"/>
            <a:endParaRPr lang="pt-BR" sz="3000" dirty="0"/>
          </a:p>
        </p:txBody>
      </p:sp>
    </p:spTree>
    <p:extLst>
      <p:ext uri="{BB962C8B-B14F-4D97-AF65-F5344CB8AC3E}">
        <p14:creationId xmlns:p14="http://schemas.microsoft.com/office/powerpoint/2010/main" val="279374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01862"/>
          </a:xfrm>
          <a:prstGeom prst="rect">
            <a:avLst/>
          </a:prstGeom>
        </p:spPr>
        <p:txBody>
          <a:bodyPr wrap="square">
            <a:spAutoFit/>
          </a:bodyPr>
          <a:lstStyle/>
          <a:p>
            <a:pPr algn="just"/>
            <a:r>
              <a:rPr lang="pt-BR" sz="2800" dirty="0" smtClean="0">
                <a:solidFill>
                  <a:srgbClr val="000000"/>
                </a:solidFill>
                <a:latin typeface="ff17"/>
              </a:rPr>
              <a:t>	</a:t>
            </a:r>
            <a:r>
              <a:rPr lang="pt-BR" sz="2800" b="1" u="sng" dirty="0" smtClean="0">
                <a:solidFill>
                  <a:srgbClr val="000000"/>
                </a:solidFill>
                <a:latin typeface="ff17"/>
              </a:rPr>
              <a:t>Para</a:t>
            </a:r>
            <a:r>
              <a:rPr lang="pt-BR" sz="2800" b="1" u="sng" dirty="0">
                <a:solidFill>
                  <a:srgbClr val="000000"/>
                </a:solidFill>
                <a:latin typeface="ff17"/>
              </a:rPr>
              <a:t> o homem</a:t>
            </a:r>
            <a:r>
              <a:rPr lang="pt-BR" sz="2800" dirty="0">
                <a:solidFill>
                  <a:srgbClr val="000000"/>
                </a:solidFill>
                <a:latin typeface="ff17"/>
              </a:rPr>
              <a:t>: </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prefira </a:t>
            </a:r>
            <a:r>
              <a:rPr lang="pt-BR" sz="2800" dirty="0">
                <a:solidFill>
                  <a:srgbClr val="000000"/>
                </a:solidFill>
                <a:latin typeface="ff13"/>
              </a:rPr>
              <a:t>ternos escuros</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pesquise </a:t>
            </a:r>
            <a:r>
              <a:rPr lang="pt-BR" sz="2800" dirty="0">
                <a:solidFill>
                  <a:srgbClr val="000000"/>
                </a:solidFill>
                <a:latin typeface="ff13"/>
              </a:rPr>
              <a:t>tecidos que melhor se adaptam à sua região e estilo pessoal</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meia é uma extensão da calça</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evite </a:t>
            </a:r>
            <a:r>
              <a:rPr lang="pt-BR" sz="2800" dirty="0">
                <a:solidFill>
                  <a:srgbClr val="000000"/>
                </a:solidFill>
                <a:latin typeface="ff13"/>
              </a:rPr>
              <a:t>gravatas de bichinhos, de crochê ou frouxa no colarinho...</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evite </a:t>
            </a:r>
            <a:r>
              <a:rPr lang="pt-BR" sz="2800" dirty="0">
                <a:solidFill>
                  <a:srgbClr val="000000"/>
                </a:solidFill>
                <a:latin typeface="ff13"/>
              </a:rPr>
              <a:t>camisa quadriculada ou listrada</a:t>
            </a:r>
            <a:endParaRPr lang="pt-BR" sz="2800" dirty="0">
              <a:solidFill>
                <a:srgbClr val="000000"/>
              </a:solidFill>
              <a:latin typeface="Source Sans Pro"/>
            </a:endParaRPr>
          </a:p>
          <a:p>
            <a:pPr marL="457200" indent="-457200" algn="just">
              <a:buFont typeface="Wingdings" panose="05000000000000000000" pitchFamily="2" charset="2"/>
              <a:buChar char="ü"/>
            </a:pPr>
            <a:r>
              <a:rPr lang="pt-BR" sz="2800" dirty="0" smtClean="0">
                <a:solidFill>
                  <a:srgbClr val="000000"/>
                </a:solidFill>
                <a:latin typeface="ff13"/>
              </a:rPr>
              <a:t>cuidado </a:t>
            </a:r>
            <a:r>
              <a:rPr lang="pt-BR" sz="2800" dirty="0">
                <a:solidFill>
                  <a:srgbClr val="000000"/>
                </a:solidFill>
                <a:latin typeface="ff13"/>
              </a:rPr>
              <a:t>com a combinação calçado e </a:t>
            </a:r>
            <a:r>
              <a:rPr lang="pt-BR" sz="2800" dirty="0" smtClean="0">
                <a:solidFill>
                  <a:srgbClr val="000000"/>
                </a:solidFill>
                <a:latin typeface="ff13"/>
              </a:rPr>
              <a:t>calça;</a:t>
            </a:r>
            <a:endParaRPr lang="pt-BR" sz="3000" b="0" i="0" dirty="0">
              <a:solidFill>
                <a:srgbClr val="000000"/>
              </a:solidFill>
              <a:effectLst/>
              <a:latin typeface="ff13"/>
            </a:endParaRPr>
          </a:p>
          <a:p>
            <a:pPr lvl="2"/>
            <a:r>
              <a:rPr lang="pt-BR" sz="3000" b="1" u="sng" dirty="0"/>
              <a:t>Para a mulher: </a:t>
            </a:r>
          </a:p>
          <a:p>
            <a:pPr marL="457200" indent="-457200">
              <a:buFont typeface="Wingdings" panose="05000000000000000000" pitchFamily="2" charset="2"/>
              <a:buChar char="ü"/>
            </a:pPr>
            <a:r>
              <a:rPr lang="pt-BR" sz="3000" dirty="0" smtClean="0"/>
              <a:t>evite </a:t>
            </a:r>
            <a:r>
              <a:rPr lang="pt-BR" sz="3000" dirty="0"/>
              <a:t>decotes e transparências</a:t>
            </a:r>
          </a:p>
          <a:p>
            <a:pPr marL="457200" indent="-457200">
              <a:buFont typeface="Wingdings" panose="05000000000000000000" pitchFamily="2" charset="2"/>
              <a:buChar char="ü"/>
            </a:pPr>
            <a:r>
              <a:rPr lang="pt-BR" sz="3000" dirty="0" smtClean="0"/>
              <a:t>prefira </a:t>
            </a:r>
            <a:r>
              <a:rPr lang="pt-BR" sz="3000" dirty="0"/>
              <a:t>batom e esmalte claros, saias na altura do joelho </a:t>
            </a:r>
            <a:endParaRPr lang="pt-BR" sz="3000" dirty="0" smtClean="0"/>
          </a:p>
          <a:p>
            <a:pPr marL="457200" indent="-457200">
              <a:buFont typeface="Wingdings" panose="05000000000000000000" pitchFamily="2" charset="2"/>
              <a:buChar char="ü"/>
            </a:pPr>
            <a:r>
              <a:rPr lang="pt-BR" sz="3000" dirty="0" smtClean="0"/>
              <a:t>cuidado </a:t>
            </a:r>
            <a:r>
              <a:rPr lang="pt-BR" sz="3000" dirty="0"/>
              <a:t>com babados e rendas; nunca deixe o sutiã visível</a:t>
            </a:r>
          </a:p>
          <a:p>
            <a:pPr marL="457200" indent="-457200">
              <a:buFont typeface="Wingdings" panose="05000000000000000000" pitchFamily="2" charset="2"/>
              <a:buChar char="ü"/>
            </a:pPr>
            <a:r>
              <a:rPr lang="pt-BR" sz="3000" dirty="0" smtClean="0"/>
              <a:t>prefira </a:t>
            </a:r>
            <a:r>
              <a:rPr lang="pt-BR" sz="3000" dirty="0"/>
              <a:t>cores discretas, sem estampas </a:t>
            </a:r>
            <a:r>
              <a:rPr lang="pt-BR" sz="3000" dirty="0" smtClean="0"/>
              <a:t>fortes</a:t>
            </a:r>
          </a:p>
          <a:p>
            <a:pPr marL="457200" indent="-457200">
              <a:buFont typeface="Wingdings" panose="05000000000000000000" pitchFamily="2" charset="2"/>
              <a:buChar char="ü"/>
            </a:pPr>
            <a:r>
              <a:rPr lang="pt-BR" sz="3000" dirty="0"/>
              <a:t>maquiagem deve ser discreta e funcional</a:t>
            </a:r>
          </a:p>
          <a:p>
            <a:pPr marL="457200" indent="-457200">
              <a:buFont typeface="Wingdings" panose="05000000000000000000" pitchFamily="2" charset="2"/>
              <a:buChar char="ü"/>
            </a:pPr>
            <a:r>
              <a:rPr lang="pt-BR" sz="3000" dirty="0" smtClean="0"/>
              <a:t>opte </a:t>
            </a:r>
            <a:r>
              <a:rPr lang="pt-BR" sz="3000" dirty="0"/>
              <a:t>por sapatos fechados</a:t>
            </a:r>
          </a:p>
          <a:p>
            <a:pPr marL="457200" indent="-457200">
              <a:buFont typeface="Wingdings" panose="05000000000000000000" pitchFamily="2" charset="2"/>
              <a:buChar char="ü"/>
            </a:pPr>
            <a:r>
              <a:rPr lang="pt-BR" sz="3000" dirty="0" smtClean="0"/>
              <a:t>cuidado </a:t>
            </a:r>
            <a:r>
              <a:rPr lang="pt-BR" sz="3000" dirty="0"/>
              <a:t>com o pescoço e colo à </a:t>
            </a:r>
            <a:r>
              <a:rPr lang="pt-BR" sz="3000" dirty="0" smtClean="0"/>
              <a:t>mostra</a:t>
            </a:r>
            <a:endParaRPr lang="pt-BR" sz="3000" dirty="0"/>
          </a:p>
        </p:txBody>
      </p:sp>
    </p:spTree>
    <p:extLst>
      <p:ext uri="{BB962C8B-B14F-4D97-AF65-F5344CB8AC3E}">
        <p14:creationId xmlns:p14="http://schemas.microsoft.com/office/powerpoint/2010/main" val="30324646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3447"/>
            <a:ext cx="12192000" cy="6447919"/>
          </a:xfrm>
          <a:prstGeom prst="rect">
            <a:avLst/>
          </a:prstGeom>
        </p:spPr>
        <p:txBody>
          <a:bodyPr wrap="square">
            <a:spAutoFit/>
          </a:bodyPr>
          <a:lstStyle/>
          <a:p>
            <a:pPr algn="ctr">
              <a:lnSpc>
                <a:spcPct val="150000"/>
              </a:lnSpc>
              <a:spcAft>
                <a:spcPts val="600"/>
              </a:spcAft>
            </a:pPr>
            <a:r>
              <a:rPr lang="pt-BR" sz="3200" b="1" u="sng" dirty="0">
                <a:solidFill>
                  <a:srgbClr val="000000"/>
                </a:solidFill>
                <a:latin typeface="ff17"/>
              </a:rPr>
              <a:t>Dicas e regras para o dia-a-dia</a:t>
            </a:r>
            <a:r>
              <a:rPr lang="pt-BR" dirty="0">
                <a:solidFill>
                  <a:srgbClr val="000000"/>
                </a:solidFill>
                <a:latin typeface="ff17"/>
              </a:rPr>
              <a:t>: </a:t>
            </a:r>
            <a:endParaRPr lang="pt-BR"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A </a:t>
            </a:r>
            <a:r>
              <a:rPr lang="pt-BR" sz="3000" dirty="0">
                <a:solidFill>
                  <a:srgbClr val="000000"/>
                </a:solidFill>
                <a:latin typeface="ff13"/>
              </a:rPr>
              <a:t>gravata deve chegar até a altura do cinto;</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Nunca </a:t>
            </a:r>
            <a:r>
              <a:rPr lang="pt-BR" sz="3000" dirty="0">
                <a:solidFill>
                  <a:srgbClr val="000000"/>
                </a:solidFill>
                <a:latin typeface="ff13"/>
              </a:rPr>
              <a:t>fume em reuniões, visitas ou locais fechados;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Blazer </a:t>
            </a:r>
            <a:r>
              <a:rPr lang="pt-BR" sz="3000" dirty="0">
                <a:solidFill>
                  <a:srgbClr val="000000"/>
                </a:solidFill>
                <a:latin typeface="ff13"/>
              </a:rPr>
              <a:t>é um coringa para homens e mulheres;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Cuidado </a:t>
            </a:r>
            <a:r>
              <a:rPr lang="pt-BR" sz="3000" dirty="0">
                <a:solidFill>
                  <a:srgbClr val="000000"/>
                </a:solidFill>
                <a:latin typeface="ff13"/>
              </a:rPr>
              <a:t>para não exceder nas festas de </a:t>
            </a:r>
            <a:r>
              <a:rPr lang="pt-BR" sz="3000" dirty="0" smtClean="0">
                <a:solidFill>
                  <a:srgbClr val="000000"/>
                </a:solidFill>
                <a:latin typeface="ff13"/>
              </a:rPr>
              <a:t>empresa, </a:t>
            </a:r>
            <a:r>
              <a:rPr lang="pt-BR" sz="3000" dirty="0">
                <a:solidFill>
                  <a:srgbClr val="000000"/>
                </a:solidFill>
                <a:latin typeface="ff13"/>
              </a:rPr>
              <a:t>jantares e almoços sociais</a:t>
            </a:r>
            <a:r>
              <a:rPr lang="pt-BR" sz="3000" dirty="0" smtClean="0">
                <a:solidFill>
                  <a:srgbClr val="000000"/>
                </a:solidFill>
                <a:latin typeface="ff13"/>
              </a:rPr>
              <a:t>, comemorações</a:t>
            </a:r>
            <a:r>
              <a:rPr lang="pt-BR" sz="3000" dirty="0">
                <a:solidFill>
                  <a:srgbClr val="000000"/>
                </a:solidFill>
                <a:latin typeface="ff13"/>
              </a:rPr>
              <a:t>, etc.;</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Nunca </a:t>
            </a:r>
            <a:r>
              <a:rPr lang="pt-BR" sz="3000" dirty="0">
                <a:solidFill>
                  <a:srgbClr val="000000"/>
                </a:solidFill>
                <a:latin typeface="ff13"/>
              </a:rPr>
              <a:t>seja o último a sair dos eventos;</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As </a:t>
            </a:r>
            <a:r>
              <a:rPr lang="pt-BR" sz="3000" dirty="0">
                <a:solidFill>
                  <a:srgbClr val="000000"/>
                </a:solidFill>
                <a:latin typeface="ff13"/>
              </a:rPr>
              <a:t>mulheres devem sempre ter uma meia calça de reserva na bolsa ou na gaveta da mesa </a:t>
            </a:r>
            <a:r>
              <a:rPr lang="pt-BR" sz="3000" dirty="0" smtClean="0">
                <a:solidFill>
                  <a:srgbClr val="000000"/>
                </a:solidFill>
                <a:latin typeface="ff13"/>
              </a:rPr>
              <a:t>de trabalho</a:t>
            </a:r>
            <a:r>
              <a:rPr lang="pt-BR" sz="3000" dirty="0">
                <a:solidFill>
                  <a:srgbClr val="000000"/>
                </a:solidFill>
                <a:latin typeface="ff13"/>
              </a:rPr>
              <a:t>; bolsas pequenas mostram maior refinamento e delicadeza;</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Esteja </a:t>
            </a:r>
            <a:r>
              <a:rPr lang="pt-BR" sz="3000" dirty="0">
                <a:solidFill>
                  <a:srgbClr val="000000"/>
                </a:solidFill>
                <a:latin typeface="ff13"/>
              </a:rPr>
              <a:t>atento e seja cordial com todos, afinal somos todos iguais e merecemos respeito;</a:t>
            </a:r>
            <a:endParaRPr lang="pt-BR" sz="3000" dirty="0">
              <a:solidFill>
                <a:srgbClr val="000000"/>
              </a:solidFill>
              <a:latin typeface="Source Sans Pro"/>
            </a:endParaRPr>
          </a:p>
          <a:p>
            <a:pPr algn="just">
              <a:buFont typeface="Wingdings" panose="05000000000000000000" pitchFamily="2" charset="2"/>
              <a:buChar char="ü"/>
            </a:pPr>
            <a:r>
              <a:rPr lang="pt-BR" sz="3000" dirty="0" smtClean="0">
                <a:solidFill>
                  <a:srgbClr val="000000"/>
                </a:solidFill>
                <a:latin typeface="ff13"/>
              </a:rPr>
              <a:t>Jamais </a:t>
            </a:r>
            <a:r>
              <a:rPr lang="pt-BR" sz="3000" dirty="0">
                <a:solidFill>
                  <a:srgbClr val="000000"/>
                </a:solidFill>
                <a:latin typeface="ff13"/>
              </a:rPr>
              <a:t>chame o cliente de querido, meu bem, benzinho</a:t>
            </a:r>
            <a:r>
              <a:rPr lang="pt-BR" sz="3000" dirty="0" smtClean="0">
                <a:solidFill>
                  <a:srgbClr val="000000"/>
                </a:solidFill>
                <a:latin typeface="ff13"/>
              </a:rPr>
              <a:t>;</a:t>
            </a:r>
            <a:endParaRPr lang="pt-BR" sz="3000" dirty="0">
              <a:solidFill>
                <a:srgbClr val="000000"/>
              </a:solidFill>
              <a:latin typeface="Source Sans Pro"/>
            </a:endParaRPr>
          </a:p>
        </p:txBody>
      </p:sp>
    </p:spTree>
    <p:extLst>
      <p:ext uri="{BB962C8B-B14F-4D97-AF65-F5344CB8AC3E}">
        <p14:creationId xmlns:p14="http://schemas.microsoft.com/office/powerpoint/2010/main" val="24187743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939814"/>
          </a:xfrm>
          <a:prstGeom prst="rect">
            <a:avLst/>
          </a:prstGeom>
        </p:spPr>
        <p:txBody>
          <a:bodyPr wrap="square">
            <a:spAutoFit/>
          </a:bodyPr>
          <a:lstStyle/>
          <a:p>
            <a:pPr algn="just">
              <a:lnSpc>
                <a:spcPct val="150000"/>
              </a:lnSpc>
              <a:buFont typeface="Wingdings" panose="05000000000000000000" pitchFamily="2" charset="2"/>
              <a:buChar char="ü"/>
            </a:pPr>
            <a:r>
              <a:rPr lang="pt-BR" sz="3000" dirty="0">
                <a:solidFill>
                  <a:srgbClr val="000000"/>
                </a:solidFill>
                <a:latin typeface="ff13"/>
              </a:rPr>
              <a:t>Sempre ande com cartões de visita atualizados;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Conheça os usos e costumes de cada local e preste atenção aos detalhes;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Na dúvida, observe primeiro e pergunte depois;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Nunca trate de assuntos particulares próximo a clientes;</a:t>
            </a:r>
            <a:endParaRPr lang="pt-BR" sz="3000" dirty="0">
              <a:solidFill>
                <a:srgbClr val="000000"/>
              </a:solidFill>
              <a:latin typeface="Source Sans Pro"/>
            </a:endParaRPr>
          </a:p>
          <a:p>
            <a:pPr algn="just">
              <a:lnSpc>
                <a:spcPct val="150000"/>
              </a:lnSpc>
              <a:buFont typeface="Wingdings" panose="05000000000000000000" pitchFamily="2" charset="2"/>
              <a:buChar char="ü"/>
            </a:pPr>
            <a:r>
              <a:rPr lang="pt-BR" sz="3000" dirty="0">
                <a:solidFill>
                  <a:srgbClr val="000000"/>
                </a:solidFill>
                <a:latin typeface="ff13"/>
              </a:rPr>
              <a:t>Nunca reclame ou fale mal da empresa em que trabalha perto de clientes e </a:t>
            </a:r>
            <a:r>
              <a:rPr lang="pt-BR" sz="3000" dirty="0" smtClean="0">
                <a:solidFill>
                  <a:srgbClr val="000000"/>
                </a:solidFill>
                <a:latin typeface="ff13"/>
              </a:rPr>
              <a:t>fornecedores.</a:t>
            </a:r>
            <a:endParaRPr lang="pt-BR" sz="3000" dirty="0">
              <a:solidFill>
                <a:srgbClr val="000000"/>
              </a:solidFill>
              <a:latin typeface="Source Sans Pro"/>
            </a:endParaRPr>
          </a:p>
        </p:txBody>
      </p:sp>
    </p:spTree>
    <p:extLst>
      <p:ext uri="{BB962C8B-B14F-4D97-AF65-F5344CB8AC3E}">
        <p14:creationId xmlns:p14="http://schemas.microsoft.com/office/powerpoint/2010/main" val="1307730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ctr"/>
            <a:r>
              <a:rPr lang="pt-BR" sz="2800" b="1" u="sng" dirty="0" smtClean="0">
                <a:solidFill>
                  <a:srgbClr val="000000"/>
                </a:solidFill>
                <a:latin typeface="ff13"/>
              </a:rPr>
              <a:t>Evite</a:t>
            </a:r>
          </a:p>
          <a:p>
            <a:pPr marL="457200" indent="-457200" algn="just">
              <a:buFont typeface="Wingdings" panose="05000000000000000000" pitchFamily="2" charset="2"/>
              <a:buChar char="ü"/>
            </a:pPr>
            <a:r>
              <a:rPr lang="pt-BR" sz="2800" dirty="0" smtClean="0">
                <a:solidFill>
                  <a:srgbClr val="000000"/>
                </a:solidFill>
                <a:latin typeface="ff13"/>
              </a:rPr>
              <a:t>Chegar </a:t>
            </a:r>
            <a:r>
              <a:rPr lang="pt-BR" sz="2800" dirty="0">
                <a:solidFill>
                  <a:srgbClr val="000000"/>
                </a:solidFill>
                <a:latin typeface="ff13"/>
              </a:rPr>
              <a:t>e não </a:t>
            </a:r>
            <a:r>
              <a:rPr lang="pt-BR" sz="2800" dirty="0" smtClean="0">
                <a:solidFill>
                  <a:srgbClr val="000000"/>
                </a:solidFill>
                <a:latin typeface="ff13"/>
              </a:rPr>
              <a:t>cumprimentar</a:t>
            </a:r>
          </a:p>
          <a:p>
            <a:pPr marL="457200" indent="-457200" algn="just">
              <a:buFont typeface="Wingdings" panose="05000000000000000000" pitchFamily="2" charset="2"/>
              <a:buChar char="ü"/>
            </a:pPr>
            <a:r>
              <a:rPr lang="pt-BR" sz="2800" dirty="0" smtClean="0">
                <a:solidFill>
                  <a:srgbClr val="000000"/>
                </a:solidFill>
                <a:latin typeface="ff13"/>
              </a:rPr>
              <a:t>Ler </a:t>
            </a:r>
            <a:r>
              <a:rPr lang="pt-BR" sz="2800" dirty="0">
                <a:solidFill>
                  <a:srgbClr val="000000"/>
                </a:solidFill>
                <a:latin typeface="ff13"/>
              </a:rPr>
              <a:t>enquanto outros estão </a:t>
            </a:r>
            <a:r>
              <a:rPr lang="pt-BR" sz="2800" dirty="0" smtClean="0">
                <a:solidFill>
                  <a:srgbClr val="000000"/>
                </a:solidFill>
                <a:latin typeface="ff13"/>
              </a:rPr>
              <a:t>conversando</a:t>
            </a:r>
          </a:p>
          <a:p>
            <a:pPr marL="457200" indent="-457200" algn="just">
              <a:buFont typeface="Wingdings" panose="05000000000000000000" pitchFamily="2" charset="2"/>
              <a:buChar char="ü"/>
            </a:pPr>
            <a:r>
              <a:rPr lang="pt-BR" sz="2800" dirty="0" smtClean="0">
                <a:solidFill>
                  <a:srgbClr val="000000"/>
                </a:solidFill>
                <a:latin typeface="ff13"/>
              </a:rPr>
              <a:t>Conversar </a:t>
            </a:r>
            <a:r>
              <a:rPr lang="pt-BR" sz="2800" dirty="0">
                <a:solidFill>
                  <a:srgbClr val="000000"/>
                </a:solidFill>
                <a:latin typeface="ff13"/>
              </a:rPr>
              <a:t>enquanto outros estão </a:t>
            </a:r>
            <a:r>
              <a:rPr lang="pt-BR" sz="2800" dirty="0" smtClean="0">
                <a:solidFill>
                  <a:srgbClr val="000000"/>
                </a:solidFill>
                <a:latin typeface="ff13"/>
              </a:rPr>
              <a:t>lendo</a:t>
            </a:r>
          </a:p>
          <a:p>
            <a:pPr marL="457200" indent="-457200" algn="just">
              <a:buFont typeface="Wingdings" panose="05000000000000000000" pitchFamily="2" charset="2"/>
              <a:buChar char="ü"/>
            </a:pPr>
            <a:r>
              <a:rPr lang="pt-BR" sz="2800" dirty="0" smtClean="0">
                <a:solidFill>
                  <a:srgbClr val="000000"/>
                </a:solidFill>
                <a:latin typeface="ff13"/>
              </a:rPr>
              <a:t>Dar </a:t>
            </a:r>
            <a:r>
              <a:rPr lang="pt-BR" sz="2800" dirty="0">
                <a:solidFill>
                  <a:srgbClr val="000000"/>
                </a:solidFill>
                <a:latin typeface="ff13"/>
              </a:rPr>
              <a:t>gargalhadas </a:t>
            </a:r>
            <a:r>
              <a:rPr lang="pt-BR" sz="2800" dirty="0" smtClean="0">
                <a:solidFill>
                  <a:srgbClr val="000000"/>
                </a:solidFill>
                <a:latin typeface="ff13"/>
              </a:rPr>
              <a:t>ruidosas </a:t>
            </a:r>
          </a:p>
          <a:p>
            <a:pPr marL="457200" indent="-457200" algn="just">
              <a:buFont typeface="Wingdings" panose="05000000000000000000" pitchFamily="2" charset="2"/>
              <a:buChar char="ü"/>
            </a:pPr>
            <a:r>
              <a:rPr lang="pt-BR" sz="2800" dirty="0" smtClean="0">
                <a:solidFill>
                  <a:srgbClr val="000000"/>
                </a:solidFill>
                <a:latin typeface="ff13"/>
              </a:rPr>
              <a:t>Criticar </a:t>
            </a:r>
            <a:r>
              <a:rPr lang="pt-BR" sz="2800" dirty="0">
                <a:solidFill>
                  <a:srgbClr val="000000"/>
                </a:solidFill>
                <a:latin typeface="ff13"/>
              </a:rPr>
              <a:t>alguém na frente dos </a:t>
            </a:r>
            <a:r>
              <a:rPr lang="pt-BR" sz="2800" dirty="0" smtClean="0">
                <a:solidFill>
                  <a:srgbClr val="000000"/>
                </a:solidFill>
                <a:latin typeface="ff13"/>
              </a:rPr>
              <a:t>outros</a:t>
            </a:r>
          </a:p>
          <a:p>
            <a:pPr marL="457200" indent="-457200" algn="just">
              <a:buFont typeface="Wingdings" panose="05000000000000000000" pitchFamily="2" charset="2"/>
              <a:buChar char="ü"/>
            </a:pPr>
            <a:r>
              <a:rPr lang="pt-BR" sz="2800" dirty="0" smtClean="0">
                <a:solidFill>
                  <a:srgbClr val="000000"/>
                </a:solidFill>
                <a:latin typeface="ff13"/>
              </a:rPr>
              <a:t>Falar </a:t>
            </a:r>
            <a:r>
              <a:rPr lang="pt-BR" sz="2800" dirty="0">
                <a:solidFill>
                  <a:srgbClr val="000000"/>
                </a:solidFill>
                <a:latin typeface="ff13"/>
              </a:rPr>
              <a:t>mal de uma pessoa </a:t>
            </a:r>
            <a:r>
              <a:rPr lang="pt-BR" sz="2800" dirty="0" smtClean="0">
                <a:solidFill>
                  <a:srgbClr val="000000"/>
                </a:solidFill>
                <a:latin typeface="ff13"/>
              </a:rPr>
              <a:t>ausente</a:t>
            </a:r>
          </a:p>
          <a:p>
            <a:pPr marL="457200" indent="-457200" algn="just">
              <a:buFont typeface="Wingdings" panose="05000000000000000000" pitchFamily="2" charset="2"/>
              <a:buChar char="ü"/>
            </a:pPr>
            <a:r>
              <a:rPr lang="pt-BR" sz="2800" dirty="0" smtClean="0">
                <a:solidFill>
                  <a:srgbClr val="000000"/>
                </a:solidFill>
                <a:latin typeface="ff13"/>
              </a:rPr>
              <a:t>Cortar </a:t>
            </a:r>
            <a:r>
              <a:rPr lang="pt-BR" sz="2800" dirty="0">
                <a:solidFill>
                  <a:srgbClr val="000000"/>
                </a:solidFill>
                <a:latin typeface="ff13"/>
              </a:rPr>
              <a:t>unhas na presença de outras </a:t>
            </a:r>
            <a:r>
              <a:rPr lang="pt-BR" sz="2800" dirty="0" smtClean="0">
                <a:solidFill>
                  <a:srgbClr val="000000"/>
                </a:solidFill>
                <a:latin typeface="ff13"/>
              </a:rPr>
              <a:t>pessoas</a:t>
            </a:r>
          </a:p>
          <a:p>
            <a:pPr marL="457200" indent="-457200" algn="just">
              <a:buFont typeface="Wingdings" panose="05000000000000000000" pitchFamily="2" charset="2"/>
              <a:buChar char="ü"/>
            </a:pPr>
            <a:r>
              <a:rPr lang="pt-BR" sz="2800" dirty="0" smtClean="0">
                <a:solidFill>
                  <a:srgbClr val="000000"/>
                </a:solidFill>
                <a:latin typeface="ff13"/>
              </a:rPr>
              <a:t>Sussurrar </a:t>
            </a:r>
            <a:r>
              <a:rPr lang="pt-BR" sz="2800" dirty="0">
                <a:solidFill>
                  <a:srgbClr val="000000"/>
                </a:solidFill>
                <a:latin typeface="ff13"/>
              </a:rPr>
              <a:t>ou rir em um templo </a:t>
            </a:r>
            <a:r>
              <a:rPr lang="pt-BR" sz="2800" dirty="0" smtClean="0">
                <a:solidFill>
                  <a:srgbClr val="000000"/>
                </a:solidFill>
                <a:latin typeface="ff13"/>
              </a:rPr>
              <a:t>religioso</a:t>
            </a:r>
          </a:p>
          <a:p>
            <a:pPr marL="457200" indent="-457200" algn="just">
              <a:buFont typeface="Wingdings" panose="05000000000000000000" pitchFamily="2" charset="2"/>
              <a:buChar char="ü"/>
            </a:pPr>
            <a:r>
              <a:rPr lang="pt-BR" sz="2800" dirty="0" smtClean="0">
                <a:solidFill>
                  <a:srgbClr val="000000"/>
                </a:solidFill>
                <a:latin typeface="ff13"/>
              </a:rPr>
              <a:t>Deixar </a:t>
            </a:r>
            <a:r>
              <a:rPr lang="pt-BR" sz="2800" dirty="0">
                <a:solidFill>
                  <a:srgbClr val="000000"/>
                </a:solidFill>
                <a:latin typeface="ff13"/>
              </a:rPr>
              <a:t>um convidado sem lugar para </a:t>
            </a:r>
            <a:r>
              <a:rPr lang="pt-BR" sz="2800" dirty="0" smtClean="0">
                <a:solidFill>
                  <a:srgbClr val="000000"/>
                </a:solidFill>
                <a:latin typeface="ff13"/>
              </a:rPr>
              <a:t>sentar</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expressar gratidão ao receber um </a:t>
            </a:r>
            <a:r>
              <a:rPr lang="pt-BR" sz="2800" dirty="0" smtClean="0">
                <a:solidFill>
                  <a:srgbClr val="000000"/>
                </a:solidFill>
                <a:latin typeface="ff13"/>
              </a:rPr>
              <a:t>presente</a:t>
            </a:r>
          </a:p>
          <a:p>
            <a:pPr marL="457200" indent="-457200" algn="just">
              <a:buFont typeface="Wingdings" panose="05000000000000000000" pitchFamily="2" charset="2"/>
              <a:buChar char="ü"/>
            </a:pPr>
            <a:r>
              <a:rPr lang="pt-BR" sz="2800" dirty="0" smtClean="0">
                <a:solidFill>
                  <a:srgbClr val="000000"/>
                </a:solidFill>
                <a:latin typeface="ff13"/>
              </a:rPr>
              <a:t>Rir </a:t>
            </a:r>
            <a:r>
              <a:rPr lang="pt-BR" sz="2800" dirty="0">
                <a:solidFill>
                  <a:srgbClr val="000000"/>
                </a:solidFill>
                <a:latin typeface="ff13"/>
              </a:rPr>
              <a:t>dos erros </a:t>
            </a:r>
            <a:r>
              <a:rPr lang="pt-BR" sz="2800" dirty="0" smtClean="0">
                <a:solidFill>
                  <a:srgbClr val="000000"/>
                </a:solidFill>
                <a:latin typeface="ff13"/>
              </a:rPr>
              <a:t>alheios</a:t>
            </a:r>
          </a:p>
          <a:p>
            <a:pPr marL="457200" indent="-457200" algn="just">
              <a:buFont typeface="Wingdings" panose="05000000000000000000" pitchFamily="2" charset="2"/>
              <a:buChar char="ü"/>
            </a:pPr>
            <a:r>
              <a:rPr lang="pt-BR" sz="2800" dirty="0" smtClean="0">
                <a:solidFill>
                  <a:srgbClr val="000000"/>
                </a:solidFill>
                <a:latin typeface="ff13"/>
              </a:rPr>
              <a:t>Começar </a:t>
            </a:r>
            <a:r>
              <a:rPr lang="pt-BR" sz="2800" dirty="0">
                <a:solidFill>
                  <a:srgbClr val="000000"/>
                </a:solidFill>
                <a:latin typeface="ff13"/>
              </a:rPr>
              <a:t>a comer logo depois de sentar à </a:t>
            </a:r>
            <a:r>
              <a:rPr lang="pt-BR" sz="2800" dirty="0" smtClean="0">
                <a:solidFill>
                  <a:srgbClr val="000000"/>
                </a:solidFill>
                <a:latin typeface="ff13"/>
              </a:rPr>
              <a:t>mesa</a:t>
            </a:r>
          </a:p>
          <a:p>
            <a:pPr marL="457200" indent="-457200" algn="just">
              <a:buFont typeface="Wingdings" panose="05000000000000000000" pitchFamily="2" charset="2"/>
              <a:buChar char="ü"/>
            </a:pPr>
            <a:r>
              <a:rPr lang="pt-BR" sz="2800" dirty="0" smtClean="0">
                <a:solidFill>
                  <a:srgbClr val="000000"/>
                </a:solidFill>
                <a:latin typeface="ff13"/>
              </a:rPr>
              <a:t>Falar </a:t>
            </a:r>
            <a:r>
              <a:rPr lang="pt-BR" sz="2800" dirty="0">
                <a:solidFill>
                  <a:srgbClr val="000000"/>
                </a:solidFill>
                <a:latin typeface="ff13"/>
              </a:rPr>
              <a:t>enquanto um artista se </a:t>
            </a:r>
            <a:r>
              <a:rPr lang="pt-BR" sz="2800" dirty="0" smtClean="0">
                <a:solidFill>
                  <a:srgbClr val="000000"/>
                </a:solidFill>
                <a:latin typeface="ff13"/>
              </a:rPr>
              <a:t>apresenta</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retribuir um </a:t>
            </a:r>
            <a:r>
              <a:rPr lang="pt-BR" sz="2800" dirty="0" smtClean="0">
                <a:solidFill>
                  <a:srgbClr val="000000"/>
                </a:solidFill>
                <a:latin typeface="ff13"/>
              </a:rPr>
              <a:t>sorriso</a:t>
            </a:r>
          </a:p>
          <a:p>
            <a:pPr marL="457200" indent="-457200" algn="just">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agradecer um elogio</a:t>
            </a:r>
            <a:endParaRPr lang="pt-BR" sz="2800" dirty="0"/>
          </a:p>
        </p:txBody>
      </p:sp>
    </p:spTree>
    <p:extLst>
      <p:ext uri="{BB962C8B-B14F-4D97-AF65-F5344CB8AC3E}">
        <p14:creationId xmlns:p14="http://schemas.microsoft.com/office/powerpoint/2010/main" val="35293552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663636"/>
          </a:xfrm>
          <a:prstGeom prst="rect">
            <a:avLst/>
          </a:prstGeom>
        </p:spPr>
        <p:txBody>
          <a:bodyPr wrap="square">
            <a:spAutoFit/>
          </a:bodyPr>
          <a:lstStyle/>
          <a:p>
            <a:pPr algn="ctr"/>
            <a:r>
              <a:rPr lang="pt-BR" sz="2800" b="1" u="sng" dirty="0">
                <a:solidFill>
                  <a:srgbClr val="000000"/>
                </a:solidFill>
                <a:latin typeface="ff17"/>
              </a:rPr>
              <a:t>Dicas de almoço e jantar de negócios</a:t>
            </a:r>
            <a:r>
              <a:rPr lang="pt-BR" sz="2800" dirty="0">
                <a:solidFill>
                  <a:srgbClr val="000000"/>
                </a:solidFill>
                <a:latin typeface="ff17"/>
              </a:rPr>
              <a:t>: </a:t>
            </a:r>
            <a:endParaRPr lang="pt-BR" sz="2800" dirty="0">
              <a:solidFill>
                <a:srgbClr val="000000"/>
              </a:solidFill>
              <a:latin typeface="Source Sans Pro"/>
            </a:endParaRPr>
          </a:p>
          <a:p>
            <a:pPr algn="just"/>
            <a:r>
              <a:rPr lang="pt-BR" sz="2800" dirty="0" smtClean="0">
                <a:solidFill>
                  <a:srgbClr val="000000"/>
                </a:solidFill>
                <a:latin typeface="ff13"/>
              </a:rPr>
              <a:t>Almoço </a:t>
            </a:r>
            <a:r>
              <a:rPr lang="pt-BR" sz="2800" dirty="0">
                <a:solidFill>
                  <a:srgbClr val="000000"/>
                </a:solidFill>
                <a:latin typeface="ff13"/>
              </a:rPr>
              <a:t>ou jantar de negócios: quem convida paga a conta;</a:t>
            </a:r>
            <a:endParaRPr lang="pt-BR" sz="2800" dirty="0">
              <a:solidFill>
                <a:srgbClr val="000000"/>
              </a:solidFill>
              <a:latin typeface="Source Sans Pro"/>
            </a:endParaRPr>
          </a:p>
          <a:p>
            <a:pPr algn="just"/>
            <a:r>
              <a:rPr lang="pt-BR" sz="2800" dirty="0" smtClean="0">
                <a:solidFill>
                  <a:srgbClr val="000000"/>
                </a:solidFill>
                <a:latin typeface="ff13"/>
              </a:rPr>
              <a:t>Opte </a:t>
            </a:r>
            <a:r>
              <a:rPr lang="pt-BR" sz="2800" dirty="0">
                <a:solidFill>
                  <a:srgbClr val="000000"/>
                </a:solidFill>
                <a:latin typeface="ff13"/>
              </a:rPr>
              <a:t>por refeições e bebidas leves; lembre-se que a finalidade é comercial e não nutricional;</a:t>
            </a:r>
            <a:endParaRPr lang="pt-BR" sz="2800" dirty="0">
              <a:solidFill>
                <a:srgbClr val="000000"/>
              </a:solidFill>
              <a:latin typeface="Source Sans Pro"/>
            </a:endParaRPr>
          </a:p>
          <a:p>
            <a:pPr algn="just"/>
            <a:r>
              <a:rPr lang="pt-BR" sz="2800" i="1" u="sng" dirty="0" smtClean="0">
                <a:solidFill>
                  <a:srgbClr val="000000"/>
                </a:solidFill>
                <a:latin typeface="ff13"/>
              </a:rPr>
              <a:t>Evite</a:t>
            </a:r>
            <a:r>
              <a:rPr lang="pt-BR" sz="2800" dirty="0">
                <a:solidFill>
                  <a:srgbClr val="000000"/>
                </a:solidFill>
                <a:latin typeface="ff13"/>
              </a:rPr>
              <a:t>: palitar os dentes, mastigar com a boca aberta, cotovelos na mesa, olhar só para </a:t>
            </a:r>
            <a:r>
              <a:rPr lang="pt-BR" sz="2800" dirty="0" smtClean="0">
                <a:solidFill>
                  <a:srgbClr val="000000"/>
                </a:solidFill>
                <a:latin typeface="ff13"/>
              </a:rPr>
              <a:t>o prato</a:t>
            </a:r>
            <a:r>
              <a:rPr lang="pt-BR" sz="2800" dirty="0">
                <a:solidFill>
                  <a:srgbClr val="000000"/>
                </a:solidFill>
                <a:latin typeface="ff13"/>
              </a:rPr>
              <a:t>, arrastar a cadeira, comer antes de todos estarem servidos, chamar o garçom por </a:t>
            </a:r>
            <a:r>
              <a:rPr lang="pt-BR" sz="2800" dirty="0" smtClean="0">
                <a:solidFill>
                  <a:srgbClr val="000000"/>
                </a:solidFill>
                <a:latin typeface="ff13"/>
              </a:rPr>
              <a:t>outro nome</a:t>
            </a:r>
            <a:r>
              <a:rPr lang="pt-BR" sz="2800" dirty="0">
                <a:solidFill>
                  <a:srgbClr val="000000"/>
                </a:solidFill>
                <a:latin typeface="ff13"/>
              </a:rPr>
              <a:t>, usar o celular</a:t>
            </a:r>
            <a:r>
              <a:rPr lang="pt-BR" sz="2800" dirty="0" smtClean="0">
                <a:solidFill>
                  <a:srgbClr val="000000"/>
                </a:solidFill>
                <a:latin typeface="ff13"/>
              </a:rPr>
              <a:t>.</a:t>
            </a:r>
          </a:p>
          <a:p>
            <a:pPr algn="just"/>
            <a:endParaRPr lang="pt-BR" sz="1500" b="0" i="0" dirty="0">
              <a:solidFill>
                <a:srgbClr val="000000"/>
              </a:solidFill>
              <a:effectLst/>
              <a:latin typeface="ff13"/>
            </a:endParaRPr>
          </a:p>
          <a:p>
            <a:pPr algn="ctr"/>
            <a:r>
              <a:rPr lang="pt-BR" sz="3000" b="1" u="sng" dirty="0"/>
              <a:t>Etiqueta no elevador:</a:t>
            </a:r>
          </a:p>
          <a:p>
            <a:pPr indent="538163" algn="just"/>
            <a:r>
              <a:rPr lang="pt-BR" sz="3000" dirty="0" smtClean="0"/>
              <a:t>Nos </a:t>
            </a:r>
            <a:r>
              <a:rPr lang="pt-BR" sz="3000" dirty="0"/>
              <a:t>elevadores, o homem sempre deve segurar a porta para a entrada da mulher. Da </a:t>
            </a:r>
            <a:r>
              <a:rPr lang="pt-BR" sz="3000" dirty="0" smtClean="0"/>
              <a:t>mesma forma</a:t>
            </a:r>
            <a:r>
              <a:rPr lang="pt-BR" sz="3000" dirty="0"/>
              <a:t>, os idosos têm a preferência.</a:t>
            </a:r>
          </a:p>
          <a:p>
            <a:pPr indent="538163" algn="just"/>
            <a:r>
              <a:rPr lang="pt-BR" sz="3000" dirty="0" smtClean="0"/>
              <a:t>Se </a:t>
            </a:r>
            <a:r>
              <a:rPr lang="pt-BR" sz="3000" dirty="0"/>
              <a:t>duas pessoas forem descer no mesmo andar, o homem, ou a pessoa mais jovem, </a:t>
            </a:r>
            <a:r>
              <a:rPr lang="pt-BR" sz="3000" dirty="0" smtClean="0"/>
              <a:t>deve abrir </a:t>
            </a:r>
            <a:r>
              <a:rPr lang="pt-BR" sz="3000" dirty="0"/>
              <a:t>a porta para que a mulher ou o mais idoso saia do elevador.</a:t>
            </a:r>
          </a:p>
          <a:p>
            <a:pPr indent="538163" algn="just"/>
            <a:r>
              <a:rPr lang="pt-BR" sz="3000" dirty="0" smtClean="0"/>
              <a:t>Qualquer </a:t>
            </a:r>
            <a:r>
              <a:rPr lang="pt-BR" sz="3000" dirty="0"/>
              <a:t>pessoa que entra no elevador deve cumprimentar aqueles que já estão dentro</a:t>
            </a:r>
            <a:r>
              <a:rPr lang="pt-BR" sz="3000" dirty="0" smtClean="0"/>
              <a:t>, apenas </a:t>
            </a:r>
            <a:r>
              <a:rPr lang="pt-BR" sz="3000" dirty="0"/>
              <a:t>com um cumprimento discreto.</a:t>
            </a:r>
          </a:p>
          <a:p>
            <a:pPr algn="just"/>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31292266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32749"/>
          </a:xfrm>
          <a:prstGeom prst="rect">
            <a:avLst/>
          </a:prstGeom>
        </p:spPr>
        <p:txBody>
          <a:bodyPr wrap="square">
            <a:spAutoFit/>
          </a:bodyPr>
          <a:lstStyle/>
          <a:p>
            <a:pPr algn="ctr">
              <a:lnSpc>
                <a:spcPct val="150000"/>
              </a:lnSpc>
              <a:spcAft>
                <a:spcPts val="600"/>
              </a:spcAft>
            </a:pPr>
            <a:r>
              <a:rPr lang="pt-BR" sz="3000" b="1" u="sng" dirty="0">
                <a:solidFill>
                  <a:srgbClr val="000000"/>
                </a:solidFill>
                <a:latin typeface="ff17"/>
              </a:rPr>
              <a:t>Etiqueta ao </a:t>
            </a:r>
            <a:r>
              <a:rPr lang="pt-BR" sz="3000" b="1" u="sng" dirty="0" smtClean="0">
                <a:solidFill>
                  <a:srgbClr val="000000"/>
                </a:solidFill>
                <a:latin typeface="ff17"/>
              </a:rPr>
              <a:t>Telefone</a:t>
            </a:r>
          </a:p>
          <a:p>
            <a:pPr algn="just"/>
            <a:r>
              <a:rPr lang="pt-BR" sz="3200" dirty="0"/>
              <a:t>Ter bons modos ao telefone pode fazer uma diferença enorme na carreira de uma pessoa. Veja </a:t>
            </a:r>
            <a:r>
              <a:rPr lang="pt-BR" sz="3200" dirty="0" smtClean="0"/>
              <a:t>a seguir </a:t>
            </a:r>
            <a:r>
              <a:rPr lang="pt-BR" sz="3200" dirty="0"/>
              <a:t>como evitar alguns erros muito comuns, que são cometidos, inclusive por </a:t>
            </a:r>
            <a:r>
              <a:rPr lang="pt-BR" sz="3200" dirty="0" smtClean="0"/>
              <a:t>executivos experientes</a:t>
            </a:r>
            <a:r>
              <a:rPr lang="pt-BR" sz="3200" dirty="0"/>
              <a:t>:</a:t>
            </a:r>
          </a:p>
          <a:p>
            <a:pPr algn="just"/>
            <a:r>
              <a:rPr lang="pt-BR" sz="3200" dirty="0" smtClean="0"/>
              <a:t>Tenha </a:t>
            </a:r>
            <a:r>
              <a:rPr lang="pt-BR" sz="3200" dirty="0"/>
              <a:t>sempre papel e caneta e anote os recados; pergunte se o outro pode falar </a:t>
            </a:r>
            <a:r>
              <a:rPr lang="pt-BR" sz="3200" dirty="0" smtClean="0"/>
              <a:t>naquele momento</a:t>
            </a:r>
            <a:r>
              <a:rPr lang="pt-BR" sz="3200" dirty="0"/>
              <a:t>; desligue o celular em reuniões, eventos e locais públicos – a menos que </a:t>
            </a:r>
            <a:r>
              <a:rPr lang="pt-BR" sz="3200" dirty="0" smtClean="0"/>
              <a:t>esteja aguardando </a:t>
            </a:r>
            <a:r>
              <a:rPr lang="pt-BR" sz="3200" dirty="0"/>
              <a:t>uma ligação urgente!</a:t>
            </a:r>
          </a:p>
          <a:p>
            <a:pPr algn="just"/>
            <a:r>
              <a:rPr lang="pt-BR" sz="3200" dirty="0" smtClean="0"/>
              <a:t>Se </a:t>
            </a:r>
            <a:r>
              <a:rPr lang="pt-BR" sz="3200" dirty="0"/>
              <a:t>o celular de outra pessoa tocar nunca atenda!</a:t>
            </a:r>
          </a:p>
          <a:p>
            <a:pPr algn="just"/>
            <a:r>
              <a:rPr lang="pt-BR" sz="3200" dirty="0" smtClean="0"/>
              <a:t>Se </a:t>
            </a:r>
            <a:r>
              <a:rPr lang="pt-BR" sz="3200" dirty="0"/>
              <a:t>a pessoa se identificar usando o título de doutor, professor, etc., trate-o pelo título, </a:t>
            </a:r>
            <a:r>
              <a:rPr lang="pt-BR" sz="3200" dirty="0" smtClean="0"/>
              <a:t>nunca somente </a:t>
            </a:r>
            <a:r>
              <a:rPr lang="pt-BR" sz="3200" dirty="0"/>
              <a:t>pelo nome</a:t>
            </a:r>
            <a:r>
              <a:rPr lang="pt-BR" sz="3200" dirty="0" smtClean="0"/>
              <a:t>.</a:t>
            </a:r>
          </a:p>
          <a:p>
            <a:pPr algn="just"/>
            <a:r>
              <a:rPr lang="pt-BR" sz="3200" dirty="0"/>
              <a:t>Enquanto estiver falando ao telefone, não faça outras coisas como digitar, mexer com </a:t>
            </a:r>
            <a:r>
              <a:rPr lang="pt-BR" sz="3200" dirty="0" smtClean="0"/>
              <a:t>papéis etc. A </a:t>
            </a:r>
            <a:r>
              <a:rPr lang="pt-BR" sz="3200" dirty="0"/>
              <a:t>pessoa do outro lado, com certeza, vai perceber e pode achar que você não está lhe dando </a:t>
            </a:r>
            <a:r>
              <a:rPr lang="pt-BR" sz="3200" dirty="0" smtClean="0"/>
              <a:t>a devida </a:t>
            </a:r>
            <a:r>
              <a:rPr lang="pt-BR" sz="3200" dirty="0"/>
              <a:t>atenção.</a:t>
            </a:r>
          </a:p>
          <a:p>
            <a:pPr algn="just"/>
            <a:endParaRPr lang="pt-BR" sz="3000" b="1" u="sng" dirty="0"/>
          </a:p>
        </p:txBody>
      </p:sp>
    </p:spTree>
    <p:extLst>
      <p:ext uri="{BB962C8B-B14F-4D97-AF65-F5344CB8AC3E}">
        <p14:creationId xmlns:p14="http://schemas.microsoft.com/office/powerpoint/2010/main" val="6931906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24973"/>
          </a:xfrm>
          <a:prstGeom prst="rect">
            <a:avLst/>
          </a:prstGeom>
        </p:spPr>
        <p:txBody>
          <a:bodyPr wrap="square">
            <a:spAutoFit/>
          </a:bodyPr>
          <a:lstStyle/>
          <a:p>
            <a:pPr indent="538163" algn="just"/>
            <a:r>
              <a:rPr lang="pt-BR" sz="2600" dirty="0" smtClean="0">
                <a:solidFill>
                  <a:srgbClr val="000000"/>
                </a:solidFill>
                <a:latin typeface="ff13"/>
              </a:rPr>
              <a:t>Não coma enquanto estiver ao telefone. Mesmo o som de uma simples bala, chiclete ou pastilha é percebido pelo interlocutor e pode ser interpretado como pouco caso seu.</a:t>
            </a:r>
            <a:endParaRPr lang="pt-BR" sz="2600" dirty="0" smtClean="0">
              <a:solidFill>
                <a:srgbClr val="000000"/>
              </a:solidFill>
              <a:latin typeface="Source Sans Pro"/>
            </a:endParaRPr>
          </a:p>
          <a:p>
            <a:pPr indent="538163" algn="just"/>
            <a:r>
              <a:rPr lang="pt-BR" sz="2600" dirty="0" smtClean="0">
                <a:solidFill>
                  <a:srgbClr val="000000"/>
                </a:solidFill>
                <a:latin typeface="ff13"/>
              </a:rPr>
              <a:t>Durante uma reunião na sua sala, se o telefone tocar, peça licença aos demais, atenda e, ao desligar, desculpe-se pela interrupção.</a:t>
            </a:r>
            <a:endParaRPr lang="pt-BR" sz="2600" dirty="0" smtClean="0">
              <a:solidFill>
                <a:srgbClr val="000000"/>
              </a:solidFill>
              <a:latin typeface="Source Sans Pro"/>
            </a:endParaRPr>
          </a:p>
          <a:p>
            <a:pPr indent="538163" algn="just"/>
            <a:r>
              <a:rPr lang="pt-BR" sz="2600" dirty="0" smtClean="0">
                <a:solidFill>
                  <a:srgbClr val="000000"/>
                </a:solidFill>
                <a:latin typeface="ff13"/>
              </a:rPr>
              <a:t>Se você recebeu a ligação e precisa de algum tempo para dar uma resposta, comprometa-se aligar, informando quando e a que horas telefonará.</a:t>
            </a:r>
            <a:endParaRPr lang="pt-BR" sz="2600" dirty="0" smtClean="0">
              <a:solidFill>
                <a:srgbClr val="000000"/>
              </a:solidFill>
              <a:latin typeface="Source Sans Pro"/>
            </a:endParaRPr>
          </a:p>
          <a:p>
            <a:pPr indent="538163" algn="just"/>
            <a:r>
              <a:rPr lang="pt-BR" sz="2600" dirty="0" smtClean="0">
                <a:solidFill>
                  <a:srgbClr val="000000"/>
                </a:solidFill>
                <a:latin typeface="ff13"/>
              </a:rPr>
              <a:t>Sua voz deve soar calma e agradável, por mais que esteja sobrecarregado de trabalho.</a:t>
            </a:r>
          </a:p>
          <a:p>
            <a:pPr indent="538163" algn="just"/>
            <a:r>
              <a:rPr lang="pt-BR" sz="3000" dirty="0"/>
              <a:t>E lembre-se: quem faz a ligação deve desligar primeiro</a:t>
            </a:r>
            <a:r>
              <a:rPr lang="pt-BR" sz="3000" dirty="0" smtClean="0"/>
              <a:t>. Esta </a:t>
            </a:r>
            <a:r>
              <a:rPr lang="pt-BR" sz="3000" dirty="0"/>
              <a:t>regra só deve ser quebrada quando o outro estende demais a conversa e não percebe </a:t>
            </a:r>
            <a:r>
              <a:rPr lang="pt-BR" sz="3000" dirty="0" smtClean="0"/>
              <a:t>que está </a:t>
            </a:r>
            <a:r>
              <a:rPr lang="pt-BR" sz="3000" dirty="0"/>
              <a:t>na hora de desligar, mesmo depois de você dizer que está muito ocupado ou que tem </a:t>
            </a:r>
            <a:r>
              <a:rPr lang="pt-BR" sz="3000" dirty="0" smtClean="0"/>
              <a:t>um compromisso </a:t>
            </a:r>
            <a:r>
              <a:rPr lang="pt-BR" sz="3000" dirty="0"/>
              <a:t>urgente naquela hora</a:t>
            </a:r>
            <a:r>
              <a:rPr lang="pt-BR" sz="3000" dirty="0" smtClean="0"/>
              <a:t>. Uma </a:t>
            </a:r>
            <a:r>
              <a:rPr lang="pt-BR" sz="3000" dirty="0"/>
              <a:t>saída educada é interromper a conversa dizendo "</a:t>
            </a:r>
            <a:r>
              <a:rPr lang="pt-BR" sz="3000" dirty="0" smtClean="0"/>
              <a:t>foi um </a:t>
            </a:r>
            <a:r>
              <a:rPr lang="pt-BR" sz="3000" dirty="0"/>
              <a:t>prazer receber sua ligação, mas eu preciso desligar". Se ele mesmo assim não desligar antes, você pode desligar primeiro</a:t>
            </a:r>
            <a:r>
              <a:rPr lang="pt-BR" sz="2800" dirty="0"/>
              <a:t>.</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118033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478970"/>
          </a:xfrm>
          <a:prstGeom prst="rect">
            <a:avLst/>
          </a:prstGeom>
          <a:noFill/>
        </p:spPr>
        <p:txBody>
          <a:bodyPr wrap="square" rtlCol="0">
            <a:spAutoFit/>
          </a:bodyPr>
          <a:lstStyle/>
          <a:p>
            <a:pPr indent="538163" algn="just">
              <a:lnSpc>
                <a:spcPct val="150000"/>
              </a:lnSpc>
            </a:pPr>
            <a:r>
              <a:rPr lang="pt-BR" sz="3200" dirty="0"/>
              <a:t>O que diferencia o negociador do vendedor é o fato de se tornar mais estratégico, de se planejar melhor, ser mais racional e menos emotivo, munir-se de informações precisas para passar segurança na tomada de decisão. Os negociadores também não aceitam as coisas como elas são sem antes perguntar por que não poderiam ser feitas de forma melhor</a:t>
            </a:r>
            <a:r>
              <a:rPr lang="pt-BR" sz="3200" dirty="0" smtClean="0"/>
              <a:t>.</a:t>
            </a:r>
          </a:p>
          <a:p>
            <a:pPr indent="538163" algn="just">
              <a:lnSpc>
                <a:spcPct val="150000"/>
              </a:lnSpc>
            </a:pPr>
            <a:r>
              <a:rPr lang="pt-BR" sz="3200" dirty="0" smtClean="0"/>
              <a:t>As competências chave para a negociação incluem atributos pessoais, tais como a comunicação e percepção; a capacidade de avaliar grandes quantidades de informação e a criatividade necessária para encontrar opções que resultem em benefícios mútuos.</a:t>
            </a:r>
          </a:p>
          <a:p>
            <a:pPr indent="538163" algn="just">
              <a:lnSpc>
                <a:spcPct val="150000"/>
              </a:lnSpc>
            </a:pPr>
            <a:endParaRPr lang="pt-BR" sz="3200" dirty="0"/>
          </a:p>
        </p:txBody>
      </p:sp>
    </p:spTree>
    <p:extLst>
      <p:ext uri="{BB962C8B-B14F-4D97-AF65-F5344CB8AC3E}">
        <p14:creationId xmlns:p14="http://schemas.microsoft.com/office/powerpoint/2010/main" val="713142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109639"/>
          </a:xfrm>
          <a:prstGeom prst="rect">
            <a:avLst/>
          </a:prstGeom>
          <a:noFill/>
        </p:spPr>
        <p:txBody>
          <a:bodyPr wrap="square" rtlCol="0">
            <a:spAutoFit/>
          </a:bodyPr>
          <a:lstStyle/>
          <a:p>
            <a:pPr algn="ctr"/>
            <a:r>
              <a:rPr lang="pt-BR" sz="3000" b="1" u="sng" dirty="0" smtClean="0"/>
              <a:t>Ligação Externa Receptiva</a:t>
            </a:r>
          </a:p>
          <a:p>
            <a:pPr algn="just">
              <a:buFont typeface="Wingdings" panose="05000000000000000000" pitchFamily="2" charset="2"/>
              <a:buChar char="ü"/>
            </a:pPr>
            <a:r>
              <a:rPr lang="pt-BR" sz="3000" dirty="0" smtClean="0"/>
              <a:t>Não </a:t>
            </a:r>
            <a:r>
              <a:rPr lang="pt-BR" sz="3000" dirty="0"/>
              <a:t>diga alô, </a:t>
            </a:r>
            <a:r>
              <a:rPr lang="pt-BR" sz="3000" dirty="0" smtClean="0"/>
              <a:t>diga o </a:t>
            </a:r>
            <a:r>
              <a:rPr lang="pt-BR" sz="3000" dirty="0"/>
              <a:t>nome da empresa, seu nome e sobrenome </a:t>
            </a:r>
            <a:r>
              <a:rPr lang="pt-BR" sz="3000" dirty="0" smtClean="0"/>
              <a:t>e cumprimente: BOM</a:t>
            </a:r>
            <a:r>
              <a:rPr lang="pt-BR" sz="3000" dirty="0"/>
              <a:t> DIA / BOA TARDE </a:t>
            </a:r>
            <a:r>
              <a:rPr lang="pt-BR" sz="3000" dirty="0" smtClean="0"/>
              <a:t>. </a:t>
            </a:r>
            <a:r>
              <a:rPr lang="pt-BR" sz="3000" dirty="0"/>
              <a:t>Identifique-se com orgulho.</a:t>
            </a:r>
          </a:p>
          <a:p>
            <a:pPr algn="just">
              <a:buFont typeface="Wingdings" panose="05000000000000000000" pitchFamily="2" charset="2"/>
              <a:buChar char="ü"/>
            </a:pPr>
            <a:r>
              <a:rPr lang="pt-BR" sz="3000" dirty="0" smtClean="0"/>
              <a:t>Quando </a:t>
            </a:r>
            <a:r>
              <a:rPr lang="pt-BR" sz="3000" dirty="0"/>
              <a:t>não souber quem está ligando solicite o nome do cliente e use-o </a:t>
            </a:r>
            <a:r>
              <a:rPr lang="pt-BR" sz="3000" dirty="0" smtClean="0"/>
              <a:t>frequentemente. Profissionalize </a:t>
            </a:r>
            <a:r>
              <a:rPr lang="pt-BR" sz="3000" dirty="0"/>
              <a:t>o </a:t>
            </a:r>
            <a:r>
              <a:rPr lang="pt-BR" sz="3000" dirty="0" smtClean="0"/>
              <a:t>atendimento: SEU </a:t>
            </a:r>
            <a:r>
              <a:rPr lang="pt-BR" sz="3000" dirty="0"/>
              <a:t>NOME POR FAVOR? </a:t>
            </a:r>
            <a:r>
              <a:rPr lang="pt-BR" sz="3000" dirty="0" smtClean="0"/>
              <a:t>DE </a:t>
            </a:r>
            <a:r>
              <a:rPr lang="pt-BR" sz="3000" dirty="0"/>
              <a:t>QUE EMPRESA? </a:t>
            </a:r>
          </a:p>
          <a:p>
            <a:pPr algn="just">
              <a:buFont typeface="Wingdings" panose="05000000000000000000" pitchFamily="2" charset="2"/>
              <a:buChar char="ü"/>
            </a:pPr>
            <a:r>
              <a:rPr lang="pt-BR" sz="3000" dirty="0" smtClean="0"/>
              <a:t>Seja </a:t>
            </a:r>
            <a:r>
              <a:rPr lang="pt-BR" sz="3000" dirty="0"/>
              <a:t>gentil e demonstre </a:t>
            </a:r>
            <a:r>
              <a:rPr lang="pt-BR" sz="3000" dirty="0" smtClean="0"/>
              <a:t>interesse: AGUARDE </a:t>
            </a:r>
            <a:r>
              <a:rPr lang="pt-BR" sz="3000" dirty="0"/>
              <a:t>UM INSTANTE (ou UM MOMENTO) QUE OU VERIFICAR </a:t>
            </a:r>
            <a:r>
              <a:rPr lang="pt-BR" sz="3000" dirty="0" smtClean="0"/>
              <a:t> .... </a:t>
            </a:r>
            <a:r>
              <a:rPr lang="pt-BR" sz="3000" dirty="0"/>
              <a:t>Nunca diga: “um </a:t>
            </a:r>
            <a:r>
              <a:rPr lang="pt-BR" sz="3000" dirty="0" err="1"/>
              <a:t>segundinho</a:t>
            </a:r>
            <a:r>
              <a:rPr lang="pt-BR" sz="3000" dirty="0"/>
              <a:t>, só </a:t>
            </a:r>
            <a:r>
              <a:rPr lang="pt-BR" sz="3000" dirty="0" smtClean="0"/>
              <a:t>um minutinho</a:t>
            </a:r>
            <a:r>
              <a:rPr lang="pt-BR" sz="3000" dirty="0"/>
              <a:t>.</a:t>
            </a:r>
          </a:p>
          <a:p>
            <a:pPr algn="just">
              <a:buFont typeface="Wingdings" panose="05000000000000000000" pitchFamily="2" charset="2"/>
              <a:buChar char="ü"/>
            </a:pPr>
            <a:r>
              <a:rPr lang="pt-BR" sz="3000" dirty="0" smtClean="0"/>
              <a:t>Caso </a:t>
            </a:r>
            <a:r>
              <a:rPr lang="pt-BR" sz="3000" dirty="0"/>
              <a:t>note que vai demorar, retome a ligação e explique. É terrível ficar esperando </a:t>
            </a:r>
            <a:r>
              <a:rPr lang="pt-BR" sz="3000" dirty="0" smtClean="0"/>
              <a:t>na linha </a:t>
            </a:r>
            <a:r>
              <a:rPr lang="pt-BR" sz="3000" dirty="0"/>
              <a:t>ouvindo “musiquinha” ou totalmente silencioso, sem saber o que está ocorrendo</a:t>
            </a:r>
            <a:r>
              <a:rPr lang="pt-BR" sz="3000" dirty="0" smtClean="0"/>
              <a:t>.</a:t>
            </a:r>
          </a:p>
          <a:p>
            <a:pPr algn="just">
              <a:buFont typeface="Wingdings" panose="05000000000000000000" pitchFamily="2" charset="2"/>
              <a:buChar char="ü"/>
            </a:pPr>
            <a:r>
              <a:rPr lang="pt-BR" sz="3000" dirty="0" smtClean="0"/>
              <a:t>Assegure </a:t>
            </a:r>
            <a:r>
              <a:rPr lang="pt-BR" sz="3000" dirty="0"/>
              <a:t>que o cliente seja transferido à pessoa com qual ele quer falar (não existe </a:t>
            </a:r>
            <a:r>
              <a:rPr lang="pt-BR" sz="3000" dirty="0" smtClean="0"/>
              <a:t>nada mais </a:t>
            </a:r>
            <a:r>
              <a:rPr lang="pt-BR" sz="3000" dirty="0"/>
              <a:t>terrível ao telefone do que ser transferido para várias pessoas e não conseguir </a:t>
            </a:r>
            <a:r>
              <a:rPr lang="pt-BR" sz="3000" dirty="0" smtClean="0"/>
              <a:t>falar com </a:t>
            </a:r>
            <a:r>
              <a:rPr lang="pt-BR" sz="3000" dirty="0"/>
              <a:t>a pessoa solicitada).</a:t>
            </a:r>
          </a:p>
        </p:txBody>
      </p:sp>
    </p:spTree>
    <p:extLst>
      <p:ext uri="{BB962C8B-B14F-4D97-AF65-F5344CB8AC3E}">
        <p14:creationId xmlns:p14="http://schemas.microsoft.com/office/powerpoint/2010/main" val="2504254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8135"/>
            <a:ext cx="12192000" cy="7325082"/>
          </a:xfrm>
          <a:prstGeom prst="rect">
            <a:avLst/>
          </a:prstGeom>
          <a:noFill/>
        </p:spPr>
        <p:txBody>
          <a:bodyPr wrap="square" rtlCol="0">
            <a:spAutoFit/>
          </a:bodyPr>
          <a:lstStyle/>
          <a:p>
            <a:pPr algn="ctr"/>
            <a:r>
              <a:rPr lang="pt-BR" sz="3200" b="1" u="sng" dirty="0" smtClean="0"/>
              <a:t>Etiqueta na Internet</a:t>
            </a:r>
          </a:p>
          <a:p>
            <a:pPr algn="just">
              <a:buFont typeface="Wingdings" panose="05000000000000000000" pitchFamily="2" charset="2"/>
              <a:buChar char="ü"/>
            </a:pPr>
            <a:r>
              <a:rPr lang="pt-BR" sz="2900" dirty="0"/>
              <a:t>Não repasse e-mails duvidosos, correntes, piadas e boatos;</a:t>
            </a:r>
          </a:p>
          <a:p>
            <a:pPr algn="just">
              <a:buFont typeface="Wingdings" panose="05000000000000000000" pitchFamily="2" charset="2"/>
              <a:buChar char="ü"/>
            </a:pPr>
            <a:r>
              <a:rPr lang="pt-BR" sz="2900" dirty="0" smtClean="0"/>
              <a:t>Responda </a:t>
            </a:r>
            <a:r>
              <a:rPr lang="pt-BR" sz="2900" dirty="0"/>
              <a:t>todos os e-mails rapidamente.</a:t>
            </a:r>
          </a:p>
          <a:p>
            <a:pPr algn="just">
              <a:buFont typeface="Wingdings" panose="05000000000000000000" pitchFamily="2" charset="2"/>
              <a:buChar char="ü"/>
            </a:pPr>
            <a:r>
              <a:rPr lang="pt-BR" sz="2900" dirty="0" smtClean="0"/>
              <a:t>Não </a:t>
            </a:r>
            <a:r>
              <a:rPr lang="pt-BR" sz="2900" dirty="0"/>
              <a:t>faça </a:t>
            </a:r>
            <a:r>
              <a:rPr lang="pt-BR" sz="2900" dirty="0" smtClean="0"/>
              <a:t>spam; Preste </a:t>
            </a:r>
            <a:r>
              <a:rPr lang="pt-BR" sz="2900" dirty="0"/>
              <a:t>atenção na gramática, ortografia e </a:t>
            </a:r>
            <a:r>
              <a:rPr lang="pt-BR" sz="2900" dirty="0" smtClean="0"/>
              <a:t>na pontuação</a:t>
            </a:r>
            <a:endParaRPr lang="pt-BR" sz="2900" dirty="0"/>
          </a:p>
          <a:p>
            <a:pPr algn="just">
              <a:buFont typeface="Wingdings" panose="05000000000000000000" pitchFamily="2" charset="2"/>
              <a:buChar char="ü"/>
            </a:pPr>
            <a:r>
              <a:rPr lang="pt-BR" sz="2900" dirty="0" smtClean="0"/>
              <a:t>Use </a:t>
            </a:r>
            <a:r>
              <a:rPr lang="pt-BR" sz="2900" dirty="0"/>
              <a:t>a internet para aprimoramento pessoal e profissional.</a:t>
            </a:r>
          </a:p>
          <a:p>
            <a:pPr algn="just">
              <a:buFont typeface="Wingdings" panose="05000000000000000000" pitchFamily="2" charset="2"/>
              <a:buChar char="ü"/>
            </a:pPr>
            <a:r>
              <a:rPr lang="pt-BR" sz="2900" dirty="0" smtClean="0"/>
              <a:t>Comece </a:t>
            </a:r>
            <a:r>
              <a:rPr lang="pt-BR" sz="2900" dirty="0"/>
              <a:t>sua mensagem com uma saudação ao interlocutor</a:t>
            </a:r>
            <a:r>
              <a:rPr lang="pt-BR" sz="2900" dirty="0" smtClean="0"/>
              <a:t>. “</a:t>
            </a:r>
            <a:r>
              <a:rPr lang="pt-BR" sz="2900" dirty="0"/>
              <a:t>Bom dia, Fulano de Tal...” ou “Prezado Renato” </a:t>
            </a:r>
            <a:r>
              <a:rPr lang="pt-BR" sz="2900" dirty="0" smtClean="0"/>
              <a:t>são suficientes</a:t>
            </a:r>
            <a:r>
              <a:rPr lang="pt-BR" sz="2900" dirty="0"/>
              <a:t>. É essencial que o destinatário sinta que o </a:t>
            </a:r>
            <a:r>
              <a:rPr lang="pt-BR" sz="2900" dirty="0" smtClean="0"/>
              <a:t>e-mail foi </a:t>
            </a:r>
            <a:r>
              <a:rPr lang="pt-BR" sz="2900" dirty="0"/>
              <a:t>escrito exclusivamente para ele.</a:t>
            </a:r>
          </a:p>
          <a:p>
            <a:pPr algn="just">
              <a:buFont typeface="Wingdings" panose="05000000000000000000" pitchFamily="2" charset="2"/>
              <a:buChar char="ü"/>
            </a:pPr>
            <a:r>
              <a:rPr lang="pt-BR" sz="2900" dirty="0" smtClean="0"/>
              <a:t>Quando </a:t>
            </a:r>
            <a:r>
              <a:rPr lang="pt-BR" sz="2900" dirty="0"/>
              <a:t>enviar uma mensagem para várias pessoas, não exponha os endereços de todos </a:t>
            </a:r>
            <a:r>
              <a:rPr lang="pt-BR" sz="2900" dirty="0" smtClean="0"/>
              <a:t>no cabeçalho</a:t>
            </a:r>
            <a:r>
              <a:rPr lang="pt-BR" sz="2900" dirty="0"/>
              <a:t>. Envie a mensagem para seu próprio endereço e mande “cópia oculta” para os outros.</a:t>
            </a:r>
          </a:p>
          <a:p>
            <a:pPr algn="just">
              <a:buFont typeface="Wingdings" panose="05000000000000000000" pitchFamily="2" charset="2"/>
              <a:buChar char="ü"/>
            </a:pPr>
            <a:r>
              <a:rPr lang="pt-BR" sz="2900" dirty="0" smtClean="0"/>
              <a:t>Não </a:t>
            </a:r>
            <a:r>
              <a:rPr lang="pt-BR" sz="2900" dirty="0"/>
              <a:t>escreva palavras apenas com letras maiúsculas. Na internet, escrever em maiúsculas é </a:t>
            </a:r>
            <a:r>
              <a:rPr lang="pt-BR" sz="2900" dirty="0" smtClean="0"/>
              <a:t>o mesmo </a:t>
            </a:r>
            <a:r>
              <a:rPr lang="pt-BR" sz="2900" dirty="0"/>
              <a:t>que GRITAR.</a:t>
            </a:r>
          </a:p>
          <a:p>
            <a:pPr algn="just">
              <a:buFont typeface="Wingdings" panose="05000000000000000000" pitchFamily="2" charset="2"/>
              <a:buChar char="ü"/>
            </a:pPr>
            <a:r>
              <a:rPr lang="pt-BR" sz="2900" dirty="0" smtClean="0"/>
              <a:t>Nunca </a:t>
            </a:r>
            <a:r>
              <a:rPr lang="pt-BR" sz="2900" dirty="0"/>
              <a:t>deixe de preencher o campo “assunto”. Assim, uma pessoa que recebe </a:t>
            </a:r>
            <a:r>
              <a:rPr lang="pt-BR" sz="2900" dirty="0" smtClean="0"/>
              <a:t>muitas mensagens </a:t>
            </a:r>
            <a:r>
              <a:rPr lang="pt-BR" sz="2900" dirty="0"/>
              <a:t>pode escolher qual ler primeiro.</a:t>
            </a:r>
          </a:p>
          <a:p>
            <a:endParaRPr lang="pt-BR" dirty="0"/>
          </a:p>
        </p:txBody>
      </p:sp>
    </p:spTree>
    <p:extLst>
      <p:ext uri="{BB962C8B-B14F-4D97-AF65-F5344CB8AC3E}">
        <p14:creationId xmlns:p14="http://schemas.microsoft.com/office/powerpoint/2010/main" val="3152085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ctr"/>
            <a:r>
              <a:rPr lang="pt-BR" sz="2800" b="1" u="sng" dirty="0" smtClean="0">
                <a:solidFill>
                  <a:srgbClr val="000000"/>
                </a:solidFill>
                <a:latin typeface="ff18"/>
              </a:rPr>
              <a:t>Etiqueta </a:t>
            </a:r>
            <a:r>
              <a:rPr lang="pt-BR" sz="2800" b="1" u="sng" dirty="0">
                <a:solidFill>
                  <a:srgbClr val="000000"/>
                </a:solidFill>
                <a:latin typeface="ff18"/>
              </a:rPr>
              <a:t>na Vida </a:t>
            </a:r>
            <a:r>
              <a:rPr lang="pt-BR" sz="2800" b="1" u="sng" dirty="0" smtClean="0">
                <a:solidFill>
                  <a:srgbClr val="000000"/>
                </a:solidFill>
                <a:latin typeface="ff18"/>
              </a:rPr>
              <a:t>Profissional</a:t>
            </a:r>
          </a:p>
          <a:p>
            <a:pPr algn="just"/>
            <a:r>
              <a:rPr lang="pt-BR" sz="2800" dirty="0" smtClean="0"/>
              <a:t>1</a:t>
            </a:r>
            <a:r>
              <a:rPr lang="pt-BR" sz="2800" dirty="0"/>
              <a:t>) </a:t>
            </a:r>
            <a:r>
              <a:rPr lang="pt-BR" sz="2800" u="sng" dirty="0"/>
              <a:t>Cartão de </a:t>
            </a:r>
            <a:r>
              <a:rPr lang="pt-BR" sz="2800" u="sng" dirty="0" smtClean="0"/>
              <a:t>Visitas</a:t>
            </a:r>
            <a:r>
              <a:rPr lang="pt-BR" sz="2800" dirty="0" smtClean="0"/>
              <a:t>: </a:t>
            </a:r>
            <a:r>
              <a:rPr lang="pt-BR" sz="2800" dirty="0"/>
              <a:t>um encontro </a:t>
            </a:r>
            <a:r>
              <a:rPr lang="pt-BR" sz="2800" dirty="0" smtClean="0"/>
              <a:t>de negócios </a:t>
            </a:r>
            <a:r>
              <a:rPr lang="pt-BR" sz="2800" dirty="0"/>
              <a:t>nunca se deve sair distribuindo cartões a torto e a direito. Deve-se entregar apenas </a:t>
            </a:r>
            <a:r>
              <a:rPr lang="pt-BR" sz="2800" dirty="0" smtClean="0"/>
              <a:t>a uma </a:t>
            </a:r>
            <a:r>
              <a:rPr lang="pt-BR" sz="2800" dirty="0"/>
              <a:t>pessoa que se acabou de </a:t>
            </a:r>
            <a:r>
              <a:rPr lang="pt-BR" sz="2800" dirty="0" smtClean="0"/>
              <a:t>conhecer.</a:t>
            </a:r>
            <a:r>
              <a:rPr lang="pt-BR" sz="2800" dirty="0"/>
              <a:t> </a:t>
            </a:r>
          </a:p>
          <a:p>
            <a:pPr algn="just"/>
            <a:r>
              <a:rPr lang="pt-BR" sz="2800" dirty="0" smtClean="0"/>
              <a:t>2</a:t>
            </a:r>
            <a:r>
              <a:rPr lang="pt-BR" sz="2800" dirty="0"/>
              <a:t>) </a:t>
            </a:r>
            <a:r>
              <a:rPr lang="pt-BR" sz="2800" u="sng" dirty="0"/>
              <a:t>Pontualidade nos </a:t>
            </a:r>
            <a:r>
              <a:rPr lang="pt-BR" sz="2800" u="sng" dirty="0" smtClean="0"/>
              <a:t>Compromissos</a:t>
            </a:r>
          </a:p>
          <a:p>
            <a:pPr algn="just"/>
            <a:r>
              <a:rPr lang="pt-BR" sz="2800" dirty="0" smtClean="0"/>
              <a:t>3</a:t>
            </a:r>
            <a:r>
              <a:rPr lang="pt-BR" sz="2800" dirty="0"/>
              <a:t>) </a:t>
            </a:r>
            <a:r>
              <a:rPr lang="pt-BR" sz="2800" u="sng" dirty="0"/>
              <a:t>Uso do </a:t>
            </a:r>
            <a:r>
              <a:rPr lang="pt-BR" sz="2800" u="sng" dirty="0" smtClean="0"/>
              <a:t>Celular: </a:t>
            </a:r>
            <a:r>
              <a:rPr lang="pt-BR" sz="2800" dirty="0" smtClean="0"/>
              <a:t>Em almoços </a:t>
            </a:r>
            <a:r>
              <a:rPr lang="pt-BR" sz="2800" dirty="0"/>
              <a:t>de negócios, reuniões de empresas ou encontros com clientes deve-se evitar sacar </a:t>
            </a:r>
            <a:r>
              <a:rPr lang="pt-BR" sz="2800" dirty="0" smtClean="0"/>
              <a:t>o celular. </a:t>
            </a:r>
            <a:r>
              <a:rPr lang="pt-BR" sz="2800" dirty="0"/>
              <a:t>A única exceção pode ser aberta quando se está aguardando uma </a:t>
            </a:r>
            <a:r>
              <a:rPr lang="pt-BR" sz="2800" dirty="0" smtClean="0"/>
              <a:t>notícia importante </a:t>
            </a:r>
            <a:r>
              <a:rPr lang="pt-BR" sz="2800" dirty="0"/>
              <a:t>e, mesmo assim, as pessoas em volta devem ser avisadas e se deve pedir licença </a:t>
            </a:r>
            <a:r>
              <a:rPr lang="pt-BR" sz="2800" dirty="0" smtClean="0"/>
              <a:t>para atender </a:t>
            </a:r>
            <a:r>
              <a:rPr lang="pt-BR" sz="2800" dirty="0"/>
              <a:t>a chamada.</a:t>
            </a:r>
            <a:endParaRPr lang="pt-BR" sz="2800" u="sng" dirty="0" smtClean="0"/>
          </a:p>
          <a:p>
            <a:pPr algn="just"/>
            <a:r>
              <a:rPr lang="pt-BR" sz="2800" dirty="0" smtClean="0"/>
              <a:t>4</a:t>
            </a:r>
            <a:r>
              <a:rPr lang="pt-BR" sz="2800" dirty="0"/>
              <a:t>) </a:t>
            </a:r>
            <a:r>
              <a:rPr lang="pt-BR" sz="2800" u="sng" dirty="0" smtClean="0"/>
              <a:t>Telefonemas:</a:t>
            </a:r>
            <a:r>
              <a:rPr lang="pt-BR" sz="2800" dirty="0" smtClean="0"/>
              <a:t> </a:t>
            </a:r>
            <a:r>
              <a:rPr lang="pt-BR" sz="2800" dirty="0"/>
              <a:t>sempre de </a:t>
            </a:r>
            <a:r>
              <a:rPr lang="pt-BR" sz="2800" dirty="0" smtClean="0"/>
              <a:t>retornar todas </a:t>
            </a:r>
            <a:r>
              <a:rPr lang="pt-BR" sz="2800" dirty="0"/>
              <a:t>as ligações recebidas que não se pôde atender pessoalmente.</a:t>
            </a:r>
            <a:endParaRPr lang="pt-BR" sz="2800" u="sng" dirty="0" smtClean="0"/>
          </a:p>
          <a:p>
            <a:pPr algn="just"/>
            <a:r>
              <a:rPr lang="pt-BR" sz="2800" dirty="0"/>
              <a:t>5) </a:t>
            </a:r>
            <a:r>
              <a:rPr lang="pt-BR" sz="2800" dirty="0" smtClean="0"/>
              <a:t>Desatenção: olhar </a:t>
            </a:r>
            <a:r>
              <a:rPr lang="pt-BR" sz="2800" dirty="0"/>
              <a:t>insistentemente para os </a:t>
            </a:r>
            <a:r>
              <a:rPr lang="pt-BR" sz="2800" dirty="0" smtClean="0"/>
              <a:t>lados durante </a:t>
            </a:r>
            <a:r>
              <a:rPr lang="pt-BR" sz="2800" dirty="0"/>
              <a:t>um almoço ou </a:t>
            </a:r>
            <a:r>
              <a:rPr lang="pt-BR" sz="2800" dirty="0" smtClean="0"/>
              <a:t>evento.</a:t>
            </a:r>
            <a:endParaRPr lang="pt-BR" sz="2800" u="sng" dirty="0" smtClean="0"/>
          </a:p>
          <a:p>
            <a:pPr algn="just"/>
            <a:r>
              <a:rPr lang="pt-BR" sz="2800" dirty="0"/>
              <a:t>6) </a:t>
            </a:r>
            <a:r>
              <a:rPr lang="pt-BR" sz="2800" u="sng" dirty="0"/>
              <a:t>Memória </a:t>
            </a:r>
            <a:r>
              <a:rPr lang="pt-BR" sz="2800" u="sng" dirty="0" smtClean="0"/>
              <a:t>Falha</a:t>
            </a:r>
            <a:r>
              <a:rPr lang="pt-BR" sz="2800" dirty="0" smtClean="0"/>
              <a:t>: </a:t>
            </a:r>
            <a:r>
              <a:rPr lang="pt-BR" sz="2800" dirty="0"/>
              <a:t>Ninguém está livre de esquecer o nome da pessoa com quem </a:t>
            </a:r>
            <a:r>
              <a:rPr lang="pt-BR" sz="2800" dirty="0" smtClean="0"/>
              <a:t>está falando. Nesses </a:t>
            </a:r>
            <a:r>
              <a:rPr lang="pt-BR" sz="2800" dirty="0"/>
              <a:t>casos, a regra é apenas uma: esforçar-se para lembrar ou conseguir a informação </a:t>
            </a:r>
            <a:r>
              <a:rPr lang="pt-BR" sz="2800" dirty="0" smtClean="0"/>
              <a:t>de alguma </a:t>
            </a:r>
            <a:r>
              <a:rPr lang="pt-BR" sz="2800" dirty="0"/>
              <a:t>maneira. Deve-se evitar a pergunta clássica: "qual é mesmo o seu nome?". Para </a:t>
            </a:r>
            <a:r>
              <a:rPr lang="pt-BR" sz="2800" dirty="0" smtClean="0"/>
              <a:t>o esquecido</a:t>
            </a:r>
            <a:r>
              <a:rPr lang="pt-BR" sz="2800" dirty="0"/>
              <a:t>, é uma desatenção muito grande.</a:t>
            </a:r>
            <a:endParaRPr lang="pt-BR" sz="2800" b="1" i="0" u="sng" dirty="0">
              <a:solidFill>
                <a:srgbClr val="000000"/>
              </a:solidFill>
              <a:effectLst/>
              <a:latin typeface="Source Sans Pro"/>
            </a:endParaRPr>
          </a:p>
        </p:txBody>
      </p:sp>
    </p:spTree>
    <p:extLst>
      <p:ext uri="{BB962C8B-B14F-4D97-AF65-F5344CB8AC3E}">
        <p14:creationId xmlns:p14="http://schemas.microsoft.com/office/powerpoint/2010/main" val="34051721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55494"/>
            <a:ext cx="12192000" cy="6771084"/>
          </a:xfrm>
          <a:prstGeom prst="rect">
            <a:avLst/>
          </a:prstGeom>
        </p:spPr>
        <p:txBody>
          <a:bodyPr wrap="square">
            <a:spAutoFit/>
          </a:bodyPr>
          <a:lstStyle/>
          <a:p>
            <a:pPr algn="just">
              <a:lnSpc>
                <a:spcPct val="150000"/>
              </a:lnSpc>
            </a:pPr>
            <a:r>
              <a:rPr lang="pt-BR" sz="2800" dirty="0">
                <a:solidFill>
                  <a:srgbClr val="000000"/>
                </a:solidFill>
                <a:latin typeface="ff18"/>
              </a:rPr>
              <a:t>7) </a:t>
            </a:r>
            <a:r>
              <a:rPr lang="pt-BR" sz="2600" u="sng" dirty="0" smtClean="0">
                <a:solidFill>
                  <a:srgbClr val="000000"/>
                </a:solidFill>
                <a:latin typeface="ff18"/>
              </a:rPr>
              <a:t>Estrangeiros</a:t>
            </a:r>
            <a:r>
              <a:rPr lang="pt-BR" sz="2800" u="sng" dirty="0" smtClean="0">
                <a:solidFill>
                  <a:srgbClr val="000000"/>
                </a:solidFill>
                <a:latin typeface="ff18"/>
              </a:rPr>
              <a:t>:</a:t>
            </a:r>
            <a:r>
              <a:rPr lang="pt-BR" sz="2800" dirty="0" smtClean="0">
                <a:solidFill>
                  <a:srgbClr val="000000"/>
                </a:solidFill>
                <a:latin typeface="ff18"/>
              </a:rPr>
              <a:t> </a:t>
            </a:r>
            <a:r>
              <a:rPr lang="pt-BR" sz="2800" dirty="0" smtClean="0"/>
              <a:t>Regras </a:t>
            </a:r>
            <a:r>
              <a:rPr lang="pt-BR" sz="2800" dirty="0"/>
              <a:t>de etiqueta são como moeda, mudam de país para país. O ideal</a:t>
            </a:r>
            <a:r>
              <a:rPr lang="pt-BR" sz="2800" dirty="0" smtClean="0"/>
              <a:t>, para </a:t>
            </a:r>
            <a:r>
              <a:rPr lang="pt-BR" sz="2800" dirty="0"/>
              <a:t>quem vai ter contato com profissionais de outros países, é procurar informar-se </a:t>
            </a:r>
            <a:r>
              <a:rPr lang="pt-BR" sz="2800" dirty="0" smtClean="0"/>
              <a:t>sobre alguns </a:t>
            </a:r>
            <a:r>
              <a:rPr lang="pt-BR" sz="2800" dirty="0"/>
              <a:t>hábitos culturais dos visitantes. Um dos erros mais comuns dos brasileiros é </a:t>
            </a:r>
            <a:r>
              <a:rPr lang="pt-BR" sz="2800" dirty="0" smtClean="0"/>
              <a:t>saldar americanos</a:t>
            </a:r>
            <a:r>
              <a:rPr lang="pt-BR" sz="2800" dirty="0"/>
              <a:t>, japoneses ou europeus com beijos e abraços. Para eles, esse tipo de atitude </a:t>
            </a:r>
            <a:r>
              <a:rPr lang="pt-BR" sz="2800" dirty="0" smtClean="0"/>
              <a:t>é embaraçosa</a:t>
            </a:r>
            <a:r>
              <a:rPr lang="pt-BR" sz="2800" dirty="0"/>
              <a:t>, além de não ter significado algum. O correto é esperar que os visitantes estendam </a:t>
            </a:r>
            <a:r>
              <a:rPr lang="pt-BR" sz="2800" dirty="0" smtClean="0"/>
              <a:t>a mão.</a:t>
            </a:r>
          </a:p>
          <a:p>
            <a:pPr algn="just">
              <a:lnSpc>
                <a:spcPct val="150000"/>
              </a:lnSpc>
            </a:pPr>
            <a:endParaRPr lang="pt-BR" sz="2800" dirty="0" smtClean="0"/>
          </a:p>
          <a:p>
            <a:pPr algn="just">
              <a:lnSpc>
                <a:spcPct val="150000"/>
              </a:lnSpc>
            </a:pPr>
            <a:r>
              <a:rPr lang="pt-BR" sz="2800" dirty="0"/>
              <a:t>8) </a:t>
            </a:r>
            <a:r>
              <a:rPr lang="pt-BR" sz="2800" u="sng" dirty="0"/>
              <a:t>Falar em </a:t>
            </a:r>
            <a:r>
              <a:rPr lang="pt-BR" sz="2800" u="sng" dirty="0" smtClean="0"/>
              <a:t>público:</a:t>
            </a:r>
            <a:r>
              <a:rPr lang="pt-BR" sz="2800" dirty="0" smtClean="0"/>
              <a:t> </a:t>
            </a:r>
            <a:r>
              <a:rPr lang="pt-BR" sz="2800" dirty="0"/>
              <a:t>o treino leva à qualidade e quanto mais natural a pessoa for, melhor</a:t>
            </a:r>
            <a:r>
              <a:rPr lang="pt-BR" sz="2800" dirty="0" smtClean="0"/>
              <a:t>.</a:t>
            </a:r>
          </a:p>
          <a:p>
            <a:pPr algn="just"/>
            <a:endParaRPr lang="pt-BR" sz="2800" u="sng" dirty="0" smtClean="0"/>
          </a:p>
          <a:p>
            <a:endParaRPr lang="pt-BR" sz="2800" u="sng" dirty="0"/>
          </a:p>
        </p:txBody>
      </p:sp>
    </p:spTree>
    <p:extLst>
      <p:ext uri="{BB962C8B-B14F-4D97-AF65-F5344CB8AC3E}">
        <p14:creationId xmlns:p14="http://schemas.microsoft.com/office/powerpoint/2010/main" val="26013128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494085"/>
          </a:xfrm>
          <a:prstGeom prst="rect">
            <a:avLst/>
          </a:prstGeom>
        </p:spPr>
        <p:txBody>
          <a:bodyPr wrap="square">
            <a:spAutoFit/>
          </a:bodyPr>
          <a:lstStyle/>
          <a:p>
            <a:pPr algn="just"/>
            <a:r>
              <a:rPr lang="pt-BR" sz="2600" u="sng" dirty="0" smtClean="0">
                <a:solidFill>
                  <a:srgbClr val="000000"/>
                </a:solidFill>
                <a:latin typeface="ff18"/>
              </a:rPr>
              <a:t>9)Apresentações</a:t>
            </a:r>
            <a:r>
              <a:rPr lang="pt-BR" sz="2600" dirty="0" smtClean="0">
                <a:solidFill>
                  <a:srgbClr val="000000"/>
                </a:solidFill>
                <a:latin typeface="ff18"/>
              </a:rPr>
              <a:t>: </a:t>
            </a:r>
            <a:r>
              <a:rPr lang="pt-BR" sz="2600" dirty="0" smtClean="0">
                <a:solidFill>
                  <a:srgbClr val="000000"/>
                </a:solidFill>
                <a:latin typeface="ff13"/>
              </a:rPr>
              <a:t>Fazem </a:t>
            </a:r>
            <a:r>
              <a:rPr lang="pt-BR" sz="2600" dirty="0">
                <a:solidFill>
                  <a:srgbClr val="000000"/>
                </a:solidFill>
                <a:latin typeface="ff13"/>
              </a:rPr>
              <a:t>parte da rotina de várias profissões e exigem muito treino. As </a:t>
            </a:r>
            <a:r>
              <a:rPr lang="pt-BR" sz="2600" dirty="0" smtClean="0">
                <a:solidFill>
                  <a:srgbClr val="000000"/>
                </a:solidFill>
                <a:latin typeface="ff13"/>
              </a:rPr>
              <a:t>dicas da </a:t>
            </a:r>
            <a:r>
              <a:rPr lang="pt-BR" sz="2600" dirty="0">
                <a:solidFill>
                  <a:srgbClr val="000000"/>
                </a:solidFill>
                <a:latin typeface="ff13"/>
              </a:rPr>
              <a:t>palestrante foram estas:</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Converse </a:t>
            </a:r>
            <a:r>
              <a:rPr lang="pt-BR" sz="2600" dirty="0">
                <a:solidFill>
                  <a:srgbClr val="000000"/>
                </a:solidFill>
                <a:latin typeface="ff13"/>
              </a:rPr>
              <a:t>com algumas pessoas </a:t>
            </a:r>
            <a:r>
              <a:rPr lang="pt-BR" sz="2600" dirty="0" smtClean="0">
                <a:solidFill>
                  <a:srgbClr val="000000"/>
                </a:solidFill>
                <a:latin typeface="ff13"/>
              </a:rPr>
              <a:t>antes</a:t>
            </a:r>
            <a:r>
              <a:rPr lang="pt-BR" sz="2600" dirty="0">
                <a:solidFill>
                  <a:srgbClr val="000000"/>
                </a:solidFill>
                <a:latin typeface="ff6"/>
              </a:rPr>
              <a:t> </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a:solidFill>
                  <a:srgbClr val="000000"/>
                </a:solidFill>
                <a:latin typeface="ff13"/>
              </a:rPr>
              <a:t>Seja pontual e vá direto ao objetivo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Domine </a:t>
            </a:r>
            <a:r>
              <a:rPr lang="pt-BR" sz="2600" dirty="0">
                <a:solidFill>
                  <a:srgbClr val="000000"/>
                </a:solidFill>
                <a:latin typeface="ff13"/>
              </a:rPr>
              <a:t>o assunto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Prepare </a:t>
            </a:r>
            <a:r>
              <a:rPr lang="pt-BR" sz="2600" dirty="0">
                <a:solidFill>
                  <a:srgbClr val="000000"/>
                </a:solidFill>
                <a:latin typeface="ff13"/>
              </a:rPr>
              <a:t>um roteiro básico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Modere </a:t>
            </a:r>
            <a:r>
              <a:rPr lang="pt-BR" sz="2600" dirty="0">
                <a:solidFill>
                  <a:srgbClr val="000000"/>
                </a:solidFill>
                <a:latin typeface="ff13"/>
              </a:rPr>
              <a:t>o uso de citações</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Organize </a:t>
            </a:r>
            <a:r>
              <a:rPr lang="pt-BR" sz="2600" dirty="0">
                <a:solidFill>
                  <a:srgbClr val="000000"/>
                </a:solidFill>
                <a:latin typeface="ff13"/>
              </a:rPr>
              <a:t>com detalhes sua apresentação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Cuide </a:t>
            </a:r>
            <a:r>
              <a:rPr lang="pt-BR" sz="2600" dirty="0">
                <a:solidFill>
                  <a:srgbClr val="000000"/>
                </a:solidFill>
                <a:latin typeface="ff13"/>
              </a:rPr>
              <a:t>de sua imagem</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Desenvolva </a:t>
            </a:r>
            <a:r>
              <a:rPr lang="pt-BR" sz="2600" dirty="0">
                <a:solidFill>
                  <a:srgbClr val="000000"/>
                </a:solidFill>
                <a:latin typeface="ff13"/>
              </a:rPr>
              <a:t>uma boa postura</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Deixe </a:t>
            </a:r>
            <a:r>
              <a:rPr lang="pt-BR" sz="2600" dirty="0">
                <a:solidFill>
                  <a:srgbClr val="000000"/>
                </a:solidFill>
                <a:latin typeface="ff13"/>
              </a:rPr>
              <a:t>os gestos livres, acompanhando a fala</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Mantenha </a:t>
            </a:r>
            <a:r>
              <a:rPr lang="pt-BR" sz="2600" dirty="0">
                <a:solidFill>
                  <a:srgbClr val="000000"/>
                </a:solidFill>
                <a:latin typeface="ff13"/>
              </a:rPr>
              <a:t>a distância social de um metro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Mostre </a:t>
            </a:r>
            <a:r>
              <a:rPr lang="pt-BR" sz="2600" dirty="0">
                <a:solidFill>
                  <a:srgbClr val="000000"/>
                </a:solidFill>
                <a:latin typeface="ff13"/>
              </a:rPr>
              <a:t>confiança, fluência e conhecimento</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Deixe </a:t>
            </a:r>
            <a:r>
              <a:rPr lang="pt-BR" sz="2600" dirty="0">
                <a:solidFill>
                  <a:srgbClr val="000000"/>
                </a:solidFill>
                <a:latin typeface="ff13"/>
              </a:rPr>
              <a:t>o outro falar, expor e perguntar</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Responda </a:t>
            </a:r>
            <a:r>
              <a:rPr lang="pt-BR" sz="2600" dirty="0">
                <a:solidFill>
                  <a:srgbClr val="000000"/>
                </a:solidFill>
                <a:latin typeface="ff13"/>
              </a:rPr>
              <a:t>de forma objetiva</a:t>
            </a:r>
            <a:endParaRPr lang="pt-BR" sz="2600" dirty="0">
              <a:solidFill>
                <a:srgbClr val="000000"/>
              </a:solidFill>
              <a:latin typeface="Source Sans Pro"/>
            </a:endParaRPr>
          </a:p>
          <a:p>
            <a:pPr marL="457200" indent="-457200" algn="just">
              <a:buFont typeface="Wingdings" panose="05000000000000000000" pitchFamily="2" charset="2"/>
              <a:buChar char="ü"/>
            </a:pPr>
            <a:r>
              <a:rPr lang="pt-BR" sz="2600" dirty="0" smtClean="0">
                <a:solidFill>
                  <a:srgbClr val="000000"/>
                </a:solidFill>
                <a:latin typeface="ff13"/>
              </a:rPr>
              <a:t>Se </a:t>
            </a:r>
            <a:r>
              <a:rPr lang="pt-BR" sz="2600" dirty="0">
                <a:solidFill>
                  <a:srgbClr val="000000"/>
                </a:solidFill>
                <a:latin typeface="ff13"/>
              </a:rPr>
              <a:t>não souber, anote e devolva a informação</a:t>
            </a:r>
            <a:endParaRPr lang="pt-BR" sz="2600" b="0" i="0" dirty="0">
              <a:solidFill>
                <a:srgbClr val="000000"/>
              </a:solidFill>
              <a:effectLst/>
              <a:latin typeface="Source Sans Pro"/>
            </a:endParaRPr>
          </a:p>
        </p:txBody>
      </p:sp>
    </p:spTree>
    <p:extLst>
      <p:ext uri="{BB962C8B-B14F-4D97-AF65-F5344CB8AC3E}">
        <p14:creationId xmlns:p14="http://schemas.microsoft.com/office/powerpoint/2010/main" val="2810817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093976"/>
          </a:xfrm>
          <a:prstGeom prst="rect">
            <a:avLst/>
          </a:prstGeom>
        </p:spPr>
        <p:txBody>
          <a:bodyPr wrap="square">
            <a:spAutoFit/>
          </a:bodyPr>
          <a:lstStyle/>
          <a:p>
            <a:pPr algn="just"/>
            <a:r>
              <a:rPr lang="pt-BR" sz="2600" dirty="0">
                <a:solidFill>
                  <a:srgbClr val="000000"/>
                </a:solidFill>
                <a:latin typeface="ff18"/>
              </a:rPr>
              <a:t>10)</a:t>
            </a:r>
            <a:r>
              <a:rPr lang="pt-BR" sz="2600" u="sng" dirty="0">
                <a:solidFill>
                  <a:srgbClr val="000000"/>
                </a:solidFill>
                <a:latin typeface="ff18"/>
              </a:rPr>
              <a:t>Barreiras </a:t>
            </a:r>
            <a:r>
              <a:rPr lang="pt-BR" sz="2600" u="sng" dirty="0" smtClean="0">
                <a:solidFill>
                  <a:srgbClr val="000000"/>
                </a:solidFill>
                <a:latin typeface="ff18"/>
              </a:rPr>
              <a:t>verbais</a:t>
            </a:r>
            <a:r>
              <a:rPr lang="pt-BR" sz="2600" dirty="0" smtClean="0">
                <a:solidFill>
                  <a:srgbClr val="000000"/>
                </a:solidFill>
                <a:latin typeface="ff18"/>
              </a:rPr>
              <a:t>: </a:t>
            </a:r>
            <a:r>
              <a:rPr lang="pt-BR" sz="2600" dirty="0" smtClean="0">
                <a:solidFill>
                  <a:srgbClr val="000000"/>
                </a:solidFill>
                <a:latin typeface="ff13"/>
              </a:rPr>
              <a:t>São </a:t>
            </a:r>
            <a:r>
              <a:rPr lang="pt-BR" sz="2600" dirty="0">
                <a:solidFill>
                  <a:srgbClr val="000000"/>
                </a:solidFill>
                <a:latin typeface="ff13"/>
              </a:rPr>
              <a:t>obstáculos à efetividade da comunicação, provocados </a:t>
            </a:r>
            <a:r>
              <a:rPr lang="pt-BR" sz="2600" dirty="0" smtClean="0">
                <a:solidFill>
                  <a:srgbClr val="000000"/>
                </a:solidFill>
                <a:latin typeface="ff13"/>
              </a:rPr>
              <a:t>por palavras </a:t>
            </a:r>
            <a:r>
              <a:rPr lang="pt-BR" sz="2600" dirty="0">
                <a:solidFill>
                  <a:srgbClr val="000000"/>
                </a:solidFill>
                <a:latin typeface="ff13"/>
              </a:rPr>
              <a:t>ou expressões que geram antipatia, crise, antagonismo e desprazer. Fique atento a </a:t>
            </a:r>
            <a:r>
              <a:rPr lang="pt-BR" sz="2600" dirty="0" smtClean="0">
                <a:solidFill>
                  <a:srgbClr val="000000"/>
                </a:solidFill>
                <a:latin typeface="ff13"/>
              </a:rPr>
              <a:t>elas porque </a:t>
            </a:r>
            <a:r>
              <a:rPr lang="pt-BR" sz="2600" dirty="0">
                <a:solidFill>
                  <a:srgbClr val="000000"/>
                </a:solidFill>
                <a:latin typeface="ff13"/>
              </a:rPr>
              <a:t>infelizmente são coisas que costumamos utilizar com </a:t>
            </a:r>
            <a:r>
              <a:rPr lang="pt-BR" sz="2600" dirty="0" smtClean="0">
                <a:solidFill>
                  <a:srgbClr val="000000"/>
                </a:solidFill>
                <a:latin typeface="ff13"/>
              </a:rPr>
              <a:t>frequência: </a:t>
            </a:r>
            <a:r>
              <a:rPr lang="pt-BR" sz="2600" dirty="0">
                <a:solidFill>
                  <a:srgbClr val="000000"/>
                </a:solidFill>
                <a:latin typeface="ff13"/>
              </a:rPr>
              <a:t>“</a:t>
            </a:r>
            <a:r>
              <a:rPr lang="pt-BR" sz="2600" dirty="0" err="1">
                <a:solidFill>
                  <a:srgbClr val="000000"/>
                </a:solidFill>
                <a:latin typeface="ff13"/>
              </a:rPr>
              <a:t>pograma</a:t>
            </a:r>
            <a:r>
              <a:rPr lang="pt-BR" sz="2600" dirty="0">
                <a:solidFill>
                  <a:srgbClr val="000000"/>
                </a:solidFill>
                <a:latin typeface="ff13"/>
              </a:rPr>
              <a:t>”,“</a:t>
            </a:r>
            <a:r>
              <a:rPr lang="pt-BR" sz="2600" dirty="0" err="1">
                <a:solidFill>
                  <a:srgbClr val="000000"/>
                </a:solidFill>
                <a:latin typeface="ff13"/>
              </a:rPr>
              <a:t>adevogado</a:t>
            </a:r>
            <a:r>
              <a:rPr lang="pt-BR" sz="2600" dirty="0">
                <a:solidFill>
                  <a:srgbClr val="000000"/>
                </a:solidFill>
                <a:latin typeface="ff13"/>
              </a:rPr>
              <a:t>”, “</a:t>
            </a:r>
            <a:r>
              <a:rPr lang="pt-BR" sz="2600" dirty="0" err="1">
                <a:solidFill>
                  <a:srgbClr val="000000"/>
                </a:solidFill>
                <a:latin typeface="ff13"/>
              </a:rPr>
              <a:t>pisicóloga</a:t>
            </a:r>
            <a:r>
              <a:rPr lang="pt-BR" sz="2600" dirty="0">
                <a:solidFill>
                  <a:srgbClr val="000000"/>
                </a:solidFill>
                <a:latin typeface="ff13"/>
              </a:rPr>
              <a:t>”, “não tem </a:t>
            </a:r>
            <a:r>
              <a:rPr lang="pt-BR" sz="2600" dirty="0" err="1">
                <a:solidFill>
                  <a:srgbClr val="000000"/>
                </a:solidFill>
                <a:latin typeface="ff13"/>
              </a:rPr>
              <a:t>poblema</a:t>
            </a:r>
            <a:r>
              <a:rPr lang="pt-BR" sz="2600" dirty="0">
                <a:solidFill>
                  <a:srgbClr val="000000"/>
                </a:solidFill>
                <a:latin typeface="ff13"/>
              </a:rPr>
              <a:t>, </a:t>
            </a:r>
            <a:r>
              <a:rPr lang="pt-BR" sz="2600" dirty="0" err="1">
                <a:solidFill>
                  <a:srgbClr val="000000"/>
                </a:solidFill>
                <a:latin typeface="ff13"/>
              </a:rPr>
              <a:t>pobrema</a:t>
            </a:r>
            <a:r>
              <a:rPr lang="pt-BR" sz="2600" dirty="0">
                <a:solidFill>
                  <a:srgbClr val="000000"/>
                </a:solidFill>
                <a:latin typeface="ff13"/>
              </a:rPr>
              <a:t>”, “uma telefonema”, “não pude vim”, “</a:t>
            </a:r>
            <a:r>
              <a:rPr lang="pt-BR" sz="2600" dirty="0" smtClean="0">
                <a:solidFill>
                  <a:srgbClr val="000000"/>
                </a:solidFill>
                <a:latin typeface="ff13"/>
              </a:rPr>
              <a:t>a nível </a:t>
            </a:r>
            <a:r>
              <a:rPr lang="pt-BR" sz="2600" dirty="0">
                <a:solidFill>
                  <a:srgbClr val="000000"/>
                </a:solidFill>
                <a:latin typeface="ff13"/>
              </a:rPr>
              <a:t>de”, “vi ele”, “meio dia e meio”, “</a:t>
            </a:r>
            <a:r>
              <a:rPr lang="pt-BR" sz="2600" dirty="0" err="1">
                <a:solidFill>
                  <a:srgbClr val="000000"/>
                </a:solidFill>
                <a:latin typeface="ff13"/>
              </a:rPr>
              <a:t>tô</a:t>
            </a:r>
            <a:r>
              <a:rPr lang="pt-BR" sz="2600" dirty="0">
                <a:solidFill>
                  <a:srgbClr val="000000"/>
                </a:solidFill>
                <a:latin typeface="ff13"/>
              </a:rPr>
              <a:t> meia cansada”, “</a:t>
            </a:r>
            <a:r>
              <a:rPr lang="pt-BR" sz="2600" dirty="0" err="1">
                <a:solidFill>
                  <a:srgbClr val="000000"/>
                </a:solidFill>
                <a:latin typeface="ff13"/>
              </a:rPr>
              <a:t>menas</a:t>
            </a:r>
            <a:r>
              <a:rPr lang="pt-BR" sz="2600" dirty="0">
                <a:solidFill>
                  <a:srgbClr val="000000"/>
                </a:solidFill>
                <a:latin typeface="ff13"/>
              </a:rPr>
              <a:t> preocupação”, “fazer </a:t>
            </a:r>
            <a:r>
              <a:rPr lang="pt-BR" sz="2600" dirty="0" smtClean="0">
                <a:solidFill>
                  <a:srgbClr val="000000"/>
                </a:solidFill>
                <a:latin typeface="ff13"/>
              </a:rPr>
              <a:t>uma colocação</a:t>
            </a:r>
            <a:r>
              <a:rPr lang="pt-BR" sz="2600" dirty="0">
                <a:solidFill>
                  <a:srgbClr val="000000"/>
                </a:solidFill>
                <a:latin typeface="ff13"/>
              </a:rPr>
              <a:t>”, “subir para cima”, “descer para baixo”. Nomes insultuosos ditos em tom amistoso</a:t>
            </a:r>
            <a:r>
              <a:rPr lang="pt-BR" sz="2600" dirty="0" smtClean="0">
                <a:solidFill>
                  <a:srgbClr val="000000"/>
                </a:solidFill>
                <a:latin typeface="ff13"/>
              </a:rPr>
              <a:t>: “Boa vida</a:t>
            </a:r>
            <a:r>
              <a:rPr lang="pt-BR" sz="2600" dirty="0">
                <a:solidFill>
                  <a:srgbClr val="000000"/>
                </a:solidFill>
                <a:latin typeface="ff13"/>
              </a:rPr>
              <a:t>”, “Vigarista”, “Vagabundo”, “Pilantra”. Uso de palavras sérias em tom jocoso</a:t>
            </a:r>
            <a:r>
              <a:rPr lang="pt-BR" sz="2600" dirty="0" smtClean="0">
                <a:solidFill>
                  <a:srgbClr val="000000"/>
                </a:solidFill>
                <a:latin typeface="ff13"/>
              </a:rPr>
              <a:t>: “</a:t>
            </a:r>
            <a:r>
              <a:rPr lang="pt-BR" sz="2600" dirty="0">
                <a:solidFill>
                  <a:srgbClr val="000000"/>
                </a:solidFill>
                <a:latin typeface="ff13"/>
              </a:rPr>
              <a:t>Chefinho”, “Mestre”, “Meu amo”, “Filósofo”. Expressões que constituem flagrantes ou </a:t>
            </a:r>
            <a:r>
              <a:rPr lang="pt-BR" sz="2600" dirty="0" smtClean="0">
                <a:solidFill>
                  <a:srgbClr val="000000"/>
                </a:solidFill>
                <a:latin typeface="ff13"/>
              </a:rPr>
              <a:t>desafios mal </a:t>
            </a:r>
            <a:r>
              <a:rPr lang="pt-BR" sz="2600" dirty="0">
                <a:solidFill>
                  <a:srgbClr val="000000"/>
                </a:solidFill>
                <a:latin typeface="ff13"/>
              </a:rPr>
              <a:t>dissimulados: “Você está completamente enganado!”, “Isso é o que você pensa!”, “Quero verse você é capaz de...” . Palavras repetidas constantemente: “Né”, “Tá”, “OK”, “</a:t>
            </a:r>
            <a:r>
              <a:rPr lang="pt-BR" sz="2600" dirty="0" err="1">
                <a:solidFill>
                  <a:srgbClr val="000000"/>
                </a:solidFill>
                <a:latin typeface="ff13"/>
              </a:rPr>
              <a:t>Oká</a:t>
            </a:r>
            <a:r>
              <a:rPr lang="pt-BR" sz="2600" dirty="0">
                <a:solidFill>
                  <a:srgbClr val="000000"/>
                </a:solidFill>
                <a:latin typeface="ff13"/>
              </a:rPr>
              <a:t>”, “Tá bom</a:t>
            </a:r>
            <a:r>
              <a:rPr lang="pt-BR" sz="2600" dirty="0" smtClean="0">
                <a:solidFill>
                  <a:srgbClr val="000000"/>
                </a:solidFill>
                <a:latin typeface="ff13"/>
              </a:rPr>
              <a:t>”, “</a:t>
            </a:r>
            <a:r>
              <a:rPr lang="pt-BR" sz="2600" dirty="0">
                <a:solidFill>
                  <a:srgbClr val="000000"/>
                </a:solidFill>
                <a:latin typeface="ff13"/>
              </a:rPr>
              <a:t>Veja só”, “Daí”, “Tá certo”, “É ou não é”, “Veja bem”, “Então”, “Daí”, “Realmente”, “</a:t>
            </a:r>
            <a:r>
              <a:rPr lang="pt-BR" sz="2600" dirty="0" smtClean="0">
                <a:solidFill>
                  <a:srgbClr val="000000"/>
                </a:solidFill>
                <a:latin typeface="ff13"/>
              </a:rPr>
              <a:t>Com certeza</a:t>
            </a:r>
            <a:r>
              <a:rPr lang="pt-BR" sz="2600" dirty="0">
                <a:solidFill>
                  <a:srgbClr val="000000"/>
                </a:solidFill>
                <a:latin typeface="ff13"/>
              </a:rPr>
              <a:t>”. Palavras muito familiares e que denotam intimidade inexistente: “Meu bem”, “</a:t>
            </a:r>
            <a:r>
              <a:rPr lang="pt-BR" sz="2600" dirty="0" smtClean="0">
                <a:solidFill>
                  <a:srgbClr val="000000"/>
                </a:solidFill>
                <a:latin typeface="ff13"/>
              </a:rPr>
              <a:t>Minha querida</a:t>
            </a:r>
            <a:r>
              <a:rPr lang="pt-BR" sz="2600" dirty="0">
                <a:solidFill>
                  <a:srgbClr val="000000"/>
                </a:solidFill>
                <a:latin typeface="ff13"/>
              </a:rPr>
              <a:t>”, “Meu anjo”, “Amor”, “Minha flor”, “Minha deusa”, “Bem”, “Fofa”, “Linda”.</a:t>
            </a:r>
            <a:endParaRPr lang="pt-BR" sz="2600" b="0" i="0" dirty="0">
              <a:solidFill>
                <a:srgbClr val="000000"/>
              </a:solidFill>
              <a:effectLst/>
              <a:latin typeface="Source Sans Pro"/>
            </a:endParaRPr>
          </a:p>
        </p:txBody>
      </p:sp>
    </p:spTree>
    <p:extLst>
      <p:ext uri="{BB962C8B-B14F-4D97-AF65-F5344CB8AC3E}">
        <p14:creationId xmlns:p14="http://schemas.microsoft.com/office/powerpoint/2010/main" val="29892170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68480" y="166967"/>
            <a:ext cx="9870794" cy="1271867"/>
          </a:xfrm>
          <a:prstGeom prst="rect">
            <a:avLst/>
          </a:prstGeom>
        </p:spPr>
      </p:pic>
      <p:sp>
        <p:nvSpPr>
          <p:cNvPr id="3" name="Retângulo 2"/>
          <p:cNvSpPr/>
          <p:nvPr/>
        </p:nvSpPr>
        <p:spPr>
          <a:xfrm>
            <a:off x="0" y="2016676"/>
            <a:ext cx="12192000" cy="4339650"/>
          </a:xfrm>
          <a:prstGeom prst="rect">
            <a:avLst/>
          </a:prstGeom>
        </p:spPr>
        <p:txBody>
          <a:bodyPr wrap="square">
            <a:spAutoFit/>
          </a:bodyPr>
          <a:lstStyle/>
          <a:p>
            <a:pPr algn="just"/>
            <a:r>
              <a:rPr lang="pt-BR" sz="2600" b="1" u="sng" dirty="0">
                <a:solidFill>
                  <a:srgbClr val="000000"/>
                </a:solidFill>
                <a:latin typeface="ff18"/>
              </a:rPr>
              <a:t>Os impulsos são:</a:t>
            </a:r>
            <a:endParaRPr lang="pt-BR" sz="2600" b="1" u="sng" dirty="0">
              <a:solidFill>
                <a:srgbClr val="000000"/>
              </a:solidFill>
              <a:latin typeface="Source Sans Pro"/>
            </a:endParaRPr>
          </a:p>
          <a:p>
            <a:pPr algn="just"/>
            <a:r>
              <a:rPr lang="pt-BR" sz="2600" i="1" dirty="0" smtClean="0">
                <a:solidFill>
                  <a:srgbClr val="000000"/>
                </a:solidFill>
                <a:latin typeface="ff18"/>
              </a:rPr>
              <a:t>CONTROLE</a:t>
            </a:r>
            <a:r>
              <a:rPr lang="pt-BR" sz="2600" dirty="0" smtClean="0">
                <a:solidFill>
                  <a:srgbClr val="000000"/>
                </a:solidFill>
                <a:latin typeface="ff13"/>
              </a:rPr>
              <a:t>: </a:t>
            </a:r>
            <a:r>
              <a:rPr lang="pt-BR" sz="2600" dirty="0">
                <a:solidFill>
                  <a:srgbClr val="000000"/>
                </a:solidFill>
                <a:latin typeface="ff13"/>
              </a:rPr>
              <a:t>impulso para dominar e governar os outros; crença na correção da </a:t>
            </a:r>
            <a:r>
              <a:rPr lang="pt-BR" sz="2600" dirty="0" smtClean="0">
                <a:solidFill>
                  <a:srgbClr val="000000"/>
                </a:solidFill>
                <a:latin typeface="ff13"/>
              </a:rPr>
              <a:t>rivalidade direta </a:t>
            </a:r>
            <a:r>
              <a:rPr lang="pt-BR" sz="2600" dirty="0">
                <a:solidFill>
                  <a:srgbClr val="000000"/>
                </a:solidFill>
                <a:latin typeface="ff13"/>
              </a:rPr>
              <a:t>e desenfreada.</a:t>
            </a:r>
            <a:endParaRPr lang="pt-BR" sz="2600" dirty="0">
              <a:solidFill>
                <a:srgbClr val="000000"/>
              </a:solidFill>
              <a:latin typeface="Source Sans Pro"/>
            </a:endParaRPr>
          </a:p>
          <a:p>
            <a:pPr algn="just"/>
            <a:r>
              <a:rPr lang="pt-BR" sz="2600" i="1" dirty="0" smtClean="0">
                <a:solidFill>
                  <a:srgbClr val="000000"/>
                </a:solidFill>
                <a:latin typeface="ff18"/>
              </a:rPr>
              <a:t>DESCONSIDERAÇÃ</a:t>
            </a:r>
            <a:r>
              <a:rPr lang="pt-BR" sz="2600" dirty="0" smtClean="0">
                <a:solidFill>
                  <a:srgbClr val="000000"/>
                </a:solidFill>
                <a:latin typeface="ff18"/>
              </a:rPr>
              <a:t>O</a:t>
            </a:r>
            <a:r>
              <a:rPr lang="pt-BR" sz="2600" dirty="0" smtClean="0">
                <a:solidFill>
                  <a:srgbClr val="000000"/>
                </a:solidFill>
                <a:latin typeface="ff13"/>
              </a:rPr>
              <a:t>: </a:t>
            </a:r>
            <a:r>
              <a:rPr lang="pt-BR" sz="2600" dirty="0">
                <a:solidFill>
                  <a:srgbClr val="000000"/>
                </a:solidFill>
                <a:latin typeface="ff13"/>
              </a:rPr>
              <a:t>impulso para rebaixar os outros; crença de que a tolerância </a:t>
            </a:r>
            <a:r>
              <a:rPr lang="pt-BR" sz="2600" dirty="0" smtClean="0">
                <a:solidFill>
                  <a:srgbClr val="000000"/>
                </a:solidFill>
                <a:latin typeface="ff13"/>
              </a:rPr>
              <a:t>passiva e </a:t>
            </a:r>
            <a:r>
              <a:rPr lang="pt-BR" sz="2600" dirty="0">
                <a:solidFill>
                  <a:srgbClr val="000000"/>
                </a:solidFill>
                <a:latin typeface="ff13"/>
              </a:rPr>
              <a:t>a extrema atenção são da mais alta importância</a:t>
            </a:r>
            <a:r>
              <a:rPr lang="pt-BR" sz="2600" dirty="0" smtClean="0">
                <a:solidFill>
                  <a:srgbClr val="000000"/>
                </a:solidFill>
                <a:latin typeface="ff13"/>
              </a:rPr>
              <a:t>.</a:t>
            </a:r>
          </a:p>
          <a:p>
            <a:pPr algn="just"/>
            <a:r>
              <a:rPr lang="pt-BR" sz="3000" i="1" dirty="0" smtClean="0"/>
              <a:t>DEFERÊNCIA</a:t>
            </a:r>
            <a:r>
              <a:rPr lang="pt-BR" sz="3000" dirty="0" smtClean="0"/>
              <a:t>: </a:t>
            </a:r>
            <a:r>
              <a:rPr lang="pt-BR" sz="3000" dirty="0"/>
              <a:t>impulso para deixar outros assumirem o comando; crença de que </a:t>
            </a:r>
            <a:r>
              <a:rPr lang="pt-BR" sz="3000" dirty="0" smtClean="0"/>
              <a:t>o desinteresse </a:t>
            </a:r>
            <a:r>
              <a:rPr lang="pt-BR" sz="3000" dirty="0"/>
              <a:t>ou a impaciência tem o mais alto valor.</a:t>
            </a:r>
          </a:p>
          <a:p>
            <a:pPr algn="just"/>
            <a:r>
              <a:rPr lang="pt-BR" sz="3000" i="1" dirty="0" smtClean="0"/>
              <a:t>CONFIANÇA</a:t>
            </a:r>
            <a:r>
              <a:rPr lang="pt-BR" sz="3000" dirty="0" smtClean="0"/>
              <a:t>: </a:t>
            </a:r>
            <a:r>
              <a:rPr lang="pt-BR" sz="3000" dirty="0"/>
              <a:t>impulso para incluir outros como parceiros no trabalho; crença de que </a:t>
            </a:r>
            <a:r>
              <a:rPr lang="pt-BR" sz="3000" dirty="0" smtClean="0"/>
              <a:t>o melhor </a:t>
            </a:r>
            <a:r>
              <a:rPr lang="pt-BR" sz="3000" dirty="0"/>
              <a:t>é a colaboração.</a:t>
            </a:r>
          </a:p>
          <a:p>
            <a:pPr algn="just"/>
            <a:endParaRPr lang="pt-BR" sz="2600" b="0" i="0" dirty="0">
              <a:solidFill>
                <a:srgbClr val="000000"/>
              </a:solidFill>
              <a:effectLst/>
              <a:latin typeface="Source Sans Pro"/>
            </a:endParaRPr>
          </a:p>
        </p:txBody>
      </p:sp>
    </p:spTree>
    <p:extLst>
      <p:ext uri="{BB962C8B-B14F-4D97-AF65-F5344CB8AC3E}">
        <p14:creationId xmlns:p14="http://schemas.microsoft.com/office/powerpoint/2010/main" val="42944430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4129"/>
            <a:ext cx="12192000" cy="5755422"/>
          </a:xfrm>
          <a:prstGeom prst="rect">
            <a:avLst/>
          </a:prstGeom>
        </p:spPr>
        <p:txBody>
          <a:bodyPr wrap="square">
            <a:spAutoFit/>
          </a:bodyPr>
          <a:lstStyle/>
          <a:p>
            <a:pPr algn="ctr"/>
            <a:r>
              <a:rPr lang="pt-BR" sz="3000" b="1" u="sng" dirty="0" smtClean="0">
                <a:solidFill>
                  <a:srgbClr val="000000"/>
                </a:solidFill>
                <a:latin typeface="ff18"/>
              </a:rPr>
              <a:t>Habilidades essenciais dos negociadores</a:t>
            </a:r>
          </a:p>
          <a:p>
            <a:pPr algn="ctr"/>
            <a:endParaRPr lang="pt-BR" sz="3000" b="1" u="sng"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O </a:t>
            </a:r>
            <a:r>
              <a:rPr lang="pt-BR" sz="2800" dirty="0">
                <a:solidFill>
                  <a:srgbClr val="000000"/>
                </a:solidFill>
                <a:latin typeface="ff13"/>
              </a:rPr>
              <a:t>que é preciso para identificar a tática do oponente?</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Como </a:t>
            </a:r>
            <a:r>
              <a:rPr lang="pt-BR" sz="2800" dirty="0">
                <a:solidFill>
                  <a:srgbClr val="000000"/>
                </a:solidFill>
                <a:latin typeface="ff13"/>
              </a:rPr>
              <a:t>se pode fazê-lo?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O </a:t>
            </a:r>
            <a:r>
              <a:rPr lang="pt-BR" sz="2800" dirty="0">
                <a:solidFill>
                  <a:srgbClr val="000000"/>
                </a:solidFill>
                <a:latin typeface="ff13"/>
              </a:rPr>
              <a:t>que é preciso fazer para identificar essa tática rapidamente?</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Precisamos </a:t>
            </a:r>
            <a:r>
              <a:rPr lang="pt-BR" sz="2800" dirty="0">
                <a:solidFill>
                  <a:srgbClr val="000000"/>
                </a:solidFill>
                <a:latin typeface="ff13"/>
              </a:rPr>
              <a:t>ter apenas uma noção dessa tática ou conhecê-la em detalhes?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Uma </a:t>
            </a:r>
            <a:r>
              <a:rPr lang="pt-BR" sz="2800" dirty="0">
                <a:solidFill>
                  <a:srgbClr val="000000"/>
                </a:solidFill>
                <a:latin typeface="ff13"/>
              </a:rPr>
              <a:t>vez identificada a tática, como o problema deverá ser abordado?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O </a:t>
            </a:r>
            <a:r>
              <a:rPr lang="pt-BR" sz="2800" dirty="0">
                <a:solidFill>
                  <a:srgbClr val="000000"/>
                </a:solidFill>
                <a:latin typeface="ff13"/>
              </a:rPr>
              <a:t>problema deve ser abordado diretamente ou indiretamente?</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Como </a:t>
            </a:r>
            <a:r>
              <a:rPr lang="pt-BR" sz="2800" dirty="0">
                <a:solidFill>
                  <a:srgbClr val="000000"/>
                </a:solidFill>
                <a:latin typeface="ff13"/>
              </a:rPr>
              <a:t>avaliar se essa tática é realmente legítima?</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Quais </a:t>
            </a:r>
            <a:r>
              <a:rPr lang="pt-BR" sz="2800" dirty="0">
                <a:solidFill>
                  <a:srgbClr val="000000"/>
                </a:solidFill>
                <a:latin typeface="ff13"/>
              </a:rPr>
              <a:t>critérios devem ser usados?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Esse </a:t>
            </a:r>
            <a:r>
              <a:rPr lang="pt-BR" sz="2800" dirty="0">
                <a:solidFill>
                  <a:srgbClr val="000000"/>
                </a:solidFill>
                <a:latin typeface="ff13"/>
              </a:rPr>
              <a:t>aspecto deve ser conversado abertamente ou não?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Como </a:t>
            </a:r>
            <a:r>
              <a:rPr lang="pt-BR" sz="2800" dirty="0">
                <a:solidFill>
                  <a:srgbClr val="000000"/>
                </a:solidFill>
                <a:latin typeface="ff13"/>
              </a:rPr>
              <a:t>julgar se essa tática é </a:t>
            </a:r>
            <a:r>
              <a:rPr lang="pt-BR" sz="2800" dirty="0" smtClean="0">
                <a:solidFill>
                  <a:srgbClr val="000000"/>
                </a:solidFill>
                <a:latin typeface="ff13"/>
              </a:rPr>
              <a:t>conveniente?</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26440608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12192000" cy="6663363"/>
          </a:xfrm>
          <a:prstGeom prst="rect">
            <a:avLst/>
          </a:prstGeom>
        </p:spPr>
        <p:txBody>
          <a:bodyPr wrap="square">
            <a:spAutoFit/>
          </a:bodyPr>
          <a:lstStyle/>
          <a:p>
            <a:pPr algn="ctr">
              <a:spcAft>
                <a:spcPts val="600"/>
              </a:spcAft>
            </a:pPr>
            <a:r>
              <a:rPr lang="pt-BR" sz="3000" b="1" u="sng" dirty="0">
                <a:solidFill>
                  <a:srgbClr val="000000"/>
                </a:solidFill>
                <a:latin typeface="ff18"/>
              </a:rPr>
              <a:t>Diretrizes para lidar com os estilos oponentes</a:t>
            </a:r>
            <a:endParaRPr lang="pt-BR" sz="3000" b="1" u="sng" dirty="0">
              <a:solidFill>
                <a:srgbClr val="000000"/>
              </a:solidFill>
              <a:latin typeface="Source Sans Pro"/>
            </a:endParaRPr>
          </a:p>
          <a:p>
            <a:pPr indent="538163" algn="just"/>
            <a:r>
              <a:rPr lang="pt-BR" sz="2800" dirty="0" smtClean="0">
                <a:solidFill>
                  <a:srgbClr val="000000"/>
                </a:solidFill>
                <a:latin typeface="ff13"/>
              </a:rPr>
              <a:t>Os </a:t>
            </a:r>
            <a:r>
              <a:rPr lang="pt-BR" sz="2800" dirty="0">
                <a:solidFill>
                  <a:srgbClr val="000000"/>
                </a:solidFill>
                <a:latin typeface="ff13"/>
              </a:rPr>
              <a:t>negociadores devem apoiar-se em quatro diretrizes quando estiverem trabalhando </a:t>
            </a:r>
            <a:r>
              <a:rPr lang="pt-BR" sz="2800" dirty="0" smtClean="0">
                <a:solidFill>
                  <a:srgbClr val="000000"/>
                </a:solidFill>
                <a:latin typeface="ff13"/>
              </a:rPr>
              <a:t>com todos </a:t>
            </a:r>
            <a:r>
              <a:rPr lang="pt-BR" sz="2800" dirty="0">
                <a:solidFill>
                  <a:srgbClr val="000000"/>
                </a:solidFill>
                <a:latin typeface="ff13"/>
              </a:rPr>
              <a:t>os oponentes. Elas se aplicam de modo geral, independentemente do estilo dos oponentes</a:t>
            </a:r>
            <a:r>
              <a:rPr lang="pt-BR" sz="2800" dirty="0" smtClean="0">
                <a:solidFill>
                  <a:srgbClr val="000000"/>
                </a:solidFill>
                <a:latin typeface="ff13"/>
              </a:rPr>
              <a:t>. São </a:t>
            </a:r>
            <a:r>
              <a:rPr lang="pt-BR" sz="2800" dirty="0">
                <a:solidFill>
                  <a:srgbClr val="000000"/>
                </a:solidFill>
                <a:latin typeface="ff13"/>
              </a:rPr>
              <a:t>elas:</a:t>
            </a:r>
            <a:endParaRPr lang="pt-BR" sz="2800" dirty="0">
              <a:solidFill>
                <a:srgbClr val="000000"/>
              </a:solidFill>
              <a:latin typeface="Source Sans Pro"/>
            </a:endParaRPr>
          </a:p>
          <a:p>
            <a:pPr indent="538163" algn="just"/>
            <a:r>
              <a:rPr lang="pt-BR" sz="2800" dirty="0" smtClean="0">
                <a:solidFill>
                  <a:srgbClr val="000000"/>
                </a:solidFill>
                <a:latin typeface="ff13"/>
              </a:rPr>
              <a:t>Deixar </a:t>
            </a:r>
            <a:r>
              <a:rPr lang="pt-BR" sz="2800" dirty="0">
                <a:solidFill>
                  <a:srgbClr val="000000"/>
                </a:solidFill>
                <a:latin typeface="ff13"/>
              </a:rPr>
              <a:t>que o oponente se comporte com naturalidade – não tente manipular </a:t>
            </a:r>
            <a:r>
              <a:rPr lang="pt-BR" sz="2800" dirty="0" smtClean="0">
                <a:solidFill>
                  <a:srgbClr val="000000"/>
                </a:solidFill>
                <a:latin typeface="ff13"/>
              </a:rPr>
              <a:t>o comportamento </a:t>
            </a:r>
            <a:r>
              <a:rPr lang="pt-BR" sz="2800" dirty="0">
                <a:solidFill>
                  <a:srgbClr val="000000"/>
                </a:solidFill>
                <a:latin typeface="ff13"/>
              </a:rPr>
              <a:t>do oponente. Use a habilidade de contornar as situações.</a:t>
            </a:r>
            <a:endParaRPr lang="pt-BR" sz="2800" dirty="0">
              <a:solidFill>
                <a:srgbClr val="000000"/>
              </a:solidFill>
              <a:latin typeface="Source Sans Pro"/>
            </a:endParaRPr>
          </a:p>
          <a:p>
            <a:pPr indent="538163" algn="just"/>
            <a:r>
              <a:rPr lang="pt-BR" sz="2800" dirty="0" smtClean="0">
                <a:solidFill>
                  <a:srgbClr val="000000"/>
                </a:solidFill>
                <a:latin typeface="ff13"/>
              </a:rPr>
              <a:t>Utilizar </a:t>
            </a:r>
            <a:r>
              <a:rPr lang="pt-BR" sz="2800" dirty="0">
                <a:solidFill>
                  <a:srgbClr val="000000"/>
                </a:solidFill>
                <a:latin typeface="ff13"/>
              </a:rPr>
              <a:t>o sistema de valores do oponente para aumentar a receptividade – fale das </a:t>
            </a:r>
            <a:r>
              <a:rPr lang="pt-BR" sz="2800" dirty="0" smtClean="0">
                <a:solidFill>
                  <a:srgbClr val="000000"/>
                </a:solidFill>
                <a:latin typeface="ff13"/>
              </a:rPr>
              <a:t>vantagens que </a:t>
            </a:r>
            <a:r>
              <a:rPr lang="pt-BR" sz="2800" dirty="0">
                <a:solidFill>
                  <a:srgbClr val="000000"/>
                </a:solidFill>
                <a:latin typeface="ff13"/>
              </a:rPr>
              <a:t>vão de encontro aos interesses do oponente, em vez de destacar os motivos pelo qual </a:t>
            </a:r>
            <a:r>
              <a:rPr lang="pt-BR" sz="2800" dirty="0" smtClean="0">
                <a:solidFill>
                  <a:srgbClr val="000000"/>
                </a:solidFill>
                <a:latin typeface="ff13"/>
              </a:rPr>
              <a:t>uma proposta </a:t>
            </a:r>
            <a:r>
              <a:rPr lang="pt-BR" sz="2800" dirty="0">
                <a:solidFill>
                  <a:srgbClr val="000000"/>
                </a:solidFill>
                <a:latin typeface="ff13"/>
              </a:rPr>
              <a:t>é vantajosa.</a:t>
            </a:r>
            <a:endParaRPr lang="pt-BR" sz="2800" dirty="0">
              <a:solidFill>
                <a:srgbClr val="000000"/>
              </a:solidFill>
              <a:latin typeface="Source Sans Pro"/>
            </a:endParaRPr>
          </a:p>
          <a:p>
            <a:pPr indent="538163" algn="just"/>
            <a:r>
              <a:rPr lang="pt-BR" sz="2800" dirty="0" smtClean="0">
                <a:solidFill>
                  <a:srgbClr val="000000"/>
                </a:solidFill>
                <a:latin typeface="ff13"/>
              </a:rPr>
              <a:t>Guiar </a:t>
            </a:r>
            <a:r>
              <a:rPr lang="pt-BR" sz="2800" dirty="0">
                <a:solidFill>
                  <a:srgbClr val="000000"/>
                </a:solidFill>
                <a:latin typeface="ff13"/>
              </a:rPr>
              <a:t>o oponente para a conclusão desejada – guie o oponente, mas deixe que ele declare </a:t>
            </a:r>
            <a:r>
              <a:rPr lang="pt-BR" sz="2800" dirty="0" smtClean="0">
                <a:solidFill>
                  <a:srgbClr val="000000"/>
                </a:solidFill>
                <a:latin typeface="ff13"/>
              </a:rPr>
              <a:t>a sua </a:t>
            </a:r>
            <a:r>
              <a:rPr lang="pt-BR" sz="2800" dirty="0">
                <a:solidFill>
                  <a:srgbClr val="000000"/>
                </a:solidFill>
                <a:latin typeface="ff13"/>
              </a:rPr>
              <a:t>compreensão dos fatos e sua conclusão.</a:t>
            </a:r>
            <a:endParaRPr lang="pt-BR" sz="2800" dirty="0">
              <a:solidFill>
                <a:srgbClr val="000000"/>
              </a:solidFill>
              <a:latin typeface="Source Sans Pro"/>
            </a:endParaRPr>
          </a:p>
          <a:p>
            <a:pPr indent="538163" algn="just"/>
            <a:r>
              <a:rPr lang="pt-BR" sz="2800" dirty="0" smtClean="0">
                <a:solidFill>
                  <a:srgbClr val="000000"/>
                </a:solidFill>
                <a:latin typeface="ff13"/>
              </a:rPr>
              <a:t>Evitar </a:t>
            </a:r>
            <a:r>
              <a:rPr lang="pt-BR" sz="2800" dirty="0">
                <a:solidFill>
                  <a:srgbClr val="000000"/>
                </a:solidFill>
                <a:latin typeface="ff13"/>
              </a:rPr>
              <a:t>o desejo de dominar um oponente que pareça fraco – a fraqueza pode ser fingida</a:t>
            </a:r>
            <a:r>
              <a:rPr lang="pt-BR" sz="2800" dirty="0" smtClean="0">
                <a:solidFill>
                  <a:srgbClr val="000000"/>
                </a:solidFill>
                <a:latin typeface="ff13"/>
              </a:rPr>
              <a:t>. Não </a:t>
            </a:r>
            <a:r>
              <a:rPr lang="pt-BR" sz="2800" dirty="0">
                <a:solidFill>
                  <a:srgbClr val="000000"/>
                </a:solidFill>
                <a:latin typeface="ff13"/>
              </a:rPr>
              <a:t>confunda silêncio voluntário com fraqueza.</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2141845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463308"/>
          </a:xfrm>
          <a:prstGeom prst="rect">
            <a:avLst/>
          </a:prstGeom>
        </p:spPr>
        <p:txBody>
          <a:bodyPr wrap="square">
            <a:spAutoFit/>
          </a:bodyPr>
          <a:lstStyle/>
          <a:p>
            <a:pPr algn="ctr"/>
            <a:r>
              <a:rPr lang="pt-BR" sz="2800" b="1" u="sng" dirty="0">
                <a:solidFill>
                  <a:srgbClr val="000000"/>
                </a:solidFill>
                <a:latin typeface="ff18"/>
              </a:rPr>
              <a:t>Mudança de estilo durante a negociação - Principais </a:t>
            </a:r>
            <a:r>
              <a:rPr lang="pt-BR" sz="2800" b="1" u="sng" dirty="0" smtClean="0">
                <a:solidFill>
                  <a:srgbClr val="000000"/>
                </a:solidFill>
                <a:latin typeface="ff18"/>
              </a:rPr>
              <a:t>causas</a:t>
            </a:r>
          </a:p>
          <a:p>
            <a:pPr algn="ctr"/>
            <a:endParaRPr lang="pt-BR" sz="2800" b="1" u="sng" dirty="0" smtClean="0">
              <a:solidFill>
                <a:srgbClr val="000000"/>
              </a:solidFill>
              <a:latin typeface="ff18"/>
            </a:endParaRPr>
          </a:p>
          <a:p>
            <a:pPr algn="just">
              <a:buFont typeface="Wingdings" panose="05000000000000000000" pitchFamily="2" charset="2"/>
              <a:buChar char="ü"/>
            </a:pPr>
            <a:r>
              <a:rPr lang="pt-BR" sz="3000" dirty="0" smtClean="0"/>
              <a:t> A Natural, </a:t>
            </a:r>
            <a:r>
              <a:rPr lang="pt-BR" sz="3000" dirty="0"/>
              <a:t>baseada nas experiências passadas e na caracterização pessoal do oponente– ocorre de maneira subconsciente, em direção a uma confiança menor e tornando, comisso, a negociação mais difícil.</a:t>
            </a:r>
          </a:p>
          <a:p>
            <a:pPr algn="just">
              <a:buFont typeface="Wingdings" panose="05000000000000000000" pitchFamily="2" charset="2"/>
              <a:buChar char="ü"/>
            </a:pPr>
            <a:r>
              <a:rPr lang="pt-BR" sz="3000" dirty="0" smtClean="0"/>
              <a:t> A Diretiva, </a:t>
            </a:r>
            <a:r>
              <a:rPr lang="pt-BR" sz="3000" dirty="0"/>
              <a:t>na qual o oponente altera o seu estilo principal por motivos de </a:t>
            </a:r>
            <a:r>
              <a:rPr lang="pt-BR" sz="3000" dirty="0" smtClean="0"/>
              <a:t>conveniência ou </a:t>
            </a:r>
            <a:r>
              <a:rPr lang="pt-BR" sz="3000" dirty="0"/>
              <a:t>na tentativa de conseguir um estilo complementar – neste caso, a ação </a:t>
            </a:r>
            <a:r>
              <a:rPr lang="pt-BR" sz="3000" dirty="0" smtClean="0"/>
              <a:t>é conscientemente</a:t>
            </a:r>
            <a:r>
              <a:rPr lang="pt-BR" sz="3000" dirty="0"/>
              <a:t> planejada.</a:t>
            </a:r>
          </a:p>
          <a:p>
            <a:pPr algn="just">
              <a:buFont typeface="Wingdings" panose="05000000000000000000" pitchFamily="2" charset="2"/>
              <a:buChar char="ü"/>
            </a:pPr>
            <a:r>
              <a:rPr lang="pt-BR" sz="3000" dirty="0" smtClean="0"/>
              <a:t> A Reativa, </a:t>
            </a:r>
            <a:r>
              <a:rPr lang="pt-BR" sz="3000" dirty="0"/>
              <a:t>que acontece como resultado de duas ações em </a:t>
            </a:r>
            <a:r>
              <a:rPr lang="pt-BR" sz="3000" dirty="0" smtClean="0"/>
              <a:t>sequência:</a:t>
            </a:r>
            <a:endParaRPr lang="pt-BR" sz="3000" dirty="0"/>
          </a:p>
          <a:p>
            <a:pPr marL="1344613" indent="-363538" algn="just">
              <a:buFont typeface="Arial" panose="020B0604020202020204" pitchFamily="34" charset="0"/>
              <a:buChar char="•"/>
            </a:pPr>
            <a:r>
              <a:rPr lang="pt-BR" sz="3000" dirty="0" smtClean="0"/>
              <a:t>o </a:t>
            </a:r>
            <a:r>
              <a:rPr lang="pt-BR" sz="3000" dirty="0"/>
              <a:t>impedimento, por parte do negociador, de que o oponente atinja seu objetivo.</a:t>
            </a:r>
          </a:p>
          <a:p>
            <a:pPr marL="1344613" indent="-363538" algn="just">
              <a:buFont typeface="Arial" panose="020B0604020202020204" pitchFamily="34" charset="0"/>
              <a:buChar char="•"/>
            </a:pPr>
            <a:r>
              <a:rPr lang="pt-BR" sz="3000" dirty="0" smtClean="0"/>
              <a:t>a </a:t>
            </a:r>
            <a:r>
              <a:rPr lang="pt-BR" sz="3000" dirty="0"/>
              <a:t>pressão do negociador antes que o oponente tenha tempo para tomar uma </a:t>
            </a:r>
            <a:r>
              <a:rPr lang="pt-BR" sz="3000" dirty="0" smtClean="0"/>
              <a:t>nova linha </a:t>
            </a:r>
            <a:r>
              <a:rPr lang="pt-BR" sz="3000" dirty="0"/>
              <a:t>de ação.</a:t>
            </a:r>
          </a:p>
          <a:p>
            <a:pPr algn="just"/>
            <a:endParaRPr lang="pt-BR" sz="2800" b="1" u="sng" dirty="0"/>
          </a:p>
        </p:txBody>
      </p:sp>
    </p:spTree>
    <p:extLst>
      <p:ext uri="{BB962C8B-B14F-4D97-AF65-F5344CB8AC3E}">
        <p14:creationId xmlns:p14="http://schemas.microsoft.com/office/powerpoint/2010/main" val="285045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255494"/>
            <a:ext cx="12192000" cy="5724644"/>
          </a:xfrm>
          <a:prstGeom prst="rect">
            <a:avLst/>
          </a:prstGeom>
          <a:noFill/>
        </p:spPr>
        <p:txBody>
          <a:bodyPr wrap="square" rtlCol="0">
            <a:spAutoFit/>
          </a:bodyPr>
          <a:lstStyle/>
          <a:p>
            <a:pPr algn="ctr">
              <a:lnSpc>
                <a:spcPct val="150000"/>
              </a:lnSpc>
            </a:pPr>
            <a:r>
              <a:rPr lang="pt-BR" sz="3200" b="1" u="sng" dirty="0" smtClean="0"/>
              <a:t>Afinal, o que é negociação?</a:t>
            </a:r>
          </a:p>
          <a:p>
            <a:pPr algn="ctr">
              <a:lnSpc>
                <a:spcPct val="150000"/>
              </a:lnSpc>
            </a:pPr>
            <a:endParaRPr lang="pt-BR" sz="3200" b="1" u="sng" dirty="0" smtClean="0"/>
          </a:p>
          <a:p>
            <a:pPr indent="538163" algn="just">
              <a:lnSpc>
                <a:spcPct val="150000"/>
              </a:lnSpc>
            </a:pPr>
            <a:r>
              <a:rPr lang="pt-BR" sz="3200" dirty="0" smtClean="0"/>
              <a:t>“Negociação </a:t>
            </a:r>
            <a:r>
              <a:rPr lang="pt-BR" sz="3200" dirty="0"/>
              <a:t>é um campo de conhecimento e empenho que visa à conquista de pessoas de quem se deseja alguma coisa” (Cohen, 1980:13)</a:t>
            </a:r>
          </a:p>
          <a:p>
            <a:pPr indent="538163" algn="just">
              <a:lnSpc>
                <a:spcPct val="150000"/>
              </a:lnSpc>
            </a:pPr>
            <a:r>
              <a:rPr lang="pt-BR" sz="3200" dirty="0"/>
              <a:t>Nesse caso nota-se o desejo de negociar com pessoas, visando algum interesse.</a:t>
            </a:r>
          </a:p>
          <a:p>
            <a:pPr indent="538163" algn="just"/>
            <a:endParaRPr lang="pt-BR" sz="3000" dirty="0"/>
          </a:p>
        </p:txBody>
      </p:sp>
    </p:spTree>
    <p:extLst>
      <p:ext uri="{BB962C8B-B14F-4D97-AF65-F5344CB8AC3E}">
        <p14:creationId xmlns:p14="http://schemas.microsoft.com/office/powerpoint/2010/main" val="15546461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94250"/>
          </a:xfrm>
          <a:prstGeom prst="rect">
            <a:avLst/>
          </a:prstGeom>
        </p:spPr>
        <p:txBody>
          <a:bodyPr wrap="square">
            <a:spAutoFit/>
          </a:bodyPr>
          <a:lstStyle/>
          <a:p>
            <a:pPr algn="ctr">
              <a:spcAft>
                <a:spcPts val="600"/>
              </a:spcAft>
            </a:pPr>
            <a:r>
              <a:rPr lang="pt-BR" sz="2800" b="1" u="sng" dirty="0">
                <a:solidFill>
                  <a:srgbClr val="000000"/>
                </a:solidFill>
                <a:latin typeface="ff18"/>
              </a:rPr>
              <a:t>Diretrizes recomendadas nos casos de mudança de estilo</a:t>
            </a:r>
            <a:endParaRPr lang="pt-BR" sz="2800" b="1" u="sng"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 Reduzir </a:t>
            </a:r>
            <a:r>
              <a:rPr lang="pt-BR" sz="2800" dirty="0">
                <a:solidFill>
                  <a:srgbClr val="000000"/>
                </a:solidFill>
                <a:latin typeface="ff13"/>
              </a:rPr>
              <a:t>o tempo de negociação, dando menos oportunidade para que ocorram mudanças </a:t>
            </a:r>
            <a:r>
              <a:rPr lang="pt-BR" sz="2800" dirty="0" smtClean="0">
                <a:solidFill>
                  <a:srgbClr val="000000"/>
                </a:solidFill>
                <a:latin typeface="ff13"/>
              </a:rPr>
              <a:t>de estilo </a:t>
            </a:r>
            <a:r>
              <a:rPr lang="pt-BR" sz="2800" dirty="0">
                <a:solidFill>
                  <a:srgbClr val="000000"/>
                </a:solidFill>
                <a:latin typeface="ff13"/>
              </a:rPr>
              <a:t>que venham misturar-se com o trabalho do negociador.</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 Lembrar-se</a:t>
            </a:r>
            <a:r>
              <a:rPr lang="pt-BR" sz="2800" dirty="0">
                <a:solidFill>
                  <a:srgbClr val="000000"/>
                </a:solidFill>
                <a:latin typeface="ff13"/>
              </a:rPr>
              <a:t>, em negociações com oponentes já conhecidos, dos estilos secundários e </a:t>
            </a:r>
            <a:r>
              <a:rPr lang="pt-BR" sz="2800" dirty="0" smtClean="0">
                <a:solidFill>
                  <a:srgbClr val="000000"/>
                </a:solidFill>
                <a:latin typeface="ff13"/>
              </a:rPr>
              <a:t>das ações </a:t>
            </a:r>
            <a:r>
              <a:rPr lang="pt-BR" sz="2800" dirty="0">
                <a:solidFill>
                  <a:srgbClr val="000000"/>
                </a:solidFill>
                <a:latin typeface="ff13"/>
              </a:rPr>
              <a:t>apresentadas por esses oponentes em negociações anteriores</a:t>
            </a:r>
            <a:r>
              <a:rPr lang="pt-BR" sz="2800" dirty="0" smtClean="0">
                <a:solidFill>
                  <a:srgbClr val="000000"/>
                </a:solidFill>
                <a:latin typeface="ff13"/>
              </a:rPr>
              <a:t>.</a:t>
            </a:r>
          </a:p>
          <a:p>
            <a:endParaRPr lang="pt-BR" sz="2800" dirty="0" smtClean="0">
              <a:solidFill>
                <a:srgbClr val="000000"/>
              </a:solidFill>
              <a:latin typeface="Source Sans Pro"/>
            </a:endParaRPr>
          </a:p>
          <a:p>
            <a:endParaRPr lang="pt-BR" sz="2800" dirty="0">
              <a:solidFill>
                <a:srgbClr val="000000"/>
              </a:solidFill>
              <a:latin typeface="Source Sans Pro"/>
            </a:endParaRPr>
          </a:p>
          <a:p>
            <a:pPr algn="ctr"/>
            <a:r>
              <a:rPr lang="pt-BR" sz="3000" b="1" u="sng" dirty="0">
                <a:solidFill>
                  <a:srgbClr val="000000"/>
                </a:solidFill>
                <a:latin typeface="ff18"/>
              </a:rPr>
              <a:t>Influências culturais nos estilos de negociação</a:t>
            </a:r>
            <a:endParaRPr lang="pt-BR" sz="3000" b="1" u="sng" dirty="0">
              <a:solidFill>
                <a:srgbClr val="000000"/>
              </a:solidFill>
              <a:latin typeface="Source Sans Pro"/>
            </a:endParaRPr>
          </a:p>
          <a:p>
            <a:pPr indent="538163" algn="just"/>
            <a:r>
              <a:rPr lang="pt-BR" sz="2800" dirty="0">
                <a:solidFill>
                  <a:srgbClr val="000000"/>
                </a:solidFill>
                <a:latin typeface="ff13"/>
              </a:rPr>
              <a:t>Os estilos também sofrem influências culturais das pessoas envolvidas e do ambiente no </a:t>
            </a:r>
            <a:r>
              <a:rPr lang="pt-BR" sz="2800" dirty="0" smtClean="0">
                <a:solidFill>
                  <a:srgbClr val="000000"/>
                </a:solidFill>
                <a:latin typeface="ff13"/>
              </a:rPr>
              <a:t>qual estão </a:t>
            </a:r>
            <a:r>
              <a:rPr lang="pt-BR" sz="2800" dirty="0">
                <a:solidFill>
                  <a:srgbClr val="000000"/>
                </a:solidFill>
                <a:latin typeface="ff13"/>
              </a:rPr>
              <a:t>inseridas. Existem seis importantes áreas para a análise quando se estiver com </a:t>
            </a:r>
            <a:r>
              <a:rPr lang="pt-BR" sz="2800" dirty="0" smtClean="0">
                <a:solidFill>
                  <a:srgbClr val="000000"/>
                </a:solidFill>
                <a:latin typeface="ff13"/>
              </a:rPr>
              <a:t>outras culturas.</a:t>
            </a:r>
          </a:p>
          <a:p>
            <a:pPr indent="538163"/>
            <a:r>
              <a:rPr lang="pt-BR" sz="2800" i="1" u="sng" dirty="0" smtClean="0"/>
              <a:t>Sensibilidade</a:t>
            </a:r>
            <a:r>
              <a:rPr lang="pt-BR" sz="2800" dirty="0" smtClean="0"/>
              <a:t>: questiona-se </a:t>
            </a:r>
            <a:r>
              <a:rPr lang="pt-BR" sz="2800" dirty="0"/>
              <a:t>qual a expectativa do oponente quanto ao cargo, idade </a:t>
            </a:r>
            <a:r>
              <a:rPr lang="pt-BR" sz="2800" dirty="0" smtClean="0"/>
              <a:t>e protocolo</a:t>
            </a:r>
            <a:r>
              <a:rPr lang="pt-BR" sz="2800" dirty="0"/>
              <a:t>, evitando-se que ele seja incomodado sem necessidade.</a:t>
            </a:r>
          </a:p>
          <a:p>
            <a:pPr indent="538163" algn="just"/>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40646101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40307"/>
          </a:xfrm>
          <a:prstGeom prst="rect">
            <a:avLst/>
          </a:prstGeom>
        </p:spPr>
        <p:txBody>
          <a:bodyPr wrap="square">
            <a:spAutoFit/>
          </a:bodyPr>
          <a:lstStyle/>
          <a:p>
            <a:pPr algn="just"/>
            <a:r>
              <a:rPr lang="pt-BR" sz="2700" i="1" u="sng" dirty="0" smtClean="0">
                <a:solidFill>
                  <a:srgbClr val="000000"/>
                </a:solidFill>
                <a:latin typeface="ff18"/>
              </a:rPr>
              <a:t>Autoridade</a:t>
            </a:r>
            <a:r>
              <a:rPr lang="pt-BR" sz="2700" dirty="0" smtClean="0">
                <a:solidFill>
                  <a:srgbClr val="000000"/>
                </a:solidFill>
                <a:latin typeface="ff13"/>
              </a:rPr>
              <a:t>: </a:t>
            </a:r>
            <a:r>
              <a:rPr lang="pt-BR" sz="2700" dirty="0">
                <a:solidFill>
                  <a:srgbClr val="000000"/>
                </a:solidFill>
                <a:latin typeface="ff13"/>
              </a:rPr>
              <a:t>pergunta-se quanta rotina e procedência o oponente enfatizou </a:t>
            </a:r>
            <a:r>
              <a:rPr lang="pt-BR" sz="2700" dirty="0" smtClean="0">
                <a:solidFill>
                  <a:srgbClr val="000000"/>
                </a:solidFill>
                <a:latin typeface="ff13"/>
              </a:rPr>
              <a:t>como necessárias </a:t>
            </a:r>
            <a:r>
              <a:rPr lang="pt-BR" sz="2700" dirty="0">
                <a:solidFill>
                  <a:srgbClr val="000000"/>
                </a:solidFill>
                <a:latin typeface="ff13"/>
              </a:rPr>
              <a:t>para dirigir a negociação, verificando-se a autoridade do oponente.</a:t>
            </a:r>
            <a:endParaRPr lang="pt-BR" sz="2700" dirty="0">
              <a:solidFill>
                <a:srgbClr val="000000"/>
              </a:solidFill>
              <a:latin typeface="Source Sans Pro"/>
            </a:endParaRPr>
          </a:p>
          <a:p>
            <a:pPr algn="just"/>
            <a:r>
              <a:rPr lang="pt-BR" sz="2700" i="1" u="sng" dirty="0" smtClean="0">
                <a:solidFill>
                  <a:srgbClr val="000000"/>
                </a:solidFill>
                <a:latin typeface="ff18"/>
              </a:rPr>
              <a:t>Rivalidade</a:t>
            </a:r>
            <a:r>
              <a:rPr lang="pt-BR" sz="2700" dirty="0" smtClean="0">
                <a:solidFill>
                  <a:srgbClr val="000000"/>
                </a:solidFill>
                <a:latin typeface="ff13"/>
              </a:rPr>
              <a:t>: </a:t>
            </a:r>
            <a:r>
              <a:rPr lang="pt-BR" sz="2700" dirty="0">
                <a:solidFill>
                  <a:srgbClr val="000000"/>
                </a:solidFill>
                <a:latin typeface="ff13"/>
              </a:rPr>
              <a:t>observam-se quantas discussões destrutivas há dentro da organização </a:t>
            </a:r>
            <a:r>
              <a:rPr lang="pt-BR" sz="2700" dirty="0" smtClean="0">
                <a:solidFill>
                  <a:srgbClr val="000000"/>
                </a:solidFill>
                <a:latin typeface="ff13"/>
              </a:rPr>
              <a:t>do oponente</a:t>
            </a:r>
            <a:r>
              <a:rPr lang="pt-BR" sz="2700" dirty="0">
                <a:solidFill>
                  <a:srgbClr val="000000"/>
                </a:solidFill>
                <a:latin typeface="ff13"/>
              </a:rPr>
              <a:t>, considerando-se que as facções internas rivais se juntarão para atacar os estranhos</a:t>
            </a:r>
            <a:r>
              <a:rPr lang="pt-BR" sz="2700" dirty="0" smtClean="0">
                <a:solidFill>
                  <a:srgbClr val="000000"/>
                </a:solidFill>
                <a:latin typeface="ff13"/>
              </a:rPr>
              <a:t>.</a:t>
            </a:r>
            <a:endParaRPr lang="pt-BR" sz="2700" dirty="0">
              <a:solidFill>
                <a:srgbClr val="000000"/>
              </a:solidFill>
              <a:latin typeface="Source Sans Pro"/>
            </a:endParaRPr>
          </a:p>
          <a:p>
            <a:pPr algn="just"/>
            <a:r>
              <a:rPr lang="pt-BR" sz="2700" i="1" u="sng" dirty="0" smtClean="0">
                <a:solidFill>
                  <a:srgbClr val="000000"/>
                </a:solidFill>
                <a:latin typeface="ff18"/>
              </a:rPr>
              <a:t>Apoio </a:t>
            </a:r>
            <a:r>
              <a:rPr lang="pt-BR" sz="2700" i="1" u="sng" dirty="0">
                <a:solidFill>
                  <a:srgbClr val="000000"/>
                </a:solidFill>
                <a:latin typeface="ff18"/>
              </a:rPr>
              <a:t>ao </a:t>
            </a:r>
            <a:r>
              <a:rPr lang="pt-BR" sz="2700" i="1" u="sng" dirty="0" smtClean="0">
                <a:solidFill>
                  <a:srgbClr val="000000"/>
                </a:solidFill>
                <a:latin typeface="ff18"/>
              </a:rPr>
              <a:t>oponente</a:t>
            </a:r>
            <a:r>
              <a:rPr lang="pt-BR" sz="2700" dirty="0" smtClean="0">
                <a:solidFill>
                  <a:srgbClr val="000000"/>
                </a:solidFill>
                <a:latin typeface="ff13"/>
              </a:rPr>
              <a:t>: </a:t>
            </a:r>
            <a:r>
              <a:rPr lang="pt-BR" sz="2700" dirty="0">
                <a:solidFill>
                  <a:srgbClr val="000000"/>
                </a:solidFill>
                <a:latin typeface="ff13"/>
              </a:rPr>
              <a:t>a razão dos cancelamentos e adiamentos aparentemente não </a:t>
            </a:r>
            <a:r>
              <a:rPr lang="pt-BR" sz="2700" dirty="0" smtClean="0">
                <a:solidFill>
                  <a:srgbClr val="000000"/>
                </a:solidFill>
                <a:latin typeface="ff13"/>
              </a:rPr>
              <a:t>solicitados é </a:t>
            </a:r>
            <a:r>
              <a:rPr lang="pt-BR" sz="2700" dirty="0">
                <a:solidFill>
                  <a:srgbClr val="000000"/>
                </a:solidFill>
                <a:latin typeface="ff13"/>
              </a:rPr>
              <a:t>observada, verificando-se que circunstâncias são evidentes em relação ao apoio de parte </a:t>
            </a:r>
            <a:r>
              <a:rPr lang="pt-BR" sz="2700" dirty="0" smtClean="0">
                <a:solidFill>
                  <a:srgbClr val="000000"/>
                </a:solidFill>
                <a:latin typeface="ff13"/>
              </a:rPr>
              <a:t>da organização </a:t>
            </a:r>
            <a:r>
              <a:rPr lang="pt-BR" sz="2700" dirty="0">
                <a:solidFill>
                  <a:srgbClr val="000000"/>
                </a:solidFill>
                <a:latin typeface="ff13"/>
              </a:rPr>
              <a:t>do oponente.</a:t>
            </a:r>
            <a:endParaRPr lang="pt-BR" sz="2700" dirty="0">
              <a:solidFill>
                <a:srgbClr val="000000"/>
              </a:solidFill>
              <a:latin typeface="Source Sans Pro"/>
            </a:endParaRPr>
          </a:p>
          <a:p>
            <a:pPr algn="just"/>
            <a:r>
              <a:rPr lang="pt-BR" sz="2700" i="1" u="sng" dirty="0" smtClean="0">
                <a:solidFill>
                  <a:srgbClr val="000000"/>
                </a:solidFill>
                <a:latin typeface="ff18"/>
              </a:rPr>
              <a:t>Vínculos</a:t>
            </a:r>
            <a:r>
              <a:rPr lang="pt-BR" sz="2700" i="1" u="sng" dirty="0">
                <a:solidFill>
                  <a:srgbClr val="000000"/>
                </a:solidFill>
                <a:latin typeface="ff18"/>
              </a:rPr>
              <a:t> </a:t>
            </a:r>
            <a:r>
              <a:rPr lang="pt-BR" sz="2700" i="1" u="sng" dirty="0" smtClean="0">
                <a:solidFill>
                  <a:srgbClr val="000000"/>
                </a:solidFill>
                <a:latin typeface="ff18"/>
              </a:rPr>
              <a:t>pessoais</a:t>
            </a:r>
            <a:r>
              <a:rPr lang="pt-BR" sz="2700" dirty="0" smtClean="0">
                <a:solidFill>
                  <a:srgbClr val="000000"/>
                </a:solidFill>
                <a:latin typeface="ff13"/>
              </a:rPr>
              <a:t>: </a:t>
            </a:r>
            <a:r>
              <a:rPr lang="pt-BR" sz="2700" dirty="0">
                <a:solidFill>
                  <a:srgbClr val="000000"/>
                </a:solidFill>
                <a:latin typeface="ff13"/>
              </a:rPr>
              <a:t>neste caso, o oponente faz com que seja muito difícil cultivar </a:t>
            </a:r>
            <a:r>
              <a:rPr lang="pt-BR" sz="2700" dirty="0" smtClean="0">
                <a:solidFill>
                  <a:srgbClr val="000000"/>
                </a:solidFill>
                <a:latin typeface="ff13"/>
              </a:rPr>
              <a:t>relações pessoais </a:t>
            </a:r>
            <a:r>
              <a:rPr lang="pt-BR" sz="2700" dirty="0">
                <a:solidFill>
                  <a:srgbClr val="000000"/>
                </a:solidFill>
                <a:latin typeface="ff13"/>
              </a:rPr>
              <a:t>com ele, visto que ele confia muito na estrutura existente, e seu cargo é </a:t>
            </a:r>
            <a:r>
              <a:rPr lang="pt-BR" sz="2700" dirty="0" smtClean="0">
                <a:solidFill>
                  <a:srgbClr val="000000"/>
                </a:solidFill>
                <a:latin typeface="ff13"/>
              </a:rPr>
              <a:t>mais importante </a:t>
            </a:r>
            <a:r>
              <a:rPr lang="pt-BR" sz="2700" dirty="0">
                <a:solidFill>
                  <a:srgbClr val="000000"/>
                </a:solidFill>
                <a:latin typeface="ff13"/>
              </a:rPr>
              <a:t>do que suas características individuais.</a:t>
            </a:r>
            <a:endParaRPr lang="pt-BR" sz="2700" dirty="0">
              <a:solidFill>
                <a:srgbClr val="000000"/>
              </a:solidFill>
              <a:latin typeface="Source Sans Pro"/>
            </a:endParaRPr>
          </a:p>
          <a:p>
            <a:pPr algn="just"/>
            <a:r>
              <a:rPr lang="pt-BR" sz="2700" i="1" u="sng" dirty="0" smtClean="0">
                <a:solidFill>
                  <a:srgbClr val="000000"/>
                </a:solidFill>
                <a:latin typeface="ff18"/>
              </a:rPr>
              <a:t>Detalhes</a:t>
            </a:r>
            <a:r>
              <a:rPr lang="pt-BR" sz="2700" dirty="0" smtClean="0">
                <a:solidFill>
                  <a:srgbClr val="000000"/>
                </a:solidFill>
                <a:latin typeface="ff13"/>
              </a:rPr>
              <a:t>: </a:t>
            </a:r>
            <a:r>
              <a:rPr lang="pt-BR" sz="2700" dirty="0">
                <a:solidFill>
                  <a:srgbClr val="000000"/>
                </a:solidFill>
                <a:latin typeface="ff13"/>
              </a:rPr>
              <a:t>Verifica-se qual é a ênfase do oponente em relação aos detalhes no acordo final</a:t>
            </a:r>
            <a:r>
              <a:rPr lang="pt-BR" sz="2700" dirty="0" smtClean="0">
                <a:solidFill>
                  <a:srgbClr val="000000"/>
                </a:solidFill>
                <a:latin typeface="ff13"/>
              </a:rPr>
              <a:t>. Como </a:t>
            </a:r>
            <a:r>
              <a:rPr lang="pt-BR" sz="2700" dirty="0">
                <a:solidFill>
                  <a:srgbClr val="000000"/>
                </a:solidFill>
                <a:latin typeface="ff13"/>
              </a:rPr>
              <a:t>o oponente pode procurar manter garantias, o negociador pode concluir que ele </a:t>
            </a:r>
            <a:r>
              <a:rPr lang="pt-BR" sz="2700" dirty="0" smtClean="0">
                <a:solidFill>
                  <a:srgbClr val="000000"/>
                </a:solidFill>
                <a:latin typeface="ff13"/>
              </a:rPr>
              <a:t>fará interpretações </a:t>
            </a:r>
            <a:r>
              <a:rPr lang="pt-BR" sz="2700" dirty="0">
                <a:solidFill>
                  <a:srgbClr val="000000"/>
                </a:solidFill>
                <a:latin typeface="ff13"/>
              </a:rPr>
              <a:t>liberais sobre os acontecimentos.</a:t>
            </a:r>
            <a:endParaRPr lang="pt-BR" sz="2700" b="0" i="0" dirty="0">
              <a:solidFill>
                <a:srgbClr val="000000"/>
              </a:solidFill>
              <a:effectLst/>
              <a:latin typeface="Source Sans Pro"/>
            </a:endParaRPr>
          </a:p>
        </p:txBody>
      </p:sp>
    </p:spTree>
    <p:extLst>
      <p:ext uri="{BB962C8B-B14F-4D97-AF65-F5344CB8AC3E}">
        <p14:creationId xmlns:p14="http://schemas.microsoft.com/office/powerpoint/2010/main" val="28957927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11879" y="177332"/>
            <a:ext cx="10448720" cy="1274949"/>
          </a:xfrm>
          <a:prstGeom prst="rect">
            <a:avLst/>
          </a:prstGeom>
        </p:spPr>
      </p:pic>
      <p:sp>
        <p:nvSpPr>
          <p:cNvPr id="4" name="Retângulo 3"/>
          <p:cNvSpPr/>
          <p:nvPr/>
        </p:nvSpPr>
        <p:spPr>
          <a:xfrm>
            <a:off x="1" y="1452281"/>
            <a:ext cx="12192000" cy="5262979"/>
          </a:xfrm>
          <a:prstGeom prst="rect">
            <a:avLst/>
          </a:prstGeom>
        </p:spPr>
        <p:txBody>
          <a:bodyPr wrap="square">
            <a:spAutoFit/>
          </a:bodyPr>
          <a:lstStyle/>
          <a:p>
            <a:pPr indent="538163" algn="just">
              <a:lnSpc>
                <a:spcPct val="150000"/>
              </a:lnSpc>
            </a:pPr>
            <a:r>
              <a:rPr lang="pt-BR" sz="2800" dirty="0">
                <a:solidFill>
                  <a:srgbClr val="000000"/>
                </a:solidFill>
                <a:latin typeface="ff18"/>
              </a:rPr>
              <a:t>O imperativo da negociação global</a:t>
            </a:r>
            <a:endParaRPr lang="pt-BR" sz="2800" dirty="0">
              <a:solidFill>
                <a:srgbClr val="000000"/>
              </a:solidFill>
              <a:latin typeface="Source Sans Pro"/>
            </a:endParaRPr>
          </a:p>
          <a:p>
            <a:pPr indent="538163" algn="just">
              <a:lnSpc>
                <a:spcPct val="150000"/>
              </a:lnSpc>
            </a:pPr>
            <a:r>
              <a:rPr lang="pt-BR" sz="2800" dirty="0">
                <a:solidFill>
                  <a:srgbClr val="000000"/>
                </a:solidFill>
                <a:latin typeface="ff13"/>
              </a:rPr>
              <a:t>• Jamais houve na história da humanidade uma necessidade tão grande de capacitação para a</a:t>
            </a:r>
            <a:endParaRPr lang="pt-BR" sz="2800" dirty="0">
              <a:solidFill>
                <a:srgbClr val="000000"/>
              </a:solidFill>
              <a:latin typeface="Source Sans Pro"/>
            </a:endParaRPr>
          </a:p>
          <a:p>
            <a:pPr indent="538163" algn="just">
              <a:lnSpc>
                <a:spcPct val="150000"/>
              </a:lnSpc>
            </a:pPr>
            <a:r>
              <a:rPr lang="pt-BR" sz="2800" dirty="0">
                <a:solidFill>
                  <a:srgbClr val="000000"/>
                </a:solidFill>
                <a:latin typeface="ff18"/>
              </a:rPr>
              <a:t>negociação </a:t>
            </a:r>
            <a:r>
              <a:rPr lang="pt-BR" sz="2800" dirty="0" smtClean="0">
                <a:solidFill>
                  <a:srgbClr val="000000"/>
                </a:solidFill>
                <a:latin typeface="ff18"/>
              </a:rPr>
              <a:t>internacional</a:t>
            </a:r>
            <a:r>
              <a:rPr lang="pt-BR" sz="2800" dirty="0" smtClean="0">
                <a:solidFill>
                  <a:srgbClr val="000000"/>
                </a:solidFill>
                <a:latin typeface="ff13"/>
              </a:rPr>
              <a:t>.</a:t>
            </a:r>
          </a:p>
          <a:p>
            <a:pPr indent="538163" algn="just">
              <a:lnSpc>
                <a:spcPct val="150000"/>
              </a:lnSpc>
            </a:pPr>
            <a:r>
              <a:rPr lang="pt-BR" sz="2800" dirty="0" smtClean="0">
                <a:solidFill>
                  <a:srgbClr val="000000"/>
                </a:solidFill>
                <a:latin typeface="ff13"/>
              </a:rPr>
              <a:t>• </a:t>
            </a:r>
            <a:r>
              <a:rPr lang="pt-BR" sz="2800" dirty="0">
                <a:solidFill>
                  <a:srgbClr val="000000"/>
                </a:solidFill>
                <a:latin typeface="ff13"/>
              </a:rPr>
              <a:t>Dois motivos principais obrigam os profissionais a se tornarem um negociador de </a:t>
            </a:r>
            <a:r>
              <a:rPr lang="pt-BR" sz="2800" dirty="0" smtClean="0">
                <a:solidFill>
                  <a:srgbClr val="000000"/>
                </a:solidFill>
                <a:latin typeface="ff13"/>
              </a:rPr>
              <a:t>nível internacional </a:t>
            </a:r>
            <a:r>
              <a:rPr lang="pt-BR" sz="2800" dirty="0">
                <a:solidFill>
                  <a:srgbClr val="000000"/>
                </a:solidFill>
                <a:latin typeface="ff13"/>
              </a:rPr>
              <a:t>hoje em dia:</a:t>
            </a:r>
            <a:endParaRPr lang="pt-BR" sz="2800" dirty="0">
              <a:solidFill>
                <a:srgbClr val="000000"/>
              </a:solidFill>
              <a:latin typeface="Source Sans Pro"/>
            </a:endParaRPr>
          </a:p>
          <a:p>
            <a:pPr marL="981075" indent="631825" algn="just">
              <a:lnSpc>
                <a:spcPct val="150000"/>
              </a:lnSpc>
              <a:buFont typeface="Wingdings" panose="05000000000000000000" pitchFamily="2" charset="2"/>
              <a:buChar char="ü"/>
            </a:pPr>
            <a:r>
              <a:rPr lang="pt-BR" sz="2800" dirty="0" smtClean="0">
                <a:solidFill>
                  <a:srgbClr val="000000"/>
                </a:solidFill>
                <a:latin typeface="ff13"/>
              </a:rPr>
              <a:t>O </a:t>
            </a:r>
            <a:r>
              <a:rPr lang="pt-BR" sz="2800" dirty="0">
                <a:solidFill>
                  <a:srgbClr val="000000"/>
                </a:solidFill>
                <a:latin typeface="ff13"/>
              </a:rPr>
              <a:t>surgimento de uma economia global</a:t>
            </a:r>
            <a:endParaRPr lang="pt-BR" sz="2800" dirty="0">
              <a:solidFill>
                <a:srgbClr val="000000"/>
              </a:solidFill>
              <a:latin typeface="Source Sans Pro"/>
            </a:endParaRPr>
          </a:p>
          <a:p>
            <a:pPr marL="1612900" indent="-631825" algn="just">
              <a:lnSpc>
                <a:spcPct val="150000"/>
              </a:lnSpc>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grande diversidade de acordos empresariais internacionais</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193946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94195"/>
          </a:xfrm>
          <a:prstGeom prst="rect">
            <a:avLst/>
          </a:prstGeom>
        </p:spPr>
        <p:txBody>
          <a:bodyPr wrap="square">
            <a:spAutoFit/>
          </a:bodyPr>
          <a:lstStyle/>
          <a:p>
            <a:pPr algn="ctr"/>
            <a:r>
              <a:rPr lang="pt-BR" sz="3000" b="1" u="sng" dirty="0">
                <a:solidFill>
                  <a:srgbClr val="000000"/>
                </a:solidFill>
                <a:latin typeface="ff18"/>
              </a:rPr>
              <a:t>A grande diversidade de acordos empresariais </a:t>
            </a:r>
            <a:r>
              <a:rPr lang="pt-BR" sz="3000" b="1" u="sng" dirty="0" smtClean="0">
                <a:solidFill>
                  <a:srgbClr val="000000"/>
                </a:solidFill>
                <a:latin typeface="ff18"/>
              </a:rPr>
              <a:t>internacionais</a:t>
            </a:r>
          </a:p>
          <a:p>
            <a:pPr algn="ctr"/>
            <a:endParaRPr lang="pt-BR" sz="3000" b="1" u="sng" dirty="0">
              <a:solidFill>
                <a:srgbClr val="000000"/>
              </a:solidFill>
              <a:latin typeface="Source Sans Pro"/>
            </a:endParaRPr>
          </a:p>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smtClean="0">
                <a:solidFill>
                  <a:srgbClr val="000000"/>
                </a:solidFill>
                <a:latin typeface="ff17"/>
              </a:rPr>
              <a:t>Joint ventures</a:t>
            </a:r>
            <a:r>
              <a:rPr lang="pt-BR" sz="2800" dirty="0" smtClean="0">
                <a:solidFill>
                  <a:srgbClr val="000000"/>
                </a:solidFill>
                <a:latin typeface="ff13"/>
              </a:rPr>
              <a:t>: </a:t>
            </a:r>
            <a:r>
              <a:rPr lang="pt-BR" sz="2800" dirty="0">
                <a:solidFill>
                  <a:srgbClr val="000000"/>
                </a:solidFill>
                <a:latin typeface="ff13"/>
              </a:rPr>
              <a:t>acordos de cooperação entre duas ou mais organizações que compartilham </a:t>
            </a:r>
            <a:r>
              <a:rPr lang="pt-BR" sz="2800" dirty="0" smtClean="0">
                <a:solidFill>
                  <a:srgbClr val="000000"/>
                </a:solidFill>
                <a:latin typeface="ff13"/>
              </a:rPr>
              <a:t>a propriedade </a:t>
            </a:r>
            <a:r>
              <a:rPr lang="pt-BR" sz="2800" dirty="0">
                <a:solidFill>
                  <a:srgbClr val="000000"/>
                </a:solidFill>
                <a:latin typeface="ff13"/>
              </a:rPr>
              <a:t>de uma empresa ou empreendimento</a:t>
            </a:r>
            <a:r>
              <a:rPr lang="pt-BR" sz="2800" dirty="0" smtClean="0">
                <a:solidFill>
                  <a:srgbClr val="000000"/>
                </a:solidFill>
                <a:latin typeface="ff13"/>
              </a:rPr>
              <a:t>.</a:t>
            </a:r>
          </a:p>
          <a:p>
            <a:pPr algn="just"/>
            <a:endParaRPr lang="pt-BR" sz="2800" dirty="0" smtClean="0">
              <a:solidFill>
                <a:srgbClr val="000000"/>
              </a:solidFill>
              <a:latin typeface="ff13"/>
            </a:endParaRPr>
          </a:p>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smtClean="0">
                <a:solidFill>
                  <a:srgbClr val="000000"/>
                </a:solidFill>
                <a:latin typeface="ff18"/>
              </a:rPr>
              <a:t>Acordos </a:t>
            </a:r>
            <a:r>
              <a:rPr lang="pt-BR" sz="2800" i="1" u="sng" dirty="0">
                <a:solidFill>
                  <a:srgbClr val="000000"/>
                </a:solidFill>
                <a:latin typeface="ff18"/>
              </a:rPr>
              <a:t>de </a:t>
            </a:r>
            <a:r>
              <a:rPr lang="pt-BR" sz="2800" i="1" u="sng" dirty="0" smtClean="0">
                <a:solidFill>
                  <a:srgbClr val="000000"/>
                </a:solidFill>
                <a:latin typeface="ff18"/>
              </a:rPr>
              <a:t>licenciamento</a:t>
            </a:r>
            <a:r>
              <a:rPr lang="pt-BR" sz="2800" dirty="0" smtClean="0">
                <a:solidFill>
                  <a:srgbClr val="000000"/>
                </a:solidFill>
                <a:latin typeface="ff13"/>
              </a:rPr>
              <a:t>: </a:t>
            </a:r>
            <a:r>
              <a:rPr lang="pt-BR" sz="2800" dirty="0">
                <a:solidFill>
                  <a:srgbClr val="000000"/>
                </a:solidFill>
                <a:latin typeface="ff13"/>
              </a:rPr>
              <a:t>direitos outorgados por uma empresa a outra para o uso </a:t>
            </a:r>
            <a:r>
              <a:rPr lang="pt-BR" sz="2800" dirty="0" smtClean="0">
                <a:solidFill>
                  <a:srgbClr val="000000"/>
                </a:solidFill>
                <a:latin typeface="ff13"/>
              </a:rPr>
              <a:t>de alguns </a:t>
            </a:r>
            <a:r>
              <a:rPr lang="pt-BR" sz="2800" dirty="0">
                <a:solidFill>
                  <a:srgbClr val="000000"/>
                </a:solidFill>
                <a:latin typeface="ff13"/>
              </a:rPr>
              <a:t>de seus ativos - como marcas comerciais, patentes, direitos de autor, </a:t>
            </a:r>
            <a:r>
              <a:rPr lang="pt-BR" sz="2800" dirty="0" smtClean="0">
                <a:solidFill>
                  <a:srgbClr val="000000"/>
                </a:solidFill>
                <a:latin typeface="ff13"/>
              </a:rPr>
              <a:t>ou</a:t>
            </a:r>
            <a:r>
              <a:rPr lang="pt-BR" sz="2800" dirty="0" smtClean="0">
                <a:solidFill>
                  <a:srgbClr val="000000"/>
                </a:solidFill>
                <a:latin typeface="Source Sans Pro"/>
              </a:rPr>
              <a:t> </a:t>
            </a:r>
            <a:r>
              <a:rPr lang="pt-BR" sz="2800" dirty="0" smtClean="0">
                <a:solidFill>
                  <a:srgbClr val="000000"/>
                </a:solidFill>
                <a:latin typeface="ff14"/>
              </a:rPr>
              <a:t>know-how</a:t>
            </a:r>
            <a:r>
              <a:rPr lang="pt-BR" sz="2800" dirty="0">
                <a:solidFill>
                  <a:srgbClr val="000000"/>
                </a:solidFill>
                <a:latin typeface="ff14"/>
              </a:rPr>
              <a:t> </a:t>
            </a:r>
            <a:r>
              <a:rPr lang="pt-BR" sz="2800" dirty="0" smtClean="0">
                <a:solidFill>
                  <a:srgbClr val="000000"/>
                </a:solidFill>
                <a:latin typeface="ff13"/>
              </a:rPr>
              <a:t>- Em troca </a:t>
            </a:r>
            <a:r>
              <a:rPr lang="pt-BR" sz="2800" dirty="0">
                <a:solidFill>
                  <a:srgbClr val="000000"/>
                </a:solidFill>
                <a:latin typeface="ff13"/>
              </a:rPr>
              <a:t>de pagamento de determinadas taxas</a:t>
            </a:r>
            <a:r>
              <a:rPr lang="pt-BR" sz="2800" dirty="0" smtClean="0">
                <a:solidFill>
                  <a:srgbClr val="000000"/>
                </a:solidFill>
                <a:latin typeface="ff13"/>
              </a:rPr>
              <a:t>.</a:t>
            </a:r>
          </a:p>
          <a:p>
            <a:pPr algn="just"/>
            <a:endParaRPr lang="pt-BR" sz="2800" dirty="0" smtClean="0">
              <a:solidFill>
                <a:srgbClr val="000000"/>
              </a:solidFill>
              <a:latin typeface="ff13"/>
            </a:endParaRPr>
          </a:p>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smtClean="0">
                <a:solidFill>
                  <a:srgbClr val="000000"/>
                </a:solidFill>
                <a:latin typeface="ff18"/>
              </a:rPr>
              <a:t>Projetos </a:t>
            </a:r>
            <a:r>
              <a:rPr lang="pt-BR" sz="2800" i="1" u="sng" dirty="0" err="1" smtClean="0">
                <a:solidFill>
                  <a:srgbClr val="000000"/>
                </a:solidFill>
                <a:latin typeface="ff17"/>
              </a:rPr>
              <a:t>Turnkey</a:t>
            </a:r>
            <a:r>
              <a:rPr lang="pt-BR" sz="2800" dirty="0" smtClean="0">
                <a:solidFill>
                  <a:srgbClr val="000000"/>
                </a:solidFill>
                <a:latin typeface="ff13"/>
              </a:rPr>
              <a:t>: </a:t>
            </a:r>
            <a:r>
              <a:rPr lang="pt-BR" sz="2800" dirty="0">
                <a:solidFill>
                  <a:srgbClr val="000000"/>
                </a:solidFill>
                <a:latin typeface="ff13"/>
              </a:rPr>
              <a:t>contratos para a construção de uma instalação operacional que </a:t>
            </a:r>
            <a:r>
              <a:rPr lang="pt-BR" sz="2800" dirty="0" smtClean="0">
                <a:solidFill>
                  <a:srgbClr val="000000"/>
                </a:solidFill>
                <a:latin typeface="ff13"/>
              </a:rPr>
              <a:t>se transfere </a:t>
            </a:r>
            <a:r>
              <a:rPr lang="pt-BR" sz="2800" dirty="0">
                <a:solidFill>
                  <a:srgbClr val="000000"/>
                </a:solidFill>
                <a:latin typeface="ff13"/>
              </a:rPr>
              <a:t>ao proprietário uma vez terminado e pronto para funcionar. Neste tipo de acordo </a:t>
            </a:r>
            <a:r>
              <a:rPr lang="pt-BR" sz="2800" dirty="0" smtClean="0">
                <a:solidFill>
                  <a:srgbClr val="000000"/>
                </a:solidFill>
                <a:latin typeface="ff13"/>
              </a:rPr>
              <a:t>o contratante </a:t>
            </a:r>
            <a:r>
              <a:rPr lang="pt-BR" sz="2800" dirty="0">
                <a:solidFill>
                  <a:srgbClr val="000000"/>
                </a:solidFill>
                <a:latin typeface="ff13"/>
              </a:rPr>
              <a:t>é responsável pela entrega dos materiais, equipamentos, mão-de-obra e pessoal </a:t>
            </a:r>
            <a:r>
              <a:rPr lang="pt-BR" sz="2800" dirty="0" smtClean="0">
                <a:solidFill>
                  <a:srgbClr val="000000"/>
                </a:solidFill>
                <a:latin typeface="ff13"/>
              </a:rPr>
              <a:t>de gestão </a:t>
            </a:r>
            <a:r>
              <a:rPr lang="pt-BR" sz="2800" dirty="0">
                <a:solidFill>
                  <a:srgbClr val="000000"/>
                </a:solidFill>
                <a:latin typeface="ff13"/>
              </a:rPr>
              <a:t>para executar o projeto na sua totalidade</a:t>
            </a:r>
            <a:r>
              <a:rPr lang="pt-BR" dirty="0" smtClean="0">
                <a:solidFill>
                  <a:srgbClr val="000000"/>
                </a:solidFill>
                <a:latin typeface="ff13"/>
              </a:rPr>
              <a:t>.</a:t>
            </a:r>
          </a:p>
          <a:p>
            <a:pPr algn="just"/>
            <a:endParaRPr lang="pt-BR" b="0" i="0" dirty="0">
              <a:solidFill>
                <a:srgbClr val="000000"/>
              </a:solidFill>
              <a:effectLst/>
              <a:latin typeface="Source Sans Pro"/>
            </a:endParaRPr>
          </a:p>
        </p:txBody>
      </p:sp>
    </p:spTree>
    <p:extLst>
      <p:ext uri="{BB962C8B-B14F-4D97-AF65-F5344CB8AC3E}">
        <p14:creationId xmlns:p14="http://schemas.microsoft.com/office/powerpoint/2010/main" val="32326130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832092"/>
          </a:xfrm>
          <a:prstGeom prst="rect">
            <a:avLst/>
          </a:prstGeom>
        </p:spPr>
        <p:txBody>
          <a:bodyPr wrap="square">
            <a:spAutoFit/>
          </a:bodyPr>
          <a:lstStyle/>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smtClean="0">
                <a:solidFill>
                  <a:srgbClr val="000000"/>
                </a:solidFill>
                <a:latin typeface="ff18"/>
              </a:rPr>
              <a:t>Subcontratação</a:t>
            </a:r>
            <a:r>
              <a:rPr lang="pt-BR" sz="2800" dirty="0" smtClean="0">
                <a:solidFill>
                  <a:srgbClr val="000000"/>
                </a:solidFill>
                <a:latin typeface="ff13"/>
              </a:rPr>
              <a:t>: </a:t>
            </a:r>
            <a:r>
              <a:rPr lang="pt-BR" sz="2800" dirty="0">
                <a:solidFill>
                  <a:srgbClr val="000000"/>
                </a:solidFill>
                <a:latin typeface="ff13"/>
              </a:rPr>
              <a:t>acordos nos quais uma empresa remunera a outra para realizar parte </a:t>
            </a:r>
            <a:r>
              <a:rPr lang="pt-BR" sz="2800" dirty="0" smtClean="0">
                <a:solidFill>
                  <a:srgbClr val="000000"/>
                </a:solidFill>
                <a:latin typeface="ff13"/>
              </a:rPr>
              <a:t>do processo </a:t>
            </a:r>
            <a:r>
              <a:rPr lang="pt-BR" sz="2800" dirty="0">
                <a:solidFill>
                  <a:srgbClr val="000000"/>
                </a:solidFill>
                <a:latin typeface="ff13"/>
              </a:rPr>
              <a:t>de produção na manufatura de um produto</a:t>
            </a:r>
            <a:r>
              <a:rPr lang="pt-BR" sz="2800" dirty="0" smtClean="0">
                <a:solidFill>
                  <a:srgbClr val="000000"/>
                </a:solidFill>
                <a:latin typeface="ff13"/>
              </a:rPr>
              <a:t>.</a:t>
            </a:r>
          </a:p>
          <a:p>
            <a:pPr algn="just"/>
            <a:endParaRPr lang="pt-BR" sz="2800" dirty="0" smtClean="0">
              <a:solidFill>
                <a:srgbClr val="000000"/>
              </a:solidFill>
              <a:latin typeface="ff13"/>
            </a:endParaRPr>
          </a:p>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a:solidFill>
                  <a:srgbClr val="000000"/>
                </a:solidFill>
                <a:latin typeface="ff18"/>
              </a:rPr>
              <a:t>C</a:t>
            </a:r>
            <a:r>
              <a:rPr lang="pt-BR" sz="2800" i="1" u="sng" dirty="0" smtClean="0">
                <a:solidFill>
                  <a:srgbClr val="000000"/>
                </a:solidFill>
                <a:latin typeface="ff18"/>
              </a:rPr>
              <a:t>ontratos </a:t>
            </a:r>
            <a:r>
              <a:rPr lang="pt-BR" sz="2800" i="1" u="sng" dirty="0">
                <a:solidFill>
                  <a:srgbClr val="000000"/>
                </a:solidFill>
                <a:latin typeface="ff18"/>
              </a:rPr>
              <a:t>de </a:t>
            </a:r>
            <a:r>
              <a:rPr lang="pt-BR" sz="2800" i="1" u="sng" dirty="0" smtClean="0">
                <a:solidFill>
                  <a:srgbClr val="000000"/>
                </a:solidFill>
                <a:latin typeface="ff18"/>
              </a:rPr>
              <a:t>gestão</a:t>
            </a:r>
            <a:r>
              <a:rPr lang="pt-BR" sz="2800" dirty="0" smtClean="0">
                <a:solidFill>
                  <a:srgbClr val="000000"/>
                </a:solidFill>
                <a:latin typeface="ff13"/>
              </a:rPr>
              <a:t>: </a:t>
            </a:r>
            <a:r>
              <a:rPr lang="pt-BR" sz="2800" dirty="0">
                <a:solidFill>
                  <a:srgbClr val="000000"/>
                </a:solidFill>
                <a:latin typeface="ff13"/>
              </a:rPr>
              <a:t>acordos mediantes os quais uma empresa é remunerada por outra</a:t>
            </a:r>
            <a:r>
              <a:rPr lang="pt-BR" sz="2800" dirty="0" smtClean="0">
                <a:solidFill>
                  <a:srgbClr val="000000"/>
                </a:solidFill>
                <a:latin typeface="ff13"/>
              </a:rPr>
              <a:t>, geralmente </a:t>
            </a:r>
            <a:r>
              <a:rPr lang="pt-BR" sz="2800" dirty="0">
                <a:solidFill>
                  <a:srgbClr val="000000"/>
                </a:solidFill>
                <a:latin typeface="ff13"/>
              </a:rPr>
              <a:t>de 2% a 5% das vendas</a:t>
            </a:r>
            <a:r>
              <a:rPr lang="pt-BR" sz="2800" dirty="0" smtClean="0">
                <a:solidFill>
                  <a:srgbClr val="000000"/>
                </a:solidFill>
                <a:latin typeface="ff13"/>
              </a:rPr>
              <a:t>, para proporcionar</a:t>
            </a:r>
            <a:r>
              <a:rPr lang="pt-BR" sz="2800" dirty="0" smtClean="0">
                <a:solidFill>
                  <a:srgbClr val="000000"/>
                </a:solidFill>
                <a:latin typeface="Source Sans Pro"/>
              </a:rPr>
              <a:t> </a:t>
            </a:r>
            <a:r>
              <a:rPr lang="pt-BR" sz="2800" dirty="0" smtClean="0">
                <a:solidFill>
                  <a:srgbClr val="000000"/>
                </a:solidFill>
                <a:latin typeface="ff14"/>
              </a:rPr>
              <a:t>know-how</a:t>
            </a:r>
            <a:r>
              <a:rPr lang="pt-BR" sz="2800" dirty="0">
                <a:solidFill>
                  <a:srgbClr val="000000"/>
                </a:solidFill>
                <a:latin typeface="ff14"/>
              </a:rPr>
              <a:t> </a:t>
            </a:r>
            <a:r>
              <a:rPr lang="pt-BR" sz="2800" dirty="0" smtClean="0">
                <a:solidFill>
                  <a:srgbClr val="000000"/>
                </a:solidFill>
                <a:latin typeface="ff13"/>
              </a:rPr>
              <a:t>de </a:t>
            </a:r>
            <a:r>
              <a:rPr lang="pt-BR" sz="2800" dirty="0">
                <a:solidFill>
                  <a:srgbClr val="000000"/>
                </a:solidFill>
                <a:latin typeface="ff13"/>
              </a:rPr>
              <a:t>gestão para realização </a:t>
            </a:r>
            <a:r>
              <a:rPr lang="pt-BR" sz="2800" dirty="0" smtClean="0">
                <a:solidFill>
                  <a:srgbClr val="000000"/>
                </a:solidFill>
                <a:latin typeface="ff13"/>
              </a:rPr>
              <a:t>de tarefas </a:t>
            </a:r>
            <a:r>
              <a:rPr lang="pt-BR" sz="2800" dirty="0">
                <a:solidFill>
                  <a:srgbClr val="000000"/>
                </a:solidFill>
                <a:latin typeface="ff13"/>
              </a:rPr>
              <a:t>gerenciais</a:t>
            </a:r>
            <a:r>
              <a:rPr lang="pt-BR" sz="2800" dirty="0" smtClean="0">
                <a:solidFill>
                  <a:srgbClr val="000000"/>
                </a:solidFill>
                <a:latin typeface="ff13"/>
              </a:rPr>
              <a:t>.</a:t>
            </a:r>
          </a:p>
          <a:p>
            <a:pPr algn="just"/>
            <a:endParaRPr lang="pt-BR" sz="2800" dirty="0">
              <a:solidFill>
                <a:srgbClr val="000000"/>
              </a:solidFill>
              <a:latin typeface="ff13"/>
            </a:endParaRPr>
          </a:p>
          <a:p>
            <a:pPr algn="just"/>
            <a:r>
              <a:rPr lang="pt-BR" sz="2800" dirty="0" smtClean="0">
                <a:solidFill>
                  <a:srgbClr val="000000"/>
                </a:solidFill>
                <a:latin typeface="ff13"/>
              </a:rPr>
              <a:t>•</a:t>
            </a:r>
            <a:r>
              <a:rPr lang="pt-BR" sz="2800" dirty="0" smtClean="0">
                <a:solidFill>
                  <a:srgbClr val="000000"/>
                </a:solidFill>
                <a:latin typeface="Source Sans Pro"/>
              </a:rPr>
              <a:t> </a:t>
            </a:r>
            <a:r>
              <a:rPr lang="pt-BR" sz="2800" i="1" u="sng" dirty="0">
                <a:solidFill>
                  <a:srgbClr val="000000"/>
                </a:solidFill>
                <a:latin typeface="ff18"/>
              </a:rPr>
              <a:t>A</a:t>
            </a:r>
            <a:r>
              <a:rPr lang="pt-BR" sz="2800" i="1" u="sng" dirty="0" smtClean="0">
                <a:solidFill>
                  <a:srgbClr val="000000"/>
                </a:solidFill>
                <a:latin typeface="ff18"/>
              </a:rPr>
              <a:t>cordos financeiros</a:t>
            </a:r>
            <a:r>
              <a:rPr lang="pt-BR" sz="2800" dirty="0" smtClean="0">
                <a:solidFill>
                  <a:srgbClr val="000000"/>
                </a:solidFill>
                <a:latin typeface="ff13"/>
              </a:rPr>
              <a:t>: </a:t>
            </a:r>
            <a:r>
              <a:rPr lang="pt-BR" sz="2800" dirty="0">
                <a:solidFill>
                  <a:srgbClr val="000000"/>
                </a:solidFill>
                <a:latin typeface="ff13"/>
              </a:rPr>
              <a:t>inclui vários tipos de financiamento, tais como financiamento </a:t>
            </a:r>
            <a:r>
              <a:rPr lang="pt-BR" sz="2800" dirty="0" smtClean="0">
                <a:solidFill>
                  <a:srgbClr val="000000"/>
                </a:solidFill>
                <a:latin typeface="ff13"/>
              </a:rPr>
              <a:t>de dívidas </a:t>
            </a:r>
            <a:r>
              <a:rPr lang="pt-BR" sz="2800" dirty="0">
                <a:solidFill>
                  <a:srgbClr val="000000"/>
                </a:solidFill>
                <a:latin typeface="ff13"/>
              </a:rPr>
              <a:t>ou garantias locais, financiamento de bancos comerciais internacionais, bancos da </a:t>
            </a:r>
            <a:r>
              <a:rPr lang="pt-BR" sz="2800" dirty="0" smtClean="0">
                <a:solidFill>
                  <a:srgbClr val="000000"/>
                </a:solidFill>
                <a:latin typeface="ff13"/>
              </a:rPr>
              <a:t>área do </a:t>
            </a:r>
            <a:r>
              <a:rPr lang="pt-BR" sz="2800" dirty="0">
                <a:solidFill>
                  <a:srgbClr val="000000"/>
                </a:solidFill>
                <a:latin typeface="ff13"/>
              </a:rPr>
              <a:t>eurodólar, ou organizações financeiras regionais ou internacionais.</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994957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32640"/>
          </a:xfrm>
          <a:prstGeom prst="rect">
            <a:avLst/>
          </a:prstGeom>
        </p:spPr>
        <p:txBody>
          <a:bodyPr wrap="square">
            <a:spAutoFit/>
          </a:bodyPr>
          <a:lstStyle/>
          <a:p>
            <a:pPr algn="ctr"/>
            <a:r>
              <a:rPr lang="pt-BR" sz="2800" b="1" u="sng" dirty="0">
                <a:solidFill>
                  <a:srgbClr val="000000"/>
                </a:solidFill>
                <a:latin typeface="ff18"/>
              </a:rPr>
              <a:t>Por que a capacitação para a negociação internacional é </a:t>
            </a:r>
            <a:endParaRPr lang="pt-BR" sz="2800" b="1" u="sng" dirty="0" smtClean="0">
              <a:solidFill>
                <a:srgbClr val="000000"/>
              </a:solidFill>
              <a:latin typeface="ff18"/>
            </a:endParaRPr>
          </a:p>
          <a:p>
            <a:pPr algn="ctr"/>
            <a:r>
              <a:rPr lang="pt-BR" sz="2800" b="1" u="sng" dirty="0" smtClean="0">
                <a:solidFill>
                  <a:srgbClr val="000000"/>
                </a:solidFill>
                <a:latin typeface="ff18"/>
              </a:rPr>
              <a:t>decisiva para </a:t>
            </a:r>
            <a:r>
              <a:rPr lang="pt-BR" sz="2800" b="1" u="sng" dirty="0">
                <a:solidFill>
                  <a:srgbClr val="000000"/>
                </a:solidFill>
                <a:latin typeface="ff18"/>
              </a:rPr>
              <a:t>o seu sucesso?</a:t>
            </a:r>
            <a:endParaRPr lang="pt-BR" sz="2800" b="1" u="sng" dirty="0">
              <a:solidFill>
                <a:srgbClr val="000000"/>
              </a:solidFill>
              <a:latin typeface="Source Sans Pro"/>
            </a:endParaRPr>
          </a:p>
          <a:p>
            <a:pPr algn="just"/>
            <a:r>
              <a:rPr lang="pt-BR" sz="2800" dirty="0">
                <a:solidFill>
                  <a:srgbClr val="000000"/>
                </a:solidFill>
                <a:latin typeface="ff13"/>
              </a:rPr>
              <a:t>• </a:t>
            </a:r>
            <a:r>
              <a:rPr lang="pt-BR" sz="2400" dirty="0">
                <a:solidFill>
                  <a:srgbClr val="000000"/>
                </a:solidFill>
                <a:latin typeface="ff13"/>
              </a:rPr>
              <a:t>A expansão da globalização e a proliferação da diversidade de acordos empresariais são </a:t>
            </a:r>
            <a:r>
              <a:rPr lang="pt-BR" sz="2400" dirty="0" smtClean="0">
                <a:solidFill>
                  <a:srgbClr val="000000"/>
                </a:solidFill>
                <a:latin typeface="ff13"/>
              </a:rPr>
              <a:t>razões suficientes </a:t>
            </a:r>
            <a:r>
              <a:rPr lang="pt-BR" sz="2400" dirty="0">
                <a:solidFill>
                  <a:srgbClr val="000000"/>
                </a:solidFill>
                <a:latin typeface="ff13"/>
              </a:rPr>
              <a:t>para que você se transforme num negociador de nível mundial</a:t>
            </a:r>
            <a:r>
              <a:rPr lang="pt-BR" sz="2400" dirty="0" smtClean="0">
                <a:solidFill>
                  <a:srgbClr val="000000"/>
                </a:solidFill>
                <a:latin typeface="ff13"/>
              </a:rPr>
              <a:t>.</a:t>
            </a:r>
          </a:p>
          <a:p>
            <a:pPr algn="just"/>
            <a:r>
              <a:rPr lang="pt-BR" sz="2700" dirty="0"/>
              <a:t>• Levando mais para o nível pessoal, você poderia perguntar:</a:t>
            </a:r>
          </a:p>
          <a:p>
            <a:pPr algn="just"/>
            <a:r>
              <a:rPr lang="pt-BR" sz="2700" dirty="0" smtClean="0"/>
              <a:t>É </a:t>
            </a:r>
            <a:r>
              <a:rPr lang="pt-BR" sz="2700" dirty="0"/>
              <a:t>realmente necessário ter vivência intercultural para </a:t>
            </a:r>
            <a:r>
              <a:rPr lang="pt-BR" sz="2700" dirty="0" smtClean="0"/>
              <a:t>negociar internacionalmente</a:t>
            </a:r>
            <a:r>
              <a:rPr lang="pt-BR" sz="2700" dirty="0"/>
              <a:t>?</a:t>
            </a:r>
          </a:p>
          <a:p>
            <a:pPr algn="just"/>
            <a:r>
              <a:rPr lang="pt-BR" sz="2700" dirty="0"/>
              <a:t>• Certamente! Com </a:t>
            </a:r>
            <a:r>
              <a:rPr lang="pt-BR" sz="2700" dirty="0" smtClean="0"/>
              <a:t>frequência, </a:t>
            </a:r>
            <a:r>
              <a:rPr lang="pt-BR" sz="2700" dirty="0"/>
              <a:t>numa negociação internacional, o seu interlocutor avalia a </a:t>
            </a:r>
            <a:r>
              <a:rPr lang="pt-BR" sz="2700" dirty="0" smtClean="0"/>
              <a:t>sua empresa </a:t>
            </a:r>
            <a:r>
              <a:rPr lang="pt-BR" sz="2700" dirty="0"/>
              <a:t>mais pelo profissionalismo e pelo refinamento cultural apresentados por você do </a:t>
            </a:r>
            <a:r>
              <a:rPr lang="pt-BR" sz="2700" dirty="0" smtClean="0"/>
              <a:t>que pelo </a:t>
            </a:r>
            <a:r>
              <a:rPr lang="pt-BR" sz="2700" dirty="0"/>
              <a:t>tamanho e reputação da empresa</a:t>
            </a:r>
            <a:r>
              <a:rPr lang="pt-BR" sz="2700" dirty="0" smtClean="0"/>
              <a:t>.</a:t>
            </a:r>
          </a:p>
          <a:p>
            <a:pPr algn="just"/>
            <a:r>
              <a:rPr lang="pt-BR" sz="2700" dirty="0" smtClean="0"/>
              <a:t>• </a:t>
            </a:r>
            <a:r>
              <a:rPr lang="pt-BR" sz="2700" dirty="0"/>
              <a:t>O seu “refinamento” precisa brilhar nos olhos dos seus interlocutores internacionais</a:t>
            </a:r>
            <a:r>
              <a:rPr lang="pt-BR" sz="2700" dirty="0" smtClean="0"/>
              <a:t>.</a:t>
            </a:r>
          </a:p>
          <a:p>
            <a:pPr algn="just"/>
            <a:r>
              <a:rPr lang="pt-BR" sz="2800" b="1" dirty="0" smtClean="0"/>
              <a:t>		</a:t>
            </a:r>
            <a:r>
              <a:rPr lang="pt-BR" sz="2800" b="1" u="sng" dirty="0" smtClean="0"/>
              <a:t>Importante</a:t>
            </a:r>
            <a:r>
              <a:rPr lang="pt-BR" sz="2800" b="1" u="sng" dirty="0"/>
              <a:t>!</a:t>
            </a:r>
          </a:p>
          <a:p>
            <a:pPr marL="806450" indent="-361950" algn="just">
              <a:buFont typeface="Wingdings" panose="05000000000000000000" pitchFamily="2" charset="2"/>
              <a:buChar char="ü"/>
            </a:pPr>
            <a:r>
              <a:rPr lang="pt-BR" sz="2800" dirty="0"/>
              <a:t> </a:t>
            </a:r>
            <a:r>
              <a:rPr lang="pt-BR" sz="2800" dirty="0" smtClean="0"/>
              <a:t>Conhecer </a:t>
            </a:r>
            <a:r>
              <a:rPr lang="pt-BR" sz="2800" dirty="0"/>
              <a:t>o Protocolo</a:t>
            </a:r>
          </a:p>
          <a:p>
            <a:pPr marL="806450" indent="-361950" algn="just">
              <a:buFont typeface="Wingdings" panose="05000000000000000000" pitchFamily="2" charset="2"/>
              <a:buChar char="ü"/>
            </a:pPr>
            <a:r>
              <a:rPr lang="pt-BR" sz="2800" dirty="0" smtClean="0"/>
              <a:t>Religião</a:t>
            </a:r>
            <a:endParaRPr lang="pt-BR" sz="2800" dirty="0"/>
          </a:p>
          <a:p>
            <a:pPr marL="806450" indent="-361950" algn="just">
              <a:buFont typeface="Wingdings" panose="05000000000000000000" pitchFamily="2" charset="2"/>
              <a:buChar char="ü"/>
            </a:pPr>
            <a:r>
              <a:rPr lang="pt-BR" sz="2800" dirty="0" smtClean="0"/>
              <a:t>Uso </a:t>
            </a:r>
            <a:r>
              <a:rPr lang="pt-BR" sz="2800" dirty="0"/>
              <a:t>das cores e seu significado</a:t>
            </a:r>
          </a:p>
          <a:p>
            <a:pPr marL="806450" indent="-361950" algn="just">
              <a:buFont typeface="Wingdings" panose="05000000000000000000" pitchFamily="2" charset="2"/>
              <a:buChar char="ü"/>
            </a:pPr>
            <a:r>
              <a:rPr lang="pt-BR" sz="2800" dirty="0" smtClean="0"/>
              <a:t>Linguagem </a:t>
            </a:r>
            <a:r>
              <a:rPr lang="pt-BR" sz="2800" dirty="0"/>
              <a:t>corporal</a:t>
            </a:r>
          </a:p>
          <a:p>
            <a:pPr marL="806450" indent="-361950" algn="just">
              <a:buFont typeface="Wingdings" panose="05000000000000000000" pitchFamily="2" charset="2"/>
              <a:buChar char="ü"/>
            </a:pPr>
            <a:r>
              <a:rPr lang="pt-BR" sz="2800" dirty="0" smtClean="0"/>
              <a:t>Costumes alimentares</a:t>
            </a:r>
            <a:endParaRPr lang="pt-BR" sz="2800" dirty="0"/>
          </a:p>
        </p:txBody>
      </p:sp>
    </p:spTree>
    <p:extLst>
      <p:ext uri="{BB962C8B-B14F-4D97-AF65-F5344CB8AC3E}">
        <p14:creationId xmlns:p14="http://schemas.microsoft.com/office/powerpoint/2010/main" val="22780260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954107"/>
          </a:xfrm>
          <a:prstGeom prst="rect">
            <a:avLst/>
          </a:prstGeom>
        </p:spPr>
        <p:txBody>
          <a:bodyPr wrap="square">
            <a:spAutoFit/>
          </a:bodyPr>
          <a:lstStyle/>
          <a:p>
            <a:pPr algn="ctr"/>
            <a:r>
              <a:rPr lang="pt-BR" sz="2800" b="1" u="sng" dirty="0">
                <a:solidFill>
                  <a:srgbClr val="000000"/>
                </a:solidFill>
                <a:latin typeface="ff18"/>
              </a:rPr>
              <a:t>Análise do ambiente e suas influências como um </a:t>
            </a:r>
            <a:r>
              <a:rPr lang="pt-BR" sz="2800" b="1" u="sng" dirty="0" smtClean="0">
                <a:solidFill>
                  <a:srgbClr val="000000"/>
                </a:solidFill>
                <a:latin typeface="ff18"/>
              </a:rPr>
              <a:t>sistema</a:t>
            </a:r>
          </a:p>
          <a:p>
            <a:pPr algn="just"/>
            <a:endParaRPr lang="pt-BR" sz="2800" b="1" u="sng" dirty="0"/>
          </a:p>
        </p:txBody>
      </p:sp>
      <p:sp>
        <p:nvSpPr>
          <p:cNvPr id="3" name="Retângulo 2"/>
          <p:cNvSpPr/>
          <p:nvPr/>
        </p:nvSpPr>
        <p:spPr>
          <a:xfrm>
            <a:off x="0" y="954107"/>
            <a:ext cx="12191999" cy="5262979"/>
          </a:xfrm>
          <a:prstGeom prst="rect">
            <a:avLst/>
          </a:prstGeom>
        </p:spPr>
        <p:txBody>
          <a:bodyPr wrap="square">
            <a:spAutoFit/>
          </a:bodyPr>
          <a:lstStyle/>
          <a:p>
            <a:pPr indent="538163" algn="just">
              <a:lnSpc>
                <a:spcPct val="150000"/>
              </a:lnSpc>
            </a:pPr>
            <a:r>
              <a:rPr lang="pt-BR" sz="2800" dirty="0">
                <a:solidFill>
                  <a:srgbClr val="000000"/>
                </a:solidFill>
                <a:latin typeface="ff13"/>
              </a:rPr>
              <a:t>Considerando o ambiente como um sistema deve-se levar em conta várias partes e assim se </a:t>
            </a:r>
            <a:r>
              <a:rPr lang="pt-BR" sz="2800" dirty="0" smtClean="0">
                <a:solidFill>
                  <a:srgbClr val="000000"/>
                </a:solidFill>
                <a:latin typeface="ff13"/>
              </a:rPr>
              <a:t>pode dividi-lo </a:t>
            </a:r>
            <a:r>
              <a:rPr lang="pt-BR" sz="2800" dirty="0">
                <a:solidFill>
                  <a:srgbClr val="000000"/>
                </a:solidFill>
                <a:latin typeface="ff13"/>
              </a:rPr>
              <a:t>em:</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a:t>
            </a:r>
            <a:r>
              <a:rPr lang="pt-BR" sz="2800" dirty="0">
                <a:solidFill>
                  <a:srgbClr val="000000"/>
                </a:solidFill>
                <a:latin typeface="ff18"/>
              </a:rPr>
              <a:t> econômico;</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 </a:t>
            </a:r>
            <a:r>
              <a:rPr lang="pt-BR" sz="2800" dirty="0">
                <a:solidFill>
                  <a:srgbClr val="000000"/>
                </a:solidFill>
                <a:latin typeface="ff18"/>
              </a:rPr>
              <a:t>político e social;</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 </a:t>
            </a:r>
            <a:r>
              <a:rPr lang="pt-BR" sz="2800" dirty="0">
                <a:solidFill>
                  <a:srgbClr val="000000"/>
                </a:solidFill>
                <a:latin typeface="ff18"/>
              </a:rPr>
              <a:t>financeiro e fiscal;</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 </a:t>
            </a:r>
            <a:r>
              <a:rPr lang="pt-BR" sz="2800" dirty="0">
                <a:solidFill>
                  <a:srgbClr val="000000"/>
                </a:solidFill>
                <a:latin typeface="ff18"/>
              </a:rPr>
              <a:t>logístico e de </a:t>
            </a:r>
            <a:r>
              <a:rPr lang="pt-BR" sz="2800" dirty="0" smtClean="0">
                <a:solidFill>
                  <a:srgbClr val="000000"/>
                </a:solidFill>
                <a:latin typeface="ff18"/>
              </a:rPr>
              <a:t>infraestrutura;</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 </a:t>
            </a:r>
            <a:r>
              <a:rPr lang="pt-BR" sz="2800" dirty="0">
                <a:solidFill>
                  <a:srgbClr val="000000"/>
                </a:solidFill>
                <a:latin typeface="ff18"/>
              </a:rPr>
              <a:t>legal;</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8"/>
              </a:rPr>
              <a:t>Sistema </a:t>
            </a:r>
            <a:r>
              <a:rPr lang="pt-BR" sz="2800" dirty="0">
                <a:solidFill>
                  <a:srgbClr val="000000"/>
                </a:solidFill>
                <a:latin typeface="ff18"/>
              </a:rPr>
              <a:t>cultural e religioso.</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29166501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74812"/>
            <a:ext cx="12192000" cy="6124754"/>
          </a:xfrm>
          <a:prstGeom prst="rect">
            <a:avLst/>
          </a:prstGeom>
        </p:spPr>
        <p:txBody>
          <a:bodyPr wrap="square">
            <a:spAutoFit/>
          </a:bodyPr>
          <a:lstStyle/>
          <a:p>
            <a:pPr algn="just"/>
            <a:r>
              <a:rPr lang="pt-BR" sz="2800" i="1" u="sng" dirty="0" smtClean="0">
                <a:solidFill>
                  <a:srgbClr val="000000"/>
                </a:solidFill>
                <a:latin typeface="ff18"/>
              </a:rPr>
              <a:t>Sistema econômico</a:t>
            </a:r>
          </a:p>
          <a:p>
            <a:pPr algn="just"/>
            <a:endParaRPr lang="pt-BR" sz="2800" i="1" u="sng" dirty="0">
              <a:solidFill>
                <a:srgbClr val="000000"/>
              </a:solidFill>
              <a:latin typeface="Source Sans Pro"/>
            </a:endParaRPr>
          </a:p>
          <a:p>
            <a:pPr indent="538163" algn="just"/>
            <a:r>
              <a:rPr lang="pt-BR" sz="2800" dirty="0">
                <a:solidFill>
                  <a:srgbClr val="000000"/>
                </a:solidFill>
                <a:latin typeface="ff13"/>
              </a:rPr>
              <a:t>Quando se considera o aspecto econômico, deve-se considerar questões do tipo: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Como </a:t>
            </a:r>
            <a:r>
              <a:rPr lang="pt-BR" sz="2800" dirty="0">
                <a:solidFill>
                  <a:srgbClr val="000000"/>
                </a:solidFill>
                <a:latin typeface="ff13"/>
              </a:rPr>
              <a:t>os negócios são conduzidos?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As </a:t>
            </a:r>
            <a:r>
              <a:rPr lang="pt-BR" sz="2800" dirty="0">
                <a:solidFill>
                  <a:srgbClr val="000000"/>
                </a:solidFill>
                <a:latin typeface="ff13"/>
              </a:rPr>
              <a:t>negociações são feitas apenas nos altos escalões, ou os demais níveis também </a:t>
            </a:r>
            <a:r>
              <a:rPr lang="pt-BR" sz="2800" dirty="0" smtClean="0">
                <a:solidFill>
                  <a:srgbClr val="000000"/>
                </a:solidFill>
                <a:latin typeface="ff13"/>
              </a:rPr>
              <a:t>são envolvidos</a:t>
            </a:r>
            <a:r>
              <a:rPr lang="pt-BR" sz="2800" dirty="0">
                <a:solidFill>
                  <a:srgbClr val="000000"/>
                </a:solidFill>
                <a:latin typeface="ff13"/>
              </a:rPr>
              <a:t>?</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Os </a:t>
            </a:r>
            <a:r>
              <a:rPr lang="pt-BR" sz="2800" dirty="0">
                <a:solidFill>
                  <a:srgbClr val="000000"/>
                </a:solidFill>
                <a:latin typeface="ff13"/>
              </a:rPr>
              <a:t>acordos verbais são respeitados ou tudo deve ser colocado no papel?</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Que </a:t>
            </a:r>
            <a:r>
              <a:rPr lang="pt-BR" sz="2800" dirty="0">
                <a:solidFill>
                  <a:srgbClr val="000000"/>
                </a:solidFill>
                <a:latin typeface="ff13"/>
              </a:rPr>
              <a:t>significado tem um contrato?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a importância de alguns mediadores (advogados ou outros profissionais) no ambiente </a:t>
            </a:r>
            <a:r>
              <a:rPr lang="pt-BR" sz="2800" dirty="0" smtClean="0">
                <a:solidFill>
                  <a:srgbClr val="000000"/>
                </a:solidFill>
                <a:latin typeface="ff13"/>
              </a:rPr>
              <a:t>da negociação? Como </a:t>
            </a:r>
            <a:r>
              <a:rPr lang="pt-BR" sz="2800" dirty="0">
                <a:solidFill>
                  <a:srgbClr val="000000"/>
                </a:solidFill>
                <a:latin typeface="ff13"/>
              </a:rPr>
              <a:t>são conduzidas as negociações formais? Pelos lideres ou </a:t>
            </a:r>
            <a:r>
              <a:rPr lang="pt-BR" sz="2800" dirty="0" smtClean="0">
                <a:solidFill>
                  <a:srgbClr val="000000"/>
                </a:solidFill>
                <a:latin typeface="ff13"/>
              </a:rPr>
              <a:t>demais participantes</a:t>
            </a:r>
            <a:r>
              <a:rPr lang="pt-BR" sz="2800" dirty="0">
                <a:solidFill>
                  <a:srgbClr val="000000"/>
                </a:solidFill>
                <a:latin typeface="ff13"/>
              </a:rPr>
              <a:t>?</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espionagem industrial é utilizada?</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Que </a:t>
            </a:r>
            <a:r>
              <a:rPr lang="pt-BR" sz="2800" dirty="0">
                <a:solidFill>
                  <a:srgbClr val="000000"/>
                </a:solidFill>
                <a:latin typeface="ff13"/>
              </a:rPr>
              <a:t>cuidados devem ser tomados para manter os documentos em sigilo?</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4562381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49623"/>
            <a:ext cx="12192000" cy="6555641"/>
          </a:xfrm>
          <a:prstGeom prst="rect">
            <a:avLst/>
          </a:prstGeom>
        </p:spPr>
        <p:txBody>
          <a:bodyPr wrap="square">
            <a:spAutoFit/>
          </a:bodyPr>
          <a:lstStyle/>
          <a:p>
            <a:pPr algn="just"/>
            <a:r>
              <a:rPr lang="pt-BR" sz="2800" i="1" u="sng" dirty="0">
                <a:solidFill>
                  <a:srgbClr val="000000"/>
                </a:solidFill>
                <a:latin typeface="ff18"/>
              </a:rPr>
              <a:t>Sistema político e </a:t>
            </a:r>
            <a:r>
              <a:rPr lang="pt-BR" sz="2800" i="1" u="sng" dirty="0" smtClean="0">
                <a:solidFill>
                  <a:srgbClr val="000000"/>
                </a:solidFill>
                <a:latin typeface="ff18"/>
              </a:rPr>
              <a:t>social</a:t>
            </a:r>
          </a:p>
          <a:p>
            <a:pPr algn="just"/>
            <a:endParaRPr lang="pt-BR" sz="2800" i="1" u="sng" dirty="0">
              <a:solidFill>
                <a:srgbClr val="000000"/>
              </a:solidFill>
              <a:latin typeface="Source Sans Pro"/>
            </a:endParaRPr>
          </a:p>
          <a:p>
            <a:pPr indent="538163" algn="just"/>
            <a:r>
              <a:rPr lang="pt-BR" sz="2800" dirty="0">
                <a:solidFill>
                  <a:srgbClr val="000000"/>
                </a:solidFill>
                <a:latin typeface="ff13"/>
              </a:rPr>
              <a:t>No que se refere aos sistemas político e social as principais questões são:</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o nível de formalidade esperado nos contatos?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Os </a:t>
            </a:r>
            <a:r>
              <a:rPr lang="pt-BR" sz="2800" dirty="0">
                <a:solidFill>
                  <a:srgbClr val="000000"/>
                </a:solidFill>
                <a:latin typeface="ff13"/>
              </a:rPr>
              <a:t>contatos são mantidos apenas no escritório ou também fora dele, em ambiente </a:t>
            </a:r>
            <a:r>
              <a:rPr lang="pt-BR" sz="2800" dirty="0" smtClean="0">
                <a:solidFill>
                  <a:srgbClr val="000000"/>
                </a:solidFill>
                <a:latin typeface="ff13"/>
              </a:rPr>
              <a:t>mais informais</a:t>
            </a:r>
            <a:r>
              <a:rPr lang="pt-BR" sz="2800" dirty="0">
                <a:solidFill>
                  <a:srgbClr val="000000"/>
                </a:solidFill>
                <a:latin typeface="ff13"/>
              </a:rPr>
              <a:t>?</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As </a:t>
            </a:r>
            <a:r>
              <a:rPr lang="pt-BR" sz="2800" dirty="0">
                <a:solidFill>
                  <a:srgbClr val="000000"/>
                </a:solidFill>
                <a:latin typeface="ff13"/>
              </a:rPr>
              <a:t>reuniões sociais envolvem as esposas e visitas às casas, ou apenas em ambientes </a:t>
            </a:r>
            <a:r>
              <a:rPr lang="pt-BR" sz="2800" dirty="0" smtClean="0">
                <a:solidFill>
                  <a:srgbClr val="000000"/>
                </a:solidFill>
                <a:latin typeface="ff13"/>
              </a:rPr>
              <a:t>mais formais</a:t>
            </a:r>
            <a:r>
              <a:rPr lang="pt-BR" sz="2800" dirty="0">
                <a:solidFill>
                  <a:srgbClr val="000000"/>
                </a:solidFill>
                <a:latin typeface="ff13"/>
              </a:rPr>
              <a:t>?</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As </a:t>
            </a:r>
            <a:r>
              <a:rPr lang="pt-BR" sz="2800" dirty="0">
                <a:solidFill>
                  <a:srgbClr val="000000"/>
                </a:solidFill>
                <a:latin typeface="ff13"/>
              </a:rPr>
              <a:t>pessoas aceitam críticas em público ou elas têm que ser feitas reservadamente?</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As </a:t>
            </a:r>
            <a:r>
              <a:rPr lang="pt-BR" sz="2800" dirty="0">
                <a:solidFill>
                  <a:srgbClr val="000000"/>
                </a:solidFill>
                <a:latin typeface="ff13"/>
              </a:rPr>
              <a:t>questões de honra são fundamentais ou secundárias?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a extensão do controle do Estado sobre os negócios?</a:t>
            </a:r>
            <a:endParaRPr lang="pt-BR" sz="2800" dirty="0">
              <a:solidFill>
                <a:srgbClr val="000000"/>
              </a:solidFill>
              <a:latin typeface="Source Sans Pro"/>
            </a:endParaRPr>
          </a:p>
          <a:p>
            <a:pPr algn="just">
              <a:buFont typeface="Wingdings" panose="05000000000000000000" pitchFamily="2" charset="2"/>
              <a:buChar char="ü"/>
            </a:pPr>
            <a:r>
              <a:rPr lang="pt-BR" sz="2800" dirty="0" smtClean="0">
                <a:solidFill>
                  <a:srgbClr val="000000"/>
                </a:solidFill>
                <a:latin typeface="ff13"/>
              </a:rPr>
              <a:t>Que </a:t>
            </a:r>
            <a:r>
              <a:rPr lang="pt-BR" sz="2800" dirty="0">
                <a:solidFill>
                  <a:srgbClr val="000000"/>
                </a:solidFill>
                <a:latin typeface="ff13"/>
              </a:rPr>
              <a:t>interesses políticos estão por trás dos negócios</a:t>
            </a:r>
            <a:r>
              <a:rPr lang="pt-BR" sz="2800" dirty="0" smtClean="0">
                <a:solidFill>
                  <a:srgbClr val="000000"/>
                </a:solidFill>
                <a:latin typeface="ff13"/>
              </a:rPr>
              <a:t>?</a:t>
            </a:r>
          </a:p>
          <a:p>
            <a:pPr algn="just">
              <a:buFont typeface="Wingdings" panose="05000000000000000000" pitchFamily="2" charset="2"/>
              <a:buChar char="ü"/>
            </a:pPr>
            <a:r>
              <a:rPr lang="pt-BR" sz="3000" dirty="0" smtClean="0"/>
              <a:t>Quais </a:t>
            </a:r>
            <a:r>
              <a:rPr lang="pt-BR" sz="3000" dirty="0"/>
              <a:t>as relações políticas entre o governo e os envolvidos na negociação?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8724855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86916"/>
            <a:ext cx="12192000" cy="6771084"/>
          </a:xfrm>
          <a:prstGeom prst="rect">
            <a:avLst/>
          </a:prstGeom>
        </p:spPr>
        <p:txBody>
          <a:bodyPr wrap="square">
            <a:spAutoFit/>
          </a:bodyPr>
          <a:lstStyle/>
          <a:p>
            <a:r>
              <a:rPr lang="pt-BR" sz="2800" i="1" u="sng" dirty="0">
                <a:solidFill>
                  <a:srgbClr val="000000"/>
                </a:solidFill>
                <a:latin typeface="ff18"/>
              </a:rPr>
              <a:t>Sistema financeiro e fiscal</a:t>
            </a:r>
            <a:endParaRPr lang="pt-BR" sz="2800" i="1" u="sng" dirty="0">
              <a:solidFill>
                <a:srgbClr val="000000"/>
              </a:solidFill>
              <a:latin typeface="Source Sans Pro"/>
            </a:endParaRPr>
          </a:p>
          <a:p>
            <a:pPr indent="538163"/>
            <a:r>
              <a:rPr lang="pt-BR" sz="2800" dirty="0">
                <a:solidFill>
                  <a:srgbClr val="000000"/>
                </a:solidFill>
                <a:latin typeface="ff13"/>
              </a:rPr>
              <a:t>Quanto ao sistema financeiro e fiscal, deve-se levar em conta:</a:t>
            </a:r>
            <a:endParaRPr lang="pt-BR" sz="28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Quais </a:t>
            </a:r>
            <a:r>
              <a:rPr lang="pt-BR" sz="2700" dirty="0">
                <a:solidFill>
                  <a:srgbClr val="000000"/>
                </a:solidFill>
                <a:latin typeface="ff13"/>
              </a:rPr>
              <a:t>são as taxas financeiras e os impostos do local em que se desenvolve a negociação?</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Quais </a:t>
            </a:r>
            <a:r>
              <a:rPr lang="pt-BR" sz="2700" dirty="0">
                <a:solidFill>
                  <a:srgbClr val="000000"/>
                </a:solidFill>
                <a:latin typeface="ff13"/>
              </a:rPr>
              <a:t>são as relações financeiras entre o país, o FMI e os banqueiros internacionais?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De </a:t>
            </a:r>
            <a:r>
              <a:rPr lang="pt-BR" sz="2700" dirty="0">
                <a:solidFill>
                  <a:srgbClr val="000000"/>
                </a:solidFill>
                <a:latin typeface="ff13"/>
              </a:rPr>
              <a:t>quanto são as reservas internacionais do país?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Quais </a:t>
            </a:r>
            <a:r>
              <a:rPr lang="pt-BR" sz="2700" dirty="0">
                <a:solidFill>
                  <a:srgbClr val="000000"/>
                </a:solidFill>
                <a:latin typeface="ff13"/>
              </a:rPr>
              <a:t>são os principais produtos de exportação e importação naquele país?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Como </a:t>
            </a:r>
            <a:r>
              <a:rPr lang="pt-BR" sz="2700" dirty="0">
                <a:solidFill>
                  <a:srgbClr val="000000"/>
                </a:solidFill>
                <a:latin typeface="ff13"/>
              </a:rPr>
              <a:t>são vistos no país os atrasos nos pagamentos e que tolerâncias existem?</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Como </a:t>
            </a:r>
            <a:r>
              <a:rPr lang="pt-BR" sz="2700" dirty="0">
                <a:solidFill>
                  <a:srgbClr val="000000"/>
                </a:solidFill>
                <a:latin typeface="ff13"/>
              </a:rPr>
              <a:t>é o relacionamento com o Banco Central do país, para pagamentos e recebimentos </a:t>
            </a:r>
            <a:r>
              <a:rPr lang="pt-BR" sz="2700" dirty="0" smtClean="0">
                <a:solidFill>
                  <a:srgbClr val="000000"/>
                </a:solidFill>
                <a:latin typeface="ff13"/>
              </a:rPr>
              <a:t>em moeda </a:t>
            </a:r>
            <a:r>
              <a:rPr lang="pt-BR" sz="2700" dirty="0">
                <a:solidFill>
                  <a:srgbClr val="000000"/>
                </a:solidFill>
                <a:latin typeface="ff13"/>
              </a:rPr>
              <a:t>estrangeira?</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Em </a:t>
            </a:r>
            <a:r>
              <a:rPr lang="pt-BR" sz="2700" dirty="0">
                <a:solidFill>
                  <a:srgbClr val="000000"/>
                </a:solidFill>
                <a:latin typeface="ff13"/>
              </a:rPr>
              <a:t>que condições, os lucros obtidos podem ser remetidos ao país de origem?</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Como </a:t>
            </a:r>
            <a:r>
              <a:rPr lang="pt-BR" sz="2700" dirty="0">
                <a:solidFill>
                  <a:srgbClr val="000000"/>
                </a:solidFill>
                <a:latin typeface="ff13"/>
              </a:rPr>
              <a:t>são as taxas alfandegárias do país?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Que </a:t>
            </a:r>
            <a:r>
              <a:rPr lang="pt-BR" sz="2700" dirty="0">
                <a:solidFill>
                  <a:srgbClr val="000000"/>
                </a:solidFill>
                <a:latin typeface="ff13"/>
              </a:rPr>
              <a:t>taxas devem ser pagas nos fechamentos de contratos no país?</a:t>
            </a:r>
            <a:endParaRPr lang="pt-BR" sz="2700" b="0" i="0" dirty="0">
              <a:solidFill>
                <a:srgbClr val="000000"/>
              </a:solidFill>
              <a:effectLst/>
              <a:latin typeface="Source Sans Pro"/>
            </a:endParaRPr>
          </a:p>
        </p:txBody>
      </p:sp>
    </p:spTree>
    <p:extLst>
      <p:ext uri="{BB962C8B-B14F-4D97-AF65-F5344CB8AC3E}">
        <p14:creationId xmlns:p14="http://schemas.microsoft.com/office/powerpoint/2010/main" val="32912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55641"/>
          </a:xfrm>
          <a:prstGeom prst="rect">
            <a:avLst/>
          </a:prstGeom>
          <a:noFill/>
        </p:spPr>
        <p:txBody>
          <a:bodyPr wrap="square" rtlCol="0">
            <a:spAutoFit/>
          </a:bodyPr>
          <a:lstStyle/>
          <a:p>
            <a:pPr algn="ctr">
              <a:lnSpc>
                <a:spcPct val="150000"/>
              </a:lnSpc>
            </a:pPr>
            <a:r>
              <a:rPr lang="pt-BR" sz="3200" b="1" u="sng" dirty="0" smtClean="0"/>
              <a:t>Uso da informação e do poder</a:t>
            </a:r>
          </a:p>
          <a:p>
            <a:pPr algn="ctr">
              <a:lnSpc>
                <a:spcPct val="150000"/>
              </a:lnSpc>
            </a:pPr>
            <a:endParaRPr lang="pt-BR" sz="2000" b="1" u="sng" dirty="0" smtClean="0"/>
          </a:p>
          <a:p>
            <a:pPr indent="538163" algn="just">
              <a:lnSpc>
                <a:spcPct val="150000"/>
              </a:lnSpc>
            </a:pPr>
            <a:r>
              <a:rPr lang="pt-BR" sz="3000" dirty="0"/>
              <a:t>“ Negociação é o uso da informação e do poder, com o fim de influenciar o comportamento dentro de uma rede de tensão” (Cohen, 1980:14</a:t>
            </a:r>
            <a:r>
              <a:rPr lang="pt-BR" sz="3000" dirty="0" smtClean="0"/>
              <a:t>).</a:t>
            </a:r>
          </a:p>
          <a:p>
            <a:pPr marL="363538" indent="349250" algn="just">
              <a:lnSpc>
                <a:spcPct val="150000"/>
              </a:lnSpc>
              <a:buFont typeface="Wingdings" panose="05000000000000000000" pitchFamily="2" charset="2"/>
              <a:buChar char="ü"/>
            </a:pPr>
            <a:r>
              <a:rPr lang="pt-BR" sz="3200" dirty="0" smtClean="0"/>
              <a:t>Nessa </a:t>
            </a:r>
            <a:r>
              <a:rPr lang="pt-BR" sz="3200" dirty="0"/>
              <a:t>definição a informação assume um aspecto fundamental dentro do processo de negociação</a:t>
            </a:r>
          </a:p>
          <a:p>
            <a:pPr marL="363538" indent="349250" algn="just">
              <a:lnSpc>
                <a:spcPct val="150000"/>
              </a:lnSpc>
              <a:buFont typeface="Wingdings" panose="05000000000000000000" pitchFamily="2" charset="2"/>
              <a:buChar char="ü"/>
            </a:pPr>
            <a:r>
              <a:rPr lang="pt-BR" sz="3200" dirty="0" smtClean="0"/>
              <a:t>A </a:t>
            </a:r>
            <a:r>
              <a:rPr lang="pt-BR" sz="3200" dirty="0"/>
              <a:t>informação é fundamental no processo de comunicação, podendo influenciar decisivamente a direção a ser seguida pela negociação.</a:t>
            </a:r>
          </a:p>
          <a:p>
            <a:pPr indent="538163" algn="just"/>
            <a:endParaRPr lang="pt-BR" sz="3000" dirty="0"/>
          </a:p>
          <a:p>
            <a:pPr indent="538163" algn="just"/>
            <a:endParaRPr lang="pt-BR" sz="3000" dirty="0"/>
          </a:p>
        </p:txBody>
      </p:sp>
    </p:spTree>
    <p:extLst>
      <p:ext uri="{BB962C8B-B14F-4D97-AF65-F5344CB8AC3E}">
        <p14:creationId xmlns:p14="http://schemas.microsoft.com/office/powerpoint/2010/main" val="124260673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just">
              <a:lnSpc>
                <a:spcPct val="150000"/>
              </a:lnSpc>
            </a:pPr>
            <a:r>
              <a:rPr lang="pt-BR" sz="2700" i="1" u="sng" dirty="0">
                <a:solidFill>
                  <a:srgbClr val="000000"/>
                </a:solidFill>
                <a:latin typeface="ff18"/>
              </a:rPr>
              <a:t>Sistema logístico e de </a:t>
            </a:r>
            <a:r>
              <a:rPr lang="pt-BR" sz="2700" i="1" u="sng" dirty="0" smtClean="0">
                <a:solidFill>
                  <a:srgbClr val="000000"/>
                </a:solidFill>
                <a:latin typeface="ff18"/>
              </a:rPr>
              <a:t>infraestrutura</a:t>
            </a:r>
            <a:endParaRPr lang="pt-BR" sz="2700" i="1" u="sng" dirty="0">
              <a:solidFill>
                <a:srgbClr val="000000"/>
              </a:solidFill>
              <a:latin typeface="Source Sans Pro"/>
            </a:endParaRPr>
          </a:p>
          <a:p>
            <a:pPr indent="538163" algn="just"/>
            <a:r>
              <a:rPr lang="pt-BR" sz="2700" dirty="0">
                <a:solidFill>
                  <a:srgbClr val="000000"/>
                </a:solidFill>
                <a:latin typeface="ff13"/>
              </a:rPr>
              <a:t>No aspecto de logística e </a:t>
            </a:r>
            <a:r>
              <a:rPr lang="pt-BR" sz="2700" dirty="0" smtClean="0">
                <a:solidFill>
                  <a:srgbClr val="000000"/>
                </a:solidFill>
                <a:latin typeface="ff13"/>
              </a:rPr>
              <a:t>infraestrutura, </a:t>
            </a:r>
            <a:r>
              <a:rPr lang="pt-BR" sz="2700" dirty="0">
                <a:solidFill>
                  <a:srgbClr val="000000"/>
                </a:solidFill>
                <a:latin typeface="ff13"/>
              </a:rPr>
              <a:t>devem ser considerados: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Quais </a:t>
            </a:r>
            <a:r>
              <a:rPr lang="pt-BR" sz="2700" dirty="0">
                <a:solidFill>
                  <a:srgbClr val="000000"/>
                </a:solidFill>
                <a:latin typeface="ff13"/>
              </a:rPr>
              <a:t>são as disponibilidades do país no que se refere a: mão-de-obra especializada e </a:t>
            </a:r>
            <a:r>
              <a:rPr lang="pt-BR" sz="2700" dirty="0" smtClean="0">
                <a:solidFill>
                  <a:srgbClr val="000000"/>
                </a:solidFill>
                <a:latin typeface="ff13"/>
              </a:rPr>
              <a:t>sem especialização</a:t>
            </a:r>
            <a:r>
              <a:rPr lang="pt-BR" sz="2700" dirty="0">
                <a:solidFill>
                  <a:srgbClr val="000000"/>
                </a:solidFill>
                <a:latin typeface="ff13"/>
              </a:rPr>
              <a:t>; assessoria; materiais de construção; instalações fabris; facilidades em termos </a:t>
            </a:r>
            <a:r>
              <a:rPr lang="pt-BR" sz="2700" dirty="0" smtClean="0">
                <a:solidFill>
                  <a:srgbClr val="000000"/>
                </a:solidFill>
                <a:latin typeface="ff13"/>
              </a:rPr>
              <a:t>de manutenção</a:t>
            </a:r>
            <a:r>
              <a:rPr lang="pt-BR" sz="2700" dirty="0">
                <a:solidFill>
                  <a:srgbClr val="000000"/>
                </a:solidFill>
                <a:latin typeface="ff13"/>
              </a:rPr>
              <a:t>?</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Que </a:t>
            </a:r>
            <a:r>
              <a:rPr lang="pt-BR" sz="2700" dirty="0">
                <a:solidFill>
                  <a:srgbClr val="000000"/>
                </a:solidFill>
                <a:latin typeface="ff13"/>
              </a:rPr>
              <a:t>restrições existem para: importação de mão-de-obra e assessoria; importação </a:t>
            </a:r>
            <a:r>
              <a:rPr lang="pt-BR" sz="2700" dirty="0" smtClean="0">
                <a:solidFill>
                  <a:srgbClr val="000000"/>
                </a:solidFill>
                <a:latin typeface="ff13"/>
              </a:rPr>
              <a:t>de materiais </a:t>
            </a:r>
            <a:r>
              <a:rPr lang="pt-BR" sz="2700" dirty="0">
                <a:solidFill>
                  <a:srgbClr val="000000"/>
                </a:solidFill>
                <a:latin typeface="ff13"/>
              </a:rPr>
              <a:t>que sejam fabricados no local; importação de produtos industrializados?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Os </a:t>
            </a:r>
            <a:r>
              <a:rPr lang="pt-BR" sz="2700" dirty="0">
                <a:solidFill>
                  <a:srgbClr val="000000"/>
                </a:solidFill>
                <a:latin typeface="ff13"/>
              </a:rPr>
              <a:t>contratos serão negociados, formalizados e administrados na língua local?</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Caso </a:t>
            </a:r>
            <a:r>
              <a:rPr lang="pt-BR" sz="2700" dirty="0">
                <a:solidFill>
                  <a:srgbClr val="000000"/>
                </a:solidFill>
                <a:latin typeface="ff13"/>
              </a:rPr>
              <a:t>isso aconteça, qual é a disponibilidade de tradutores confiáveis?</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Como </a:t>
            </a:r>
            <a:r>
              <a:rPr lang="pt-BR" sz="2700" dirty="0">
                <a:solidFill>
                  <a:srgbClr val="000000"/>
                </a:solidFill>
                <a:latin typeface="ff13"/>
              </a:rPr>
              <a:t>são as condições logísticas do país no que se refere a: facilidades portuárias e tempo </a:t>
            </a:r>
            <a:r>
              <a:rPr lang="pt-BR" sz="2700" dirty="0" smtClean="0">
                <a:solidFill>
                  <a:srgbClr val="000000"/>
                </a:solidFill>
                <a:latin typeface="ff13"/>
              </a:rPr>
              <a:t>de espera</a:t>
            </a:r>
            <a:r>
              <a:rPr lang="pt-BR" sz="2700" dirty="0">
                <a:solidFill>
                  <a:srgbClr val="000000"/>
                </a:solidFill>
                <a:latin typeface="ff13"/>
              </a:rPr>
              <a:t>; rodovias e ferrovias de acesso; condições do transporte aéreo interno; </a:t>
            </a:r>
            <a:r>
              <a:rPr lang="pt-BR" sz="2700" dirty="0" smtClean="0">
                <a:solidFill>
                  <a:srgbClr val="000000"/>
                </a:solidFill>
                <a:latin typeface="ff13"/>
              </a:rPr>
              <a:t>rapidez alfandegária</a:t>
            </a:r>
            <a:r>
              <a:rPr lang="pt-BR" sz="2700" dirty="0">
                <a:solidFill>
                  <a:srgbClr val="000000"/>
                </a:solidFill>
                <a:latin typeface="ff13"/>
              </a:rPr>
              <a:t>?</a:t>
            </a:r>
            <a:endParaRPr lang="pt-BR" sz="2700" dirty="0">
              <a:solidFill>
                <a:srgbClr val="000000"/>
              </a:solidFill>
              <a:latin typeface="Source Sans Pro"/>
            </a:endParaRPr>
          </a:p>
          <a:p>
            <a:pPr algn="just">
              <a:buFont typeface="Wingdings" panose="05000000000000000000" pitchFamily="2" charset="2"/>
              <a:buChar char="ü"/>
            </a:pPr>
            <a:r>
              <a:rPr lang="pt-BR" sz="2700" dirty="0" smtClean="0">
                <a:solidFill>
                  <a:srgbClr val="000000"/>
                </a:solidFill>
                <a:latin typeface="ff13"/>
              </a:rPr>
              <a:t>Como </a:t>
            </a:r>
            <a:r>
              <a:rPr lang="pt-BR" sz="2700" dirty="0">
                <a:solidFill>
                  <a:srgbClr val="000000"/>
                </a:solidFill>
                <a:latin typeface="ff13"/>
              </a:rPr>
              <a:t>são as questões de clima no que se refere a: chuvas, inverno, neve, vendavais, altas e/ou baixas temperaturas, seca, umidade?</a:t>
            </a:r>
            <a:endParaRPr lang="pt-BR" sz="2700" b="0" i="0" dirty="0">
              <a:solidFill>
                <a:srgbClr val="000000"/>
              </a:solidFill>
              <a:effectLst/>
              <a:latin typeface="Source Sans Pro"/>
            </a:endParaRPr>
          </a:p>
        </p:txBody>
      </p:sp>
    </p:spTree>
    <p:extLst>
      <p:ext uri="{BB962C8B-B14F-4D97-AF65-F5344CB8AC3E}">
        <p14:creationId xmlns:p14="http://schemas.microsoft.com/office/powerpoint/2010/main" val="19597260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7235"/>
            <a:ext cx="12192000" cy="6309420"/>
          </a:xfrm>
          <a:prstGeom prst="rect">
            <a:avLst/>
          </a:prstGeom>
        </p:spPr>
        <p:txBody>
          <a:bodyPr wrap="square">
            <a:spAutoFit/>
          </a:bodyPr>
          <a:lstStyle/>
          <a:p>
            <a:pPr algn="just"/>
            <a:r>
              <a:rPr lang="pt-BR" sz="2800" i="1" u="sng" dirty="0">
                <a:solidFill>
                  <a:srgbClr val="000000"/>
                </a:solidFill>
                <a:latin typeface="ff18"/>
              </a:rPr>
              <a:t>Sistema </a:t>
            </a:r>
            <a:r>
              <a:rPr lang="pt-BR" sz="2800" i="1" u="sng" dirty="0" smtClean="0">
                <a:solidFill>
                  <a:srgbClr val="000000"/>
                </a:solidFill>
                <a:latin typeface="ff18"/>
              </a:rPr>
              <a:t>legal</a:t>
            </a:r>
          </a:p>
          <a:p>
            <a:pPr algn="just"/>
            <a:endParaRPr lang="pt-BR" sz="2800" i="1" u="sng" dirty="0">
              <a:solidFill>
                <a:srgbClr val="000000"/>
              </a:solidFill>
              <a:latin typeface="Source Sans Pro"/>
            </a:endParaRPr>
          </a:p>
          <a:p>
            <a:pPr indent="538163" algn="just"/>
            <a:r>
              <a:rPr lang="pt-BR" sz="2600" dirty="0">
                <a:solidFill>
                  <a:srgbClr val="000000"/>
                </a:solidFill>
                <a:latin typeface="ff13"/>
              </a:rPr>
              <a:t>No sistema legal, os principais aspectos são:</a:t>
            </a:r>
            <a:endParaRPr lang="pt-BR" sz="2600" dirty="0">
              <a:solidFill>
                <a:srgbClr val="000000"/>
              </a:solidFill>
              <a:latin typeface="Source Sans Pro"/>
            </a:endParaRPr>
          </a:p>
          <a:p>
            <a:pPr algn="just">
              <a:buFont typeface="Wingdings" panose="05000000000000000000" pitchFamily="2" charset="2"/>
              <a:buChar char="ü"/>
            </a:pPr>
            <a:r>
              <a:rPr lang="pt-BR" sz="2600" dirty="0" smtClean="0">
                <a:solidFill>
                  <a:srgbClr val="000000"/>
                </a:solidFill>
                <a:latin typeface="ff13"/>
              </a:rPr>
              <a:t>Qual </a:t>
            </a:r>
            <a:r>
              <a:rPr lang="pt-BR" sz="2600" dirty="0">
                <a:solidFill>
                  <a:srgbClr val="000000"/>
                </a:solidFill>
                <a:latin typeface="ff13"/>
              </a:rPr>
              <a:t>é a importância das leis no contexto do país?</a:t>
            </a:r>
            <a:endParaRPr lang="pt-BR" sz="2600" dirty="0">
              <a:solidFill>
                <a:srgbClr val="000000"/>
              </a:solidFill>
              <a:latin typeface="Source Sans Pro"/>
            </a:endParaRPr>
          </a:p>
          <a:p>
            <a:pPr algn="just">
              <a:buFont typeface="Wingdings" panose="05000000000000000000" pitchFamily="2" charset="2"/>
              <a:buChar char="ü"/>
            </a:pPr>
            <a:r>
              <a:rPr lang="pt-BR" sz="2600" dirty="0" smtClean="0">
                <a:solidFill>
                  <a:srgbClr val="000000"/>
                </a:solidFill>
                <a:latin typeface="ff13"/>
              </a:rPr>
              <a:t>Em </a:t>
            </a:r>
            <a:r>
              <a:rPr lang="pt-BR" sz="2600" dirty="0">
                <a:solidFill>
                  <a:srgbClr val="000000"/>
                </a:solidFill>
                <a:latin typeface="ff13"/>
              </a:rPr>
              <a:t>que nível as leis e os regulamentos são colocados em prática no país</a:t>
            </a:r>
            <a:r>
              <a:rPr lang="pt-BR" sz="2600" dirty="0" smtClean="0">
                <a:solidFill>
                  <a:srgbClr val="000000"/>
                </a:solidFill>
                <a:latin typeface="ff13"/>
              </a:rPr>
              <a:t>?</a:t>
            </a:r>
          </a:p>
          <a:p>
            <a:pPr algn="just">
              <a:buFont typeface="Wingdings" panose="05000000000000000000" pitchFamily="2" charset="2"/>
              <a:buChar char="ü"/>
            </a:pPr>
            <a:r>
              <a:rPr lang="pt-BR" sz="2800" dirty="0"/>
              <a:t>Qual é a relação existente entre os tribunais e os poderes judiciário e executivo?</a:t>
            </a:r>
          </a:p>
          <a:p>
            <a:pPr algn="just">
              <a:buFont typeface="Wingdings" panose="05000000000000000000" pitchFamily="2" charset="2"/>
              <a:buChar char="ü"/>
            </a:pPr>
            <a:r>
              <a:rPr lang="pt-BR" sz="2800" dirty="0" smtClean="0"/>
              <a:t>Quais </a:t>
            </a:r>
            <a:r>
              <a:rPr lang="pt-BR" sz="2800" dirty="0"/>
              <a:t>são os prazos normais das ações dos tribunais?</a:t>
            </a:r>
          </a:p>
          <a:p>
            <a:pPr algn="just">
              <a:buFont typeface="Wingdings" panose="05000000000000000000" pitchFamily="2" charset="2"/>
              <a:buChar char="ü"/>
            </a:pPr>
            <a:r>
              <a:rPr lang="pt-BR" sz="2800" dirty="0" smtClean="0"/>
              <a:t>Há </a:t>
            </a:r>
            <a:r>
              <a:rPr lang="pt-BR" sz="2800" dirty="0"/>
              <a:t>possibilidade de forçar ou apressar os julgamentos dos tribunais?</a:t>
            </a:r>
          </a:p>
          <a:p>
            <a:pPr algn="just">
              <a:buFont typeface="Wingdings" panose="05000000000000000000" pitchFamily="2" charset="2"/>
              <a:buChar char="ü"/>
            </a:pPr>
            <a:r>
              <a:rPr lang="pt-BR" sz="2800" dirty="0" smtClean="0"/>
              <a:t>É </a:t>
            </a:r>
            <a:r>
              <a:rPr lang="pt-BR" sz="2800" dirty="0"/>
              <a:t>necessário haver uma empresa estabelecida, para poder operar legalmente?</a:t>
            </a:r>
          </a:p>
          <a:p>
            <a:pPr algn="just">
              <a:buFont typeface="Wingdings" panose="05000000000000000000" pitchFamily="2" charset="2"/>
              <a:buChar char="ü"/>
            </a:pPr>
            <a:r>
              <a:rPr lang="pt-BR" sz="2800" dirty="0" smtClean="0"/>
              <a:t>Quais </a:t>
            </a:r>
            <a:r>
              <a:rPr lang="pt-BR" sz="2800" dirty="0"/>
              <a:t>são as leis do país referentes a legislação trabalhista, participações nos lucros </a:t>
            </a:r>
            <a:r>
              <a:rPr lang="pt-BR" sz="2800" dirty="0" smtClean="0"/>
              <a:t>e remessas </a:t>
            </a:r>
            <a:r>
              <a:rPr lang="pt-BR" sz="2800" dirty="0"/>
              <a:t>de lucros para o exterior? Quais são os regulamentos e leis que prevalecem no país </a:t>
            </a:r>
            <a:r>
              <a:rPr lang="pt-BR" sz="2800" dirty="0" smtClean="0"/>
              <a:t>no campo </a:t>
            </a:r>
            <a:r>
              <a:rPr lang="pt-BR" sz="2800" dirty="0"/>
              <a:t>da Previdência Social?</a:t>
            </a:r>
          </a:p>
          <a:p>
            <a:pPr algn="just">
              <a:buFont typeface="Wingdings" panose="05000000000000000000" pitchFamily="2" charset="2"/>
              <a:buChar char="ü"/>
            </a:pPr>
            <a:r>
              <a:rPr lang="pt-BR" sz="2800" dirty="0" smtClean="0"/>
              <a:t>Há </a:t>
            </a:r>
            <a:r>
              <a:rPr lang="pt-BR" sz="2800" dirty="0"/>
              <a:t>exigência de profissionais habilitados para exercer determinadas profissões? Quais?</a:t>
            </a:r>
          </a:p>
          <a:p>
            <a:endParaRPr lang="pt-BR" b="0" i="0" dirty="0">
              <a:solidFill>
                <a:srgbClr val="000000"/>
              </a:solidFill>
              <a:effectLst/>
              <a:latin typeface="Source Sans Pro"/>
            </a:endParaRPr>
          </a:p>
        </p:txBody>
      </p:sp>
    </p:spTree>
    <p:extLst>
      <p:ext uri="{BB962C8B-B14F-4D97-AF65-F5344CB8AC3E}">
        <p14:creationId xmlns:p14="http://schemas.microsoft.com/office/powerpoint/2010/main" val="2448861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95835"/>
            <a:ext cx="12192000" cy="4616648"/>
          </a:xfrm>
          <a:prstGeom prst="rect">
            <a:avLst/>
          </a:prstGeom>
        </p:spPr>
        <p:txBody>
          <a:bodyPr wrap="square">
            <a:spAutoFit/>
          </a:bodyPr>
          <a:lstStyle/>
          <a:p>
            <a:pPr algn="just">
              <a:lnSpc>
                <a:spcPct val="150000"/>
              </a:lnSpc>
            </a:pPr>
            <a:r>
              <a:rPr lang="pt-BR" sz="2800" i="1" u="sng" dirty="0">
                <a:solidFill>
                  <a:srgbClr val="000000"/>
                </a:solidFill>
                <a:latin typeface="ff18"/>
              </a:rPr>
              <a:t>Sistema cultural e </a:t>
            </a:r>
            <a:r>
              <a:rPr lang="pt-BR" sz="2800" i="1" u="sng" dirty="0" smtClean="0">
                <a:solidFill>
                  <a:srgbClr val="000000"/>
                </a:solidFill>
                <a:latin typeface="ff18"/>
              </a:rPr>
              <a:t>religioso</a:t>
            </a:r>
          </a:p>
          <a:p>
            <a:pPr algn="just">
              <a:lnSpc>
                <a:spcPct val="150000"/>
              </a:lnSpc>
            </a:pPr>
            <a:endParaRPr lang="pt-BR" sz="2800" i="1" u="sng" dirty="0">
              <a:solidFill>
                <a:srgbClr val="000000"/>
              </a:solidFill>
              <a:latin typeface="Source Sans Pro"/>
            </a:endParaRPr>
          </a:p>
          <a:p>
            <a:pPr indent="538163" algn="just">
              <a:lnSpc>
                <a:spcPct val="150000"/>
              </a:lnSpc>
            </a:pPr>
            <a:r>
              <a:rPr lang="pt-BR" sz="2800" dirty="0">
                <a:solidFill>
                  <a:srgbClr val="000000"/>
                </a:solidFill>
                <a:latin typeface="ff13"/>
              </a:rPr>
              <a:t>Já nos aspectos culturais e religiosos, tem-se:</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o nível médio de educação da população?</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o nível de instrução das pessoas nas atividades empresariais?</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a religião que predomina no país?</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Qual </a:t>
            </a:r>
            <a:r>
              <a:rPr lang="pt-BR" sz="2800" dirty="0">
                <a:solidFill>
                  <a:srgbClr val="000000"/>
                </a:solidFill>
                <a:latin typeface="ff13"/>
              </a:rPr>
              <a:t>é o nível de importância da religião para o país?</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18003956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ctr"/>
            <a:r>
              <a:rPr lang="pt-BR" sz="3000" b="1" u="sng" dirty="0">
                <a:solidFill>
                  <a:srgbClr val="000000"/>
                </a:solidFill>
                <a:latin typeface="ff18"/>
              </a:rPr>
              <a:t>Habilidades básicas dos negociadores </a:t>
            </a:r>
            <a:r>
              <a:rPr lang="pt-BR" sz="3000" b="1" u="sng" dirty="0" smtClean="0">
                <a:solidFill>
                  <a:srgbClr val="000000"/>
                </a:solidFill>
                <a:latin typeface="ff18"/>
              </a:rPr>
              <a:t>internacionais</a:t>
            </a:r>
          </a:p>
          <a:p>
            <a:pPr algn="ctr"/>
            <a:endParaRPr lang="pt-BR" sz="2600" b="1" u="sng" dirty="0">
              <a:solidFill>
                <a:srgbClr val="000000"/>
              </a:solidFill>
              <a:latin typeface="Source Sans Pro"/>
            </a:endParaRPr>
          </a:p>
          <a:p>
            <a:pPr indent="538163" algn="just"/>
            <a:r>
              <a:rPr lang="pt-BR" sz="2800" dirty="0" smtClean="0">
                <a:solidFill>
                  <a:srgbClr val="000000"/>
                </a:solidFill>
                <a:latin typeface="ff13"/>
              </a:rPr>
              <a:t>As </a:t>
            </a:r>
            <a:r>
              <a:rPr lang="pt-BR" sz="2800" dirty="0">
                <a:solidFill>
                  <a:srgbClr val="000000"/>
                </a:solidFill>
                <a:latin typeface="ff13"/>
              </a:rPr>
              <a:t>habilidades básicas a serem desenvolvidas nas negociações são aquelas que já </a:t>
            </a:r>
            <a:r>
              <a:rPr lang="pt-BR" sz="2800" dirty="0" smtClean="0">
                <a:solidFill>
                  <a:srgbClr val="000000"/>
                </a:solidFill>
                <a:latin typeface="ff13"/>
              </a:rPr>
              <a:t>praticamos desde </a:t>
            </a:r>
            <a:r>
              <a:rPr lang="pt-BR" sz="2800" dirty="0">
                <a:solidFill>
                  <a:srgbClr val="000000"/>
                </a:solidFill>
                <a:latin typeface="ff13"/>
              </a:rPr>
              <a:t>a infância, porém que acabamos esquecendo quando ficamos adultos. Aliás, as crianças são sempre consideradas excelentes negociadores, e isso se devem a uma </a:t>
            </a:r>
            <a:r>
              <a:rPr lang="pt-BR" sz="2800" dirty="0" smtClean="0">
                <a:solidFill>
                  <a:srgbClr val="000000"/>
                </a:solidFill>
                <a:latin typeface="ff13"/>
              </a:rPr>
              <a:t>série de </a:t>
            </a:r>
            <a:r>
              <a:rPr lang="pt-BR" sz="2800" dirty="0">
                <a:solidFill>
                  <a:srgbClr val="000000"/>
                </a:solidFill>
                <a:latin typeface="ff13"/>
              </a:rPr>
              <a:t>fatores:</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São </a:t>
            </a:r>
            <a:r>
              <a:rPr lang="pt-BR" sz="2800" dirty="0">
                <a:solidFill>
                  <a:srgbClr val="000000"/>
                </a:solidFill>
                <a:latin typeface="ff13"/>
              </a:rPr>
              <a:t>persistentes;</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Não </a:t>
            </a:r>
            <a:r>
              <a:rPr lang="pt-BR" sz="2800" dirty="0">
                <a:solidFill>
                  <a:srgbClr val="000000"/>
                </a:solidFill>
                <a:latin typeface="ff13"/>
              </a:rPr>
              <a:t>sabem o significado da palavra não. Na realidade elas sabem que, </a:t>
            </a:r>
            <a:r>
              <a:rPr lang="pt-BR" sz="2800" dirty="0" smtClean="0">
                <a:solidFill>
                  <a:srgbClr val="000000"/>
                </a:solidFill>
                <a:latin typeface="ff13"/>
              </a:rPr>
              <a:t>frequentemente, quando </a:t>
            </a:r>
            <a:r>
              <a:rPr lang="pt-BR" sz="2800" dirty="0">
                <a:solidFill>
                  <a:srgbClr val="000000"/>
                </a:solidFill>
                <a:latin typeface="ff13"/>
              </a:rPr>
              <a:t>se diz não, na verdade se quer </a:t>
            </a:r>
            <a:r>
              <a:rPr lang="pt-BR" sz="2800" dirty="0" smtClean="0">
                <a:solidFill>
                  <a:srgbClr val="000000"/>
                </a:solidFill>
                <a:latin typeface="ff13"/>
              </a:rPr>
              <a:t>dizer </a:t>
            </a:r>
            <a:r>
              <a:rPr lang="pt-BR" sz="2800" dirty="0" smtClean="0">
                <a:solidFill>
                  <a:srgbClr val="000000"/>
                </a:solidFill>
                <a:latin typeface="ff17"/>
              </a:rPr>
              <a:t>talvez</a:t>
            </a:r>
            <a:r>
              <a:rPr lang="pt-BR" sz="2800" dirty="0" smtClean="0">
                <a:solidFill>
                  <a:srgbClr val="000000"/>
                </a:solidFill>
                <a:latin typeface="ff13"/>
              </a:rPr>
              <a:t>;</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Nunca </a:t>
            </a:r>
            <a:r>
              <a:rPr lang="pt-BR" sz="2800" dirty="0">
                <a:solidFill>
                  <a:srgbClr val="000000"/>
                </a:solidFill>
                <a:latin typeface="ff13"/>
              </a:rPr>
              <a:t>se embaraçam; sempre tem uma resposta pronta para qualquer pergunta ou </a:t>
            </a:r>
            <a:r>
              <a:rPr lang="pt-BR" sz="2800" dirty="0" smtClean="0">
                <a:solidFill>
                  <a:srgbClr val="000000"/>
                </a:solidFill>
                <a:latin typeface="ff13"/>
              </a:rPr>
              <a:t>para qualquer </a:t>
            </a:r>
            <a:r>
              <a:rPr lang="pt-BR" sz="2800" dirty="0">
                <a:solidFill>
                  <a:srgbClr val="000000"/>
                </a:solidFill>
                <a:latin typeface="ff13"/>
              </a:rPr>
              <a:t>situação que vier a se apresentar;</a:t>
            </a:r>
            <a:endParaRPr lang="pt-BR" sz="2800" dirty="0">
              <a:solidFill>
                <a:srgbClr val="000000"/>
              </a:solidFill>
              <a:latin typeface="Source Sans Pro"/>
            </a:endParaRPr>
          </a:p>
          <a:p>
            <a:pPr marL="457200" indent="-457200" algn="just">
              <a:lnSpc>
                <a:spcPct val="150000"/>
              </a:lnSpc>
              <a:buFont typeface="Wingdings" panose="05000000000000000000" pitchFamily="2" charset="2"/>
              <a:buChar char="ü"/>
            </a:pPr>
            <a:r>
              <a:rPr lang="pt-BR" sz="2800" dirty="0" smtClean="0">
                <a:solidFill>
                  <a:srgbClr val="000000"/>
                </a:solidFill>
                <a:latin typeface="ff13"/>
              </a:rPr>
              <a:t>Frequentemente, </a:t>
            </a:r>
            <a:r>
              <a:rPr lang="pt-BR" sz="2800" dirty="0">
                <a:solidFill>
                  <a:srgbClr val="000000"/>
                </a:solidFill>
                <a:latin typeface="ff13"/>
              </a:rPr>
              <a:t>elas </a:t>
            </a:r>
            <a:r>
              <a:rPr lang="pt-BR" sz="2800" dirty="0" smtClean="0">
                <a:solidFill>
                  <a:srgbClr val="000000"/>
                </a:solidFill>
                <a:latin typeface="ff13"/>
              </a:rPr>
              <a:t>leem </a:t>
            </a:r>
            <a:r>
              <a:rPr lang="pt-BR" sz="2800" dirty="0">
                <a:solidFill>
                  <a:srgbClr val="000000"/>
                </a:solidFill>
                <a:latin typeface="ff13"/>
              </a:rPr>
              <a:t>os adultos melhor que estes as </a:t>
            </a:r>
            <a:r>
              <a:rPr lang="pt-BR" sz="2800" dirty="0" smtClean="0">
                <a:solidFill>
                  <a:srgbClr val="000000"/>
                </a:solidFill>
                <a:latin typeface="ff13"/>
              </a:rPr>
              <a:t>leem.</a:t>
            </a:r>
            <a:endParaRPr lang="pt-BR" sz="2800" b="0" i="0" dirty="0">
              <a:solidFill>
                <a:srgbClr val="000000"/>
              </a:solidFill>
              <a:effectLst/>
              <a:latin typeface="Source Sans Pro"/>
            </a:endParaRPr>
          </a:p>
        </p:txBody>
      </p:sp>
    </p:spTree>
    <p:extLst>
      <p:ext uri="{BB962C8B-B14F-4D97-AF65-F5344CB8AC3E}">
        <p14:creationId xmlns:p14="http://schemas.microsoft.com/office/powerpoint/2010/main" val="110972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109639"/>
          </a:xfrm>
          <a:prstGeom prst="rect">
            <a:avLst/>
          </a:prstGeom>
        </p:spPr>
        <p:txBody>
          <a:bodyPr wrap="square">
            <a:spAutoFit/>
          </a:bodyPr>
          <a:lstStyle/>
          <a:p>
            <a:pPr indent="538163" algn="just">
              <a:lnSpc>
                <a:spcPct val="150000"/>
              </a:lnSpc>
            </a:pPr>
            <a:r>
              <a:rPr lang="pt-BR" sz="2800" dirty="0">
                <a:solidFill>
                  <a:srgbClr val="000000"/>
                </a:solidFill>
                <a:latin typeface="ff13"/>
              </a:rPr>
              <a:t>A escolha do idioma é responsável pela primeira diversidade na negociação; quem opera </a:t>
            </a:r>
            <a:r>
              <a:rPr lang="pt-BR" sz="2800" dirty="0" smtClean="0">
                <a:solidFill>
                  <a:srgbClr val="000000"/>
                </a:solidFill>
                <a:latin typeface="ff13"/>
              </a:rPr>
              <a:t>a língua </a:t>
            </a:r>
            <a:r>
              <a:rPr lang="pt-BR" sz="2800" dirty="0">
                <a:solidFill>
                  <a:srgbClr val="000000"/>
                </a:solidFill>
                <a:latin typeface="ff13"/>
              </a:rPr>
              <a:t>materna tem uma vantagem sobre a outra parte. Mesmo que a outra parte use o </a:t>
            </a:r>
            <a:r>
              <a:rPr lang="pt-BR" sz="2800" dirty="0" smtClean="0">
                <a:solidFill>
                  <a:srgbClr val="000000"/>
                </a:solidFill>
                <a:latin typeface="ff13"/>
              </a:rPr>
              <a:t>recurso de </a:t>
            </a:r>
            <a:r>
              <a:rPr lang="pt-BR" sz="2800" dirty="0">
                <a:solidFill>
                  <a:srgbClr val="000000"/>
                </a:solidFill>
                <a:latin typeface="ff13"/>
              </a:rPr>
              <a:t>intérprete, esta é uma técnica fatigante e sujeita a imperfeições. As diferenças pouco visíveis em um primeiro contato são de forma geral inspiradas pela </a:t>
            </a:r>
            <a:r>
              <a:rPr lang="pt-BR" sz="2800" dirty="0" smtClean="0">
                <a:solidFill>
                  <a:srgbClr val="000000"/>
                </a:solidFill>
                <a:latin typeface="ff13"/>
              </a:rPr>
              <a:t>religião e </a:t>
            </a:r>
            <a:r>
              <a:rPr lang="pt-BR" sz="2800" dirty="0">
                <a:solidFill>
                  <a:srgbClr val="000000"/>
                </a:solidFill>
                <a:latin typeface="ff13"/>
              </a:rPr>
              <a:t>pela ideologia. São </a:t>
            </a:r>
            <a:r>
              <a:rPr lang="pt-BR" sz="2800" dirty="0" smtClean="0">
                <a:solidFill>
                  <a:srgbClr val="000000"/>
                </a:solidFill>
                <a:latin typeface="ff13"/>
              </a:rPr>
              <a:t>elas:</a:t>
            </a:r>
            <a:endParaRPr lang="pt-BR" sz="2800" dirty="0" smtClean="0">
              <a:solidFill>
                <a:srgbClr val="000000"/>
              </a:solidFill>
              <a:latin typeface="Source Sans Pro"/>
            </a:endParaRPr>
          </a:p>
          <a:p>
            <a:pPr marL="981075" indent="-349250" algn="just">
              <a:lnSpc>
                <a:spcPct val="150000"/>
              </a:lnSpc>
              <a:buFont typeface="Wingdings" panose="05000000000000000000" pitchFamily="2" charset="2"/>
              <a:buChar char="ü"/>
            </a:pPr>
            <a:r>
              <a:rPr lang="pt-BR" sz="2800" dirty="0" smtClean="0">
                <a:solidFill>
                  <a:srgbClr val="000000"/>
                </a:solidFill>
                <a:latin typeface="ff13"/>
              </a:rPr>
              <a:t>O </a:t>
            </a:r>
            <a:r>
              <a:rPr lang="pt-BR" sz="2800" dirty="0">
                <a:solidFill>
                  <a:srgbClr val="000000"/>
                </a:solidFill>
                <a:latin typeface="ff13"/>
              </a:rPr>
              <a:t>valor contratual do verbal, do escrito e do gestual</a:t>
            </a:r>
            <a:endParaRPr lang="pt-BR" sz="2800" dirty="0">
              <a:solidFill>
                <a:srgbClr val="000000"/>
              </a:solidFill>
              <a:latin typeface="Source Sans Pro"/>
            </a:endParaRPr>
          </a:p>
          <a:p>
            <a:pPr marL="981075" indent="-349250" algn="just">
              <a:lnSpc>
                <a:spcPct val="150000"/>
              </a:lnSpc>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importância atribuída ao indivíduo e ao grupo</a:t>
            </a:r>
            <a:endParaRPr lang="pt-BR" sz="2800" dirty="0">
              <a:solidFill>
                <a:srgbClr val="000000"/>
              </a:solidFill>
              <a:latin typeface="Source Sans Pro"/>
            </a:endParaRPr>
          </a:p>
          <a:p>
            <a:pPr marL="981075" indent="-349250" algn="just">
              <a:lnSpc>
                <a:spcPct val="150000"/>
              </a:lnSpc>
              <a:buFont typeface="Wingdings" panose="05000000000000000000" pitchFamily="2" charset="2"/>
              <a:buChar char="ü"/>
            </a:pPr>
            <a:r>
              <a:rPr lang="pt-BR" sz="2800" dirty="0" smtClean="0">
                <a:solidFill>
                  <a:srgbClr val="000000"/>
                </a:solidFill>
                <a:latin typeface="ff13"/>
              </a:rPr>
              <a:t>A </a:t>
            </a:r>
            <a:r>
              <a:rPr lang="pt-BR" sz="2800" dirty="0">
                <a:solidFill>
                  <a:srgbClr val="000000"/>
                </a:solidFill>
                <a:latin typeface="ff13"/>
              </a:rPr>
              <a:t>atitude em relação ao tempo e ao dinheiro</a:t>
            </a:r>
            <a:endParaRPr lang="pt-BR" sz="2800" dirty="0">
              <a:solidFill>
                <a:srgbClr val="000000"/>
              </a:solidFill>
              <a:latin typeface="Source Sans Pro"/>
            </a:endParaRPr>
          </a:p>
          <a:p>
            <a:pPr indent="538163" algn="just">
              <a:lnSpc>
                <a:spcPct val="150000"/>
              </a:lnSpc>
            </a:pPr>
            <a:r>
              <a:rPr lang="pt-BR" sz="2800" dirty="0">
                <a:solidFill>
                  <a:srgbClr val="000000"/>
                </a:solidFill>
                <a:latin typeface="ff14"/>
              </a:rPr>
              <a:t>Essas diferenças podem ser fontes de mal-entendidos.</a:t>
            </a:r>
            <a:endParaRPr lang="pt-BR" sz="2800" dirty="0">
              <a:solidFill>
                <a:srgbClr val="000000"/>
              </a:solidFill>
              <a:latin typeface="Source Sans Pro"/>
            </a:endParaRPr>
          </a:p>
          <a:p>
            <a:r>
              <a:rPr lang="pt-BR" dirty="0">
                <a:solidFill>
                  <a:srgbClr val="000000"/>
                </a:solidFill>
                <a:latin typeface="Source Sans Pro"/>
              </a:rPr>
              <a:t/>
            </a:r>
            <a:br>
              <a:rPr lang="pt-BR" dirty="0">
                <a:solidFill>
                  <a:srgbClr val="000000"/>
                </a:solidFill>
                <a:latin typeface="Source Sans Pro"/>
              </a:rPr>
            </a:br>
            <a:endParaRPr lang="pt-BR" dirty="0"/>
          </a:p>
        </p:txBody>
      </p:sp>
    </p:spTree>
    <p:extLst>
      <p:ext uri="{BB962C8B-B14F-4D97-AF65-F5344CB8AC3E}">
        <p14:creationId xmlns:p14="http://schemas.microsoft.com/office/powerpoint/2010/main" val="21528464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63527"/>
          </a:xfrm>
          <a:prstGeom prst="rect">
            <a:avLst/>
          </a:prstGeom>
        </p:spPr>
        <p:txBody>
          <a:bodyPr wrap="square">
            <a:spAutoFit/>
          </a:bodyPr>
          <a:lstStyle/>
          <a:p>
            <a:pPr algn="ctr">
              <a:tabLst>
                <a:tab pos="538163" algn="l"/>
              </a:tabLst>
            </a:pPr>
            <a:r>
              <a:rPr lang="pt-BR" sz="2500" b="1" u="sng" dirty="0">
                <a:solidFill>
                  <a:srgbClr val="000000"/>
                </a:solidFill>
                <a:latin typeface="ff18"/>
              </a:rPr>
              <a:t>Sinais e comportamentos de negociadores </a:t>
            </a:r>
            <a:r>
              <a:rPr lang="pt-BR" sz="2500" b="1" u="sng" dirty="0" smtClean="0">
                <a:solidFill>
                  <a:srgbClr val="000000"/>
                </a:solidFill>
                <a:latin typeface="ff18"/>
              </a:rPr>
              <a:t>internacionais</a:t>
            </a:r>
            <a:endParaRPr lang="pt-BR" sz="2500" b="1" u="sng" dirty="0">
              <a:solidFill>
                <a:srgbClr val="000000"/>
              </a:solidFill>
              <a:latin typeface="Source Sans Pro"/>
            </a:endParaRPr>
          </a:p>
          <a:p>
            <a:pPr indent="538163" algn="just">
              <a:lnSpc>
                <a:spcPct val="150000"/>
              </a:lnSpc>
            </a:pPr>
            <a:r>
              <a:rPr lang="pt-BR" sz="2400" dirty="0">
                <a:solidFill>
                  <a:srgbClr val="000000"/>
                </a:solidFill>
                <a:latin typeface="ff13"/>
              </a:rPr>
              <a:t>Os sinais nas negociações também tendem a ter significados diferentes. Por exemplo:</a:t>
            </a:r>
            <a:endParaRPr lang="pt-BR" sz="2400" dirty="0">
              <a:solidFill>
                <a:srgbClr val="000000"/>
              </a:solidFill>
              <a:latin typeface="Source Sans Pro"/>
            </a:endParaRPr>
          </a:p>
          <a:p>
            <a:pPr indent="538163" algn="just">
              <a:lnSpc>
                <a:spcPct val="150000"/>
              </a:lnSpc>
            </a:pPr>
            <a:r>
              <a:rPr lang="pt-BR" sz="2400" dirty="0" smtClean="0">
                <a:solidFill>
                  <a:srgbClr val="000000"/>
                </a:solidFill>
                <a:latin typeface="ff13"/>
              </a:rPr>
              <a:t>A </a:t>
            </a:r>
            <a:r>
              <a:rPr lang="pt-BR" sz="2400" dirty="0">
                <a:solidFill>
                  <a:srgbClr val="000000"/>
                </a:solidFill>
                <a:latin typeface="ff13"/>
              </a:rPr>
              <a:t>expressão fria de um russo </a:t>
            </a:r>
            <a:r>
              <a:rPr lang="pt-BR" sz="2400" dirty="0" smtClean="0">
                <a:solidFill>
                  <a:srgbClr val="000000"/>
                </a:solidFill>
                <a:latin typeface="ff13"/>
              </a:rPr>
              <a:t>pode</a:t>
            </a:r>
            <a:r>
              <a:rPr lang="pt-BR" sz="2400" dirty="0" smtClean="0">
                <a:solidFill>
                  <a:srgbClr val="000000"/>
                </a:solidFill>
                <a:latin typeface="Source Sans Pro"/>
              </a:rPr>
              <a:t> </a:t>
            </a:r>
            <a:r>
              <a:rPr lang="pt-BR" sz="2400" dirty="0" smtClean="0">
                <a:solidFill>
                  <a:srgbClr val="000000"/>
                </a:solidFill>
                <a:latin typeface="ff18"/>
              </a:rPr>
              <a:t>não</a:t>
            </a:r>
            <a:r>
              <a:rPr lang="pt-BR" sz="2400" dirty="0" smtClean="0">
                <a:solidFill>
                  <a:srgbClr val="000000"/>
                </a:solidFill>
                <a:latin typeface="Source Sans Pro"/>
              </a:rPr>
              <a:t> </a:t>
            </a:r>
            <a:r>
              <a:rPr lang="pt-BR" sz="2400" dirty="0" smtClean="0">
                <a:solidFill>
                  <a:srgbClr val="000000"/>
                </a:solidFill>
                <a:latin typeface="ff13"/>
              </a:rPr>
              <a:t>significar </a:t>
            </a:r>
            <a:r>
              <a:rPr lang="pt-BR" sz="2400" dirty="0">
                <a:solidFill>
                  <a:srgbClr val="000000"/>
                </a:solidFill>
                <a:latin typeface="ff13"/>
              </a:rPr>
              <a:t>a falta de interesse, mas apenas que ele </a:t>
            </a:r>
            <a:r>
              <a:rPr lang="pt-BR" sz="2400" dirty="0" smtClean="0">
                <a:solidFill>
                  <a:srgbClr val="000000"/>
                </a:solidFill>
                <a:latin typeface="ff13"/>
              </a:rPr>
              <a:t>não está </a:t>
            </a:r>
            <a:r>
              <a:rPr lang="pt-BR" sz="2400" dirty="0">
                <a:solidFill>
                  <a:srgbClr val="000000"/>
                </a:solidFill>
                <a:latin typeface="ff13"/>
              </a:rPr>
              <a:t>familiarizado com a situação.</a:t>
            </a:r>
            <a:endParaRPr lang="pt-BR" sz="2400" dirty="0">
              <a:solidFill>
                <a:srgbClr val="000000"/>
              </a:solidFill>
              <a:latin typeface="Source Sans Pro"/>
            </a:endParaRPr>
          </a:p>
          <a:p>
            <a:pPr indent="538163" algn="just">
              <a:lnSpc>
                <a:spcPct val="150000"/>
              </a:lnSpc>
            </a:pPr>
            <a:r>
              <a:rPr lang="pt-BR" sz="2400" dirty="0" smtClean="0">
                <a:solidFill>
                  <a:srgbClr val="000000"/>
                </a:solidFill>
                <a:latin typeface="ff13"/>
              </a:rPr>
              <a:t>A </a:t>
            </a:r>
            <a:r>
              <a:rPr lang="pt-BR" sz="2400" dirty="0">
                <a:solidFill>
                  <a:srgbClr val="000000"/>
                </a:solidFill>
                <a:latin typeface="ff13"/>
              </a:rPr>
              <a:t>mesma coisa não é verdadeira quando se trata de um brasileiro ou um italiano, já que </a:t>
            </a:r>
            <a:r>
              <a:rPr lang="pt-BR" sz="2400" dirty="0" smtClean="0">
                <a:solidFill>
                  <a:srgbClr val="000000"/>
                </a:solidFill>
                <a:latin typeface="ff13"/>
              </a:rPr>
              <a:t>o “</a:t>
            </a:r>
            <a:r>
              <a:rPr lang="pt-BR" sz="2400" dirty="0">
                <a:solidFill>
                  <a:srgbClr val="000000"/>
                </a:solidFill>
                <a:latin typeface="ff13"/>
              </a:rPr>
              <a:t>sangue latino” traz um jeito diferente de reagir</a:t>
            </a:r>
            <a:r>
              <a:rPr lang="pt-BR" sz="2400" dirty="0" smtClean="0">
                <a:solidFill>
                  <a:srgbClr val="000000"/>
                </a:solidFill>
                <a:latin typeface="ff13"/>
              </a:rPr>
              <a:t>. Os </a:t>
            </a:r>
            <a:r>
              <a:rPr lang="pt-BR" sz="2400" dirty="0">
                <a:solidFill>
                  <a:srgbClr val="000000"/>
                </a:solidFill>
                <a:latin typeface="ff13"/>
              </a:rPr>
              <a:t>comportamentos também tendem a ser diferentes.</a:t>
            </a:r>
            <a:endParaRPr lang="pt-BR" sz="2400" dirty="0">
              <a:solidFill>
                <a:srgbClr val="000000"/>
              </a:solidFill>
              <a:latin typeface="Source Sans Pro"/>
            </a:endParaRPr>
          </a:p>
          <a:p>
            <a:pPr indent="538163" algn="just">
              <a:lnSpc>
                <a:spcPct val="150000"/>
              </a:lnSpc>
            </a:pPr>
            <a:r>
              <a:rPr lang="pt-BR" sz="2400" dirty="0" smtClean="0">
                <a:solidFill>
                  <a:srgbClr val="000000"/>
                </a:solidFill>
                <a:latin typeface="ff13"/>
              </a:rPr>
              <a:t>O</a:t>
            </a:r>
            <a:r>
              <a:rPr lang="pt-BR" sz="2400" dirty="0" smtClean="0">
                <a:solidFill>
                  <a:srgbClr val="000000"/>
                </a:solidFill>
                <a:latin typeface="Source Sans Pro"/>
              </a:rPr>
              <a:t> </a:t>
            </a:r>
            <a:r>
              <a:rPr lang="pt-BR" sz="2400" dirty="0" smtClean="0">
                <a:solidFill>
                  <a:srgbClr val="000000"/>
                </a:solidFill>
                <a:latin typeface="ff18"/>
              </a:rPr>
              <a:t>“sim”</a:t>
            </a:r>
            <a:r>
              <a:rPr lang="pt-BR" sz="2400" dirty="0" smtClean="0">
                <a:solidFill>
                  <a:srgbClr val="000000"/>
                </a:solidFill>
                <a:latin typeface="Source Sans Pro"/>
              </a:rPr>
              <a:t> </a:t>
            </a:r>
            <a:r>
              <a:rPr lang="pt-BR" sz="2400" dirty="0" smtClean="0">
                <a:solidFill>
                  <a:srgbClr val="000000"/>
                </a:solidFill>
                <a:latin typeface="ff13"/>
              </a:rPr>
              <a:t>de </a:t>
            </a:r>
            <a:r>
              <a:rPr lang="pt-BR" sz="2400" dirty="0">
                <a:solidFill>
                  <a:srgbClr val="000000"/>
                </a:solidFill>
                <a:latin typeface="ff13"/>
              </a:rPr>
              <a:t>um japonês pode querer </a:t>
            </a:r>
            <a:r>
              <a:rPr lang="pt-BR" sz="2400" dirty="0" smtClean="0">
                <a:solidFill>
                  <a:srgbClr val="000000"/>
                </a:solidFill>
                <a:latin typeface="ff13"/>
              </a:rPr>
              <a:t>dizer</a:t>
            </a:r>
            <a:r>
              <a:rPr lang="pt-BR" sz="2400" dirty="0" smtClean="0">
                <a:solidFill>
                  <a:srgbClr val="000000"/>
                </a:solidFill>
                <a:latin typeface="Source Sans Pro"/>
              </a:rPr>
              <a:t> </a:t>
            </a:r>
            <a:r>
              <a:rPr lang="pt-BR" sz="2400" dirty="0" smtClean="0">
                <a:solidFill>
                  <a:srgbClr val="000000"/>
                </a:solidFill>
                <a:latin typeface="ff18"/>
              </a:rPr>
              <a:t>“não”</a:t>
            </a:r>
            <a:r>
              <a:rPr lang="pt-BR" sz="2400" dirty="0" smtClean="0">
                <a:solidFill>
                  <a:srgbClr val="000000"/>
                </a:solidFill>
                <a:latin typeface="ff13"/>
              </a:rPr>
              <a:t>, </a:t>
            </a:r>
            <a:r>
              <a:rPr lang="pt-BR" sz="2400" dirty="0">
                <a:solidFill>
                  <a:srgbClr val="000000"/>
                </a:solidFill>
                <a:latin typeface="ff13"/>
              </a:rPr>
              <a:t>significando que ele compreendeu o </a:t>
            </a:r>
            <a:r>
              <a:rPr lang="pt-BR" sz="2400" dirty="0" smtClean="0">
                <a:solidFill>
                  <a:srgbClr val="000000"/>
                </a:solidFill>
                <a:latin typeface="ff13"/>
              </a:rPr>
              <a:t>que está </a:t>
            </a:r>
            <a:r>
              <a:rPr lang="pt-BR" sz="2400" dirty="0">
                <a:solidFill>
                  <a:srgbClr val="000000"/>
                </a:solidFill>
                <a:latin typeface="ff13"/>
              </a:rPr>
              <a:t>sendo colocado, porém discorda.</a:t>
            </a:r>
            <a:endParaRPr lang="pt-BR" sz="2400" dirty="0">
              <a:solidFill>
                <a:srgbClr val="000000"/>
              </a:solidFill>
              <a:latin typeface="Source Sans Pro"/>
            </a:endParaRPr>
          </a:p>
          <a:p>
            <a:pPr indent="538163" algn="just">
              <a:lnSpc>
                <a:spcPct val="150000"/>
              </a:lnSpc>
            </a:pPr>
            <a:r>
              <a:rPr lang="pt-BR" sz="2400" dirty="0" smtClean="0">
                <a:solidFill>
                  <a:srgbClr val="000000"/>
                </a:solidFill>
                <a:latin typeface="ff13"/>
              </a:rPr>
              <a:t>Por </a:t>
            </a:r>
            <a:r>
              <a:rPr lang="pt-BR" sz="2400" dirty="0">
                <a:solidFill>
                  <a:srgbClr val="000000"/>
                </a:solidFill>
                <a:latin typeface="ff13"/>
              </a:rPr>
              <a:t>outro lado uma </a:t>
            </a:r>
            <a:r>
              <a:rPr lang="pt-BR" sz="2400" dirty="0" smtClean="0">
                <a:solidFill>
                  <a:srgbClr val="000000"/>
                </a:solidFill>
                <a:latin typeface="ff13"/>
              </a:rPr>
              <a:t>resposta</a:t>
            </a:r>
            <a:r>
              <a:rPr lang="pt-BR" sz="2400" dirty="0" smtClean="0">
                <a:solidFill>
                  <a:srgbClr val="000000"/>
                </a:solidFill>
                <a:latin typeface="Source Sans Pro"/>
              </a:rPr>
              <a:t> </a:t>
            </a:r>
            <a:r>
              <a:rPr lang="pt-BR" sz="2400" dirty="0" smtClean="0">
                <a:solidFill>
                  <a:srgbClr val="000000"/>
                </a:solidFill>
                <a:latin typeface="ff18"/>
              </a:rPr>
              <a:t>“pois não”</a:t>
            </a:r>
            <a:r>
              <a:rPr lang="pt-BR" sz="2400" dirty="0" smtClean="0">
                <a:solidFill>
                  <a:srgbClr val="000000"/>
                </a:solidFill>
                <a:latin typeface="Source Sans Pro"/>
              </a:rPr>
              <a:t> </a:t>
            </a:r>
            <a:r>
              <a:rPr lang="pt-BR" sz="2400" dirty="0" smtClean="0">
                <a:solidFill>
                  <a:srgbClr val="000000"/>
                </a:solidFill>
                <a:latin typeface="ff13"/>
              </a:rPr>
              <a:t>de </a:t>
            </a:r>
            <a:r>
              <a:rPr lang="pt-BR" sz="2400" dirty="0">
                <a:solidFill>
                  <a:srgbClr val="000000"/>
                </a:solidFill>
                <a:latin typeface="ff13"/>
              </a:rPr>
              <a:t>um brasileiro tem um sentido de concordância</a:t>
            </a:r>
            <a:r>
              <a:rPr lang="pt-BR" sz="2400" dirty="0" smtClean="0">
                <a:solidFill>
                  <a:srgbClr val="000000"/>
                </a:solidFill>
                <a:latin typeface="ff13"/>
              </a:rPr>
              <a:t>, ao </a:t>
            </a:r>
            <a:r>
              <a:rPr lang="pt-BR" sz="2400" dirty="0">
                <a:solidFill>
                  <a:srgbClr val="000000"/>
                </a:solidFill>
                <a:latin typeface="ff13"/>
              </a:rPr>
              <a:t>passo que para um português pode ter uma conotação negativa, de discordância.</a:t>
            </a:r>
            <a:endParaRPr lang="pt-BR" sz="2400" b="0" i="0" dirty="0">
              <a:solidFill>
                <a:srgbClr val="000000"/>
              </a:solidFill>
              <a:effectLst/>
              <a:latin typeface="Source Sans Pro"/>
            </a:endParaRPr>
          </a:p>
        </p:txBody>
      </p:sp>
    </p:spTree>
    <p:extLst>
      <p:ext uri="{BB962C8B-B14F-4D97-AF65-F5344CB8AC3E}">
        <p14:creationId xmlns:p14="http://schemas.microsoft.com/office/powerpoint/2010/main" val="34440922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94140"/>
          </a:xfrm>
          <a:prstGeom prst="rect">
            <a:avLst/>
          </a:prstGeom>
        </p:spPr>
        <p:txBody>
          <a:bodyPr wrap="square">
            <a:spAutoFit/>
          </a:bodyPr>
          <a:lstStyle/>
          <a:p>
            <a:pPr algn="ctr"/>
            <a:r>
              <a:rPr lang="pt-BR" sz="2600" b="1" u="sng" dirty="0">
                <a:solidFill>
                  <a:srgbClr val="000000"/>
                </a:solidFill>
                <a:latin typeface="ff18"/>
              </a:rPr>
              <a:t>Concluindo</a:t>
            </a:r>
            <a:endParaRPr lang="pt-BR" sz="2600" b="1" u="sng" dirty="0">
              <a:solidFill>
                <a:srgbClr val="000000"/>
              </a:solidFill>
              <a:latin typeface="Source Sans Pro"/>
            </a:endParaRPr>
          </a:p>
          <a:p>
            <a:pPr algn="just"/>
            <a:r>
              <a:rPr lang="pt-BR" sz="2300" dirty="0">
                <a:solidFill>
                  <a:srgbClr val="000000"/>
                </a:solidFill>
                <a:latin typeface="ff13"/>
              </a:rPr>
              <a:t>• As negociações internacionais serão sempre </a:t>
            </a:r>
            <a:r>
              <a:rPr lang="pt-BR" sz="2300" dirty="0" smtClean="0">
                <a:solidFill>
                  <a:srgbClr val="000000"/>
                </a:solidFill>
                <a:latin typeface="ff13"/>
              </a:rPr>
              <a:t>fáceis?</a:t>
            </a:r>
            <a:r>
              <a:rPr lang="pt-BR" sz="2300" dirty="0" smtClean="0">
                <a:solidFill>
                  <a:srgbClr val="000000"/>
                </a:solidFill>
                <a:latin typeface="Source Sans Pro"/>
              </a:rPr>
              <a:t> </a:t>
            </a:r>
            <a:r>
              <a:rPr lang="pt-BR" sz="2300" dirty="0">
                <a:solidFill>
                  <a:srgbClr val="000000"/>
                </a:solidFill>
                <a:latin typeface="ff18"/>
              </a:rPr>
              <a:t>C</a:t>
            </a:r>
            <a:r>
              <a:rPr lang="pt-BR" sz="2300" dirty="0" smtClean="0">
                <a:solidFill>
                  <a:srgbClr val="000000"/>
                </a:solidFill>
                <a:latin typeface="ff18"/>
              </a:rPr>
              <a:t>laro </a:t>
            </a:r>
            <a:r>
              <a:rPr lang="pt-BR" sz="2300" dirty="0">
                <a:solidFill>
                  <a:srgbClr val="000000"/>
                </a:solidFill>
                <a:latin typeface="ff18"/>
              </a:rPr>
              <a:t>que não.</a:t>
            </a:r>
            <a:endParaRPr lang="pt-BR" sz="2300" dirty="0">
              <a:solidFill>
                <a:srgbClr val="000000"/>
              </a:solidFill>
              <a:latin typeface="Source Sans Pro"/>
            </a:endParaRPr>
          </a:p>
          <a:p>
            <a:pPr algn="just"/>
            <a:r>
              <a:rPr lang="pt-BR" sz="2300" dirty="0">
                <a:solidFill>
                  <a:srgbClr val="000000"/>
                </a:solidFill>
                <a:latin typeface="ff13"/>
              </a:rPr>
              <a:t>• São </a:t>
            </a:r>
            <a:r>
              <a:rPr lang="pt-BR" sz="2300" dirty="0" smtClean="0">
                <a:solidFill>
                  <a:srgbClr val="000000"/>
                </a:solidFill>
                <a:latin typeface="ff13"/>
              </a:rPr>
              <a:t>factíveis?</a:t>
            </a:r>
            <a:r>
              <a:rPr lang="pt-BR" sz="2300" dirty="0" smtClean="0">
                <a:solidFill>
                  <a:srgbClr val="000000"/>
                </a:solidFill>
                <a:latin typeface="Source Sans Pro"/>
              </a:rPr>
              <a:t> </a:t>
            </a:r>
            <a:r>
              <a:rPr lang="pt-BR" sz="2300" dirty="0" smtClean="0">
                <a:solidFill>
                  <a:srgbClr val="000000"/>
                </a:solidFill>
                <a:latin typeface="ff18"/>
              </a:rPr>
              <a:t>Com </a:t>
            </a:r>
            <a:r>
              <a:rPr lang="pt-BR" sz="2300" dirty="0">
                <a:solidFill>
                  <a:srgbClr val="000000"/>
                </a:solidFill>
                <a:latin typeface="ff18"/>
              </a:rPr>
              <a:t>certeza.</a:t>
            </a:r>
            <a:endParaRPr lang="pt-BR" sz="2300" dirty="0">
              <a:solidFill>
                <a:srgbClr val="000000"/>
              </a:solidFill>
              <a:latin typeface="Source Sans Pro"/>
            </a:endParaRPr>
          </a:p>
          <a:p>
            <a:pPr algn="just"/>
            <a:r>
              <a:rPr lang="pt-BR" sz="2300" dirty="0">
                <a:solidFill>
                  <a:srgbClr val="000000"/>
                </a:solidFill>
                <a:latin typeface="ff13"/>
              </a:rPr>
              <a:t>• Você não precisa morar durante anos em contextos culturais diferentes para chegar a ser </a:t>
            </a:r>
            <a:r>
              <a:rPr lang="pt-BR" sz="2300" dirty="0" smtClean="0">
                <a:solidFill>
                  <a:srgbClr val="000000"/>
                </a:solidFill>
                <a:latin typeface="ff13"/>
              </a:rPr>
              <a:t>um negociador </a:t>
            </a:r>
            <a:r>
              <a:rPr lang="pt-BR" sz="2300" dirty="0">
                <a:solidFill>
                  <a:srgbClr val="000000"/>
                </a:solidFill>
                <a:latin typeface="ff13"/>
              </a:rPr>
              <a:t>de nível mundial! Mas, com certeza, precisa estar consciente dos fatores </a:t>
            </a:r>
            <a:r>
              <a:rPr lang="pt-BR" sz="2300" dirty="0" smtClean="0">
                <a:solidFill>
                  <a:srgbClr val="000000"/>
                </a:solidFill>
                <a:latin typeface="ff13"/>
              </a:rPr>
              <a:t>principais que </a:t>
            </a:r>
            <a:r>
              <a:rPr lang="pt-BR" sz="2300" dirty="0">
                <a:solidFill>
                  <a:srgbClr val="000000"/>
                </a:solidFill>
                <a:latin typeface="ff13"/>
              </a:rPr>
              <a:t>facilitam ou impedem o sucesso nas negociações internacionais e desenvolver a </a:t>
            </a:r>
            <a:r>
              <a:rPr lang="pt-BR" sz="2300" dirty="0" smtClean="0">
                <a:solidFill>
                  <a:srgbClr val="000000"/>
                </a:solidFill>
                <a:latin typeface="ff13"/>
              </a:rPr>
              <a:t>habilidade de </a:t>
            </a:r>
            <a:r>
              <a:rPr lang="pt-BR" sz="2300" dirty="0">
                <a:solidFill>
                  <a:srgbClr val="000000"/>
                </a:solidFill>
                <a:latin typeface="ff13"/>
              </a:rPr>
              <a:t>usar esses fatores em seu benefício</a:t>
            </a:r>
            <a:r>
              <a:rPr lang="pt-BR" sz="2300" dirty="0" smtClean="0">
                <a:solidFill>
                  <a:srgbClr val="000000"/>
                </a:solidFill>
                <a:latin typeface="ff13"/>
              </a:rPr>
              <a:t>.</a:t>
            </a:r>
          </a:p>
          <a:p>
            <a:pPr algn="just"/>
            <a:r>
              <a:rPr lang="pt-BR" sz="2300" dirty="0" smtClean="0">
                <a:solidFill>
                  <a:srgbClr val="000000"/>
                </a:solidFill>
                <a:latin typeface="ff13"/>
              </a:rPr>
              <a:t>• </a:t>
            </a:r>
            <a:r>
              <a:rPr lang="pt-BR" sz="2300" dirty="0">
                <a:solidFill>
                  <a:srgbClr val="000000"/>
                </a:solidFill>
                <a:latin typeface="ff13"/>
              </a:rPr>
              <a:t>Isso não significa que você deve ser um especialista em cada país onde faz negócios. </a:t>
            </a:r>
            <a:r>
              <a:rPr lang="pt-BR" sz="2300" dirty="0" smtClean="0">
                <a:solidFill>
                  <a:srgbClr val="000000"/>
                </a:solidFill>
                <a:latin typeface="ff13"/>
              </a:rPr>
              <a:t>Você precisa </a:t>
            </a:r>
            <a:r>
              <a:rPr lang="pt-BR" sz="2300" dirty="0">
                <a:solidFill>
                  <a:srgbClr val="000000"/>
                </a:solidFill>
                <a:latin typeface="ff13"/>
              </a:rPr>
              <a:t>ter domínio das técnicas que o ajudarão a conseguir o que deseja internacionalmente</a:t>
            </a:r>
            <a:r>
              <a:rPr lang="pt-BR" sz="2300" dirty="0" smtClean="0">
                <a:solidFill>
                  <a:srgbClr val="000000"/>
                </a:solidFill>
                <a:latin typeface="ff13"/>
              </a:rPr>
              <a:t>.</a:t>
            </a:r>
          </a:p>
          <a:p>
            <a:pPr algn="just"/>
            <a:r>
              <a:rPr lang="pt-BR" sz="2300" dirty="0" smtClean="0">
                <a:solidFill>
                  <a:srgbClr val="000000"/>
                </a:solidFill>
                <a:latin typeface="ff13"/>
              </a:rPr>
              <a:t>• </a:t>
            </a:r>
            <a:r>
              <a:rPr lang="pt-BR" sz="2300" dirty="0">
                <a:solidFill>
                  <a:srgbClr val="000000"/>
                </a:solidFill>
                <a:latin typeface="ff13"/>
              </a:rPr>
              <a:t>Você precisa examinar o processo de negociação como um todo com a finalidade de </a:t>
            </a:r>
            <a:r>
              <a:rPr lang="pt-BR" sz="2300" dirty="0" smtClean="0">
                <a:solidFill>
                  <a:srgbClr val="000000"/>
                </a:solidFill>
                <a:latin typeface="ff13"/>
              </a:rPr>
              <a:t>construir uma </a:t>
            </a:r>
            <a:r>
              <a:rPr lang="pt-BR" sz="2300" dirty="0">
                <a:solidFill>
                  <a:srgbClr val="000000"/>
                </a:solidFill>
                <a:latin typeface="ff13"/>
              </a:rPr>
              <a:t>base para você desenvolver as suas habilidades como negociador de nível internacional</a:t>
            </a:r>
            <a:r>
              <a:rPr lang="pt-BR" sz="2300" dirty="0" smtClean="0">
                <a:solidFill>
                  <a:srgbClr val="000000"/>
                </a:solidFill>
                <a:latin typeface="ff13"/>
              </a:rPr>
              <a:t>.</a:t>
            </a:r>
          </a:p>
          <a:p>
            <a:pPr algn="just"/>
            <a:endParaRPr lang="pt-BR" sz="2300" dirty="0" smtClean="0">
              <a:solidFill>
                <a:srgbClr val="000000"/>
              </a:solidFill>
              <a:latin typeface="ff13"/>
            </a:endParaRPr>
          </a:p>
          <a:p>
            <a:pPr indent="538163" algn="just"/>
            <a:r>
              <a:rPr lang="pt-BR" sz="2600" dirty="0" smtClean="0">
                <a:solidFill>
                  <a:srgbClr val="000000"/>
                </a:solidFill>
                <a:latin typeface="ff13"/>
              </a:rPr>
              <a:t>As técnicas apresentadas aqui, na disciplina de Negociação Empresarial, lhes dão oportunidades – aquela vantagem a mais que se traduz em algo muito maior.</a:t>
            </a:r>
          </a:p>
          <a:p>
            <a:pPr indent="538163" algn="just"/>
            <a:r>
              <a:rPr lang="pt-BR" sz="2600" dirty="0" smtClean="0">
                <a:solidFill>
                  <a:srgbClr val="000000"/>
                </a:solidFill>
                <a:latin typeface="ff13"/>
              </a:rPr>
              <a:t>De </a:t>
            </a:r>
            <a:r>
              <a:rPr lang="pt-BR" sz="2600" dirty="0" smtClean="0">
                <a:solidFill>
                  <a:srgbClr val="000000"/>
                </a:solidFill>
                <a:latin typeface="ff13"/>
              </a:rPr>
              <a:t>a si mesmo uma chance para que as técnicas trabalhem a seu favor. Aplique-as e veja por si mesmo a mágica acontecer!</a:t>
            </a:r>
          </a:p>
        </p:txBody>
      </p:sp>
      <p:sp>
        <p:nvSpPr>
          <p:cNvPr id="3" name="CaixaDeTexto 2"/>
          <p:cNvSpPr txBox="1"/>
          <p:nvPr/>
        </p:nvSpPr>
        <p:spPr>
          <a:xfrm>
            <a:off x="7864790" y="6447918"/>
            <a:ext cx="4402552" cy="492443"/>
          </a:xfrm>
          <a:prstGeom prst="rect">
            <a:avLst/>
          </a:prstGeom>
          <a:noFill/>
        </p:spPr>
        <p:txBody>
          <a:bodyPr wrap="none" rtlCol="0">
            <a:spAutoFit/>
          </a:bodyPr>
          <a:lstStyle/>
          <a:p>
            <a:r>
              <a:rPr lang="pt-BR" sz="2600" err="1"/>
              <a:t>Professor</a:t>
            </a:r>
            <a:r>
              <a:rPr lang="pt-BR" sz="2600" smtClean="0"/>
              <a:t>, Fernando </a:t>
            </a:r>
            <a:r>
              <a:rPr lang="pt-BR" sz="2600" dirty="0"/>
              <a:t>de Oliveira</a:t>
            </a:r>
          </a:p>
        </p:txBody>
      </p:sp>
    </p:spTree>
    <p:extLst>
      <p:ext uri="{BB962C8B-B14F-4D97-AF65-F5344CB8AC3E}">
        <p14:creationId xmlns:p14="http://schemas.microsoft.com/office/powerpoint/2010/main" val="1614651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171194"/>
          </a:xfrm>
          <a:prstGeom prst="rect">
            <a:avLst/>
          </a:prstGeom>
          <a:noFill/>
        </p:spPr>
        <p:txBody>
          <a:bodyPr wrap="square" rtlCol="0">
            <a:spAutoFit/>
          </a:bodyPr>
          <a:lstStyle/>
          <a:p>
            <a:pPr algn="ctr"/>
            <a:r>
              <a:rPr lang="pt-BR" sz="3200" b="1" u="sng" dirty="0"/>
              <a:t>A importância da </a:t>
            </a:r>
            <a:r>
              <a:rPr lang="pt-BR" sz="3200" b="1" u="sng" dirty="0" smtClean="0"/>
              <a:t>comunicação</a:t>
            </a:r>
          </a:p>
          <a:p>
            <a:pPr algn="ctr"/>
            <a:endParaRPr lang="pt-BR" sz="2000" b="1" dirty="0"/>
          </a:p>
          <a:p>
            <a:pPr indent="538163" algn="just"/>
            <a:r>
              <a:rPr lang="pt-BR" sz="3000" dirty="0"/>
              <a:t>“ Negociação é um processo de comunicação bilateral, com o objetivo de se chegar a uma decisão conjunta” (</a:t>
            </a:r>
            <a:r>
              <a:rPr lang="pt-BR" sz="3000" dirty="0" err="1"/>
              <a:t>Ficher</a:t>
            </a:r>
            <a:r>
              <a:rPr lang="pt-BR" sz="3000" dirty="0"/>
              <a:t> &amp; </a:t>
            </a:r>
            <a:r>
              <a:rPr lang="pt-BR" sz="3000" dirty="0" err="1"/>
              <a:t>Ury</a:t>
            </a:r>
            <a:r>
              <a:rPr lang="pt-BR" sz="3000" dirty="0"/>
              <a:t>, 1985:30).</a:t>
            </a:r>
          </a:p>
          <a:p>
            <a:pPr lvl="0" indent="538163" algn="just"/>
            <a:r>
              <a:rPr lang="pt-BR" sz="3000" dirty="0"/>
              <a:t>Nota-se a grande importância da comunicação no processo de </a:t>
            </a:r>
            <a:r>
              <a:rPr lang="pt-BR" sz="3000" dirty="0" smtClean="0"/>
              <a:t>negociação.</a:t>
            </a:r>
          </a:p>
          <a:p>
            <a:pPr marL="457200" lvl="0" indent="-457200" algn="just">
              <a:buFont typeface="Wingdings" panose="05000000000000000000" pitchFamily="2" charset="2"/>
              <a:buChar char="ü"/>
            </a:pPr>
            <a:r>
              <a:rPr lang="pt-BR" sz="3000" dirty="0" smtClean="0"/>
              <a:t>Algumas </a:t>
            </a:r>
            <a:r>
              <a:rPr lang="pt-BR" sz="3000" dirty="0"/>
              <a:t>condições básicas precisam ser plenamente atendidas, tais como:</a:t>
            </a:r>
          </a:p>
          <a:p>
            <a:pPr marL="981075" lvl="0" indent="-349250" algn="just">
              <a:buFont typeface="Arial" panose="020B0604020202020204" pitchFamily="34" charset="0"/>
              <a:buChar char="•"/>
            </a:pPr>
            <a:r>
              <a:rPr lang="pt-BR" sz="3000" dirty="0"/>
              <a:t>Escutar atentamente e registrar o que está sendo dito</a:t>
            </a:r>
          </a:p>
          <a:p>
            <a:pPr marL="981075" lvl="0" indent="-349250" algn="just">
              <a:buFont typeface="Arial" panose="020B0604020202020204" pitchFamily="34" charset="0"/>
              <a:buChar char="•"/>
            </a:pPr>
            <a:r>
              <a:rPr lang="pt-BR" sz="3000" dirty="0"/>
              <a:t>Falar para ser entendido</a:t>
            </a:r>
          </a:p>
          <a:p>
            <a:pPr marL="981075" lvl="0" indent="-349250" algn="just">
              <a:buFont typeface="Arial" panose="020B0604020202020204" pitchFamily="34" charset="0"/>
              <a:buChar char="•"/>
            </a:pPr>
            <a:r>
              <a:rPr lang="pt-BR" sz="3000" dirty="0"/>
              <a:t>Falar sobre você mesmo e não sobre o outro</a:t>
            </a:r>
          </a:p>
          <a:p>
            <a:pPr marL="981075" lvl="0" indent="-349250" algn="just">
              <a:buFont typeface="Arial" panose="020B0604020202020204" pitchFamily="34" charset="0"/>
              <a:buChar char="•"/>
            </a:pPr>
            <a:r>
              <a:rPr lang="pt-BR" sz="3000" dirty="0"/>
              <a:t>Falar com um </a:t>
            </a:r>
            <a:r>
              <a:rPr lang="pt-BR" sz="3000" dirty="0" smtClean="0"/>
              <a:t>objetivo</a:t>
            </a:r>
          </a:p>
          <a:p>
            <a:pPr marL="457200" lvl="0" indent="-457200" algn="just">
              <a:buFont typeface="Wingdings" panose="05000000000000000000" pitchFamily="2" charset="2"/>
              <a:buChar char="ü"/>
            </a:pPr>
            <a:r>
              <a:rPr lang="pt-BR" sz="3000" dirty="0" smtClean="0"/>
              <a:t>Um </a:t>
            </a:r>
            <a:r>
              <a:rPr lang="pt-BR" sz="3000" dirty="0"/>
              <a:t>fator fundamental é o fato de que a comunicação deve ser bilateral, satisfazendo os dois lados envolvidos.</a:t>
            </a:r>
          </a:p>
          <a:p>
            <a:pPr marL="457200" lvl="0" indent="-457200" algn="just">
              <a:buFont typeface="Wingdings" panose="05000000000000000000" pitchFamily="2" charset="2"/>
              <a:buChar char="ü"/>
            </a:pPr>
            <a:r>
              <a:rPr lang="pt-BR" sz="3000" dirty="0"/>
              <a:t>A comunicação bilateral que indiretamente, já mostra uma preocupação em satisfazer as necessidades das duas partes (ganha-ganha).</a:t>
            </a:r>
          </a:p>
          <a:p>
            <a:endParaRPr lang="pt-BR" dirty="0"/>
          </a:p>
        </p:txBody>
      </p:sp>
    </p:spTree>
    <p:extLst>
      <p:ext uri="{BB962C8B-B14F-4D97-AF65-F5344CB8AC3E}">
        <p14:creationId xmlns:p14="http://schemas.microsoft.com/office/powerpoint/2010/main" val="272797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smtClean="0"/>
              <a:t>Busca do acordo</a:t>
            </a:r>
          </a:p>
          <a:p>
            <a:pPr indent="538163" algn="just"/>
            <a:r>
              <a:rPr lang="pt-BR" sz="3000" dirty="0"/>
              <a:t>“Negociação é o processo de comunicação com o propósito de atingir um acordo agradável sobre diferentes ideias e necessidades” (</a:t>
            </a:r>
            <a:r>
              <a:rPr lang="pt-BR" sz="3000" dirty="0" err="1"/>
              <a:t>Acuff</a:t>
            </a:r>
            <a:r>
              <a:rPr lang="pt-BR" sz="3000" dirty="0"/>
              <a:t>, 1993:21)</a:t>
            </a:r>
          </a:p>
          <a:p>
            <a:pPr indent="538163" algn="just"/>
            <a:r>
              <a:rPr lang="pt-BR" sz="3000" dirty="0" smtClean="0"/>
              <a:t>Afirma </a:t>
            </a:r>
            <a:r>
              <a:rPr lang="pt-BR" sz="3000" dirty="0" err="1"/>
              <a:t>Acuff</a:t>
            </a:r>
            <a:r>
              <a:rPr lang="pt-BR" sz="3000" dirty="0"/>
              <a:t> que a negociação está mais relacionada com persuasão do que a utilização do poder simplesmente.</a:t>
            </a:r>
          </a:p>
          <a:p>
            <a:pPr indent="538163" algn="just"/>
            <a:r>
              <a:rPr lang="pt-BR" sz="3000" dirty="0"/>
              <a:t> Na negociação, o outro lado precisa sentir-se bem com o resultado.</a:t>
            </a:r>
          </a:p>
          <a:p>
            <a:pPr indent="538163" algn="just"/>
            <a:r>
              <a:rPr lang="pt-BR" sz="3000" dirty="0"/>
              <a:t> Ainda afirma </a:t>
            </a:r>
            <a:r>
              <a:rPr lang="pt-BR" sz="3000" dirty="0" smtClean="0"/>
              <a:t>que</a:t>
            </a:r>
          </a:p>
          <a:p>
            <a:pPr indent="538163" algn="just"/>
            <a:r>
              <a:rPr lang="pt-BR" sz="3000" dirty="0" smtClean="0"/>
              <a:t>“</a:t>
            </a:r>
            <a:r>
              <a:rPr lang="pt-BR" sz="3000" dirty="0"/>
              <a:t>Negociação é uma coleção de comportamentos que </a:t>
            </a:r>
            <a:r>
              <a:rPr lang="pt-BR" sz="3000" dirty="0" smtClean="0"/>
              <a:t>envolve comunicação</a:t>
            </a:r>
            <a:r>
              <a:rPr lang="pt-BR" sz="3000" dirty="0"/>
              <a:t>, vendas, marketing, psicologia, sociologia e resolução de conflitos”(Acuff,1993:21)</a:t>
            </a:r>
          </a:p>
          <a:p>
            <a:pPr indent="538163" algn="just"/>
            <a:r>
              <a:rPr lang="pt-BR" sz="3000" dirty="0"/>
              <a:t>Para </a:t>
            </a:r>
            <a:r>
              <a:rPr lang="pt-BR" sz="3000" dirty="0" err="1"/>
              <a:t>Acuff</a:t>
            </a:r>
            <a:r>
              <a:rPr lang="pt-BR" sz="3000" dirty="0"/>
              <a:t>, a negociação está ligada à compreensão clara das motivações de ambos os lados envolvidos no processo.</a:t>
            </a:r>
          </a:p>
          <a:p>
            <a:pPr indent="538163" algn="just"/>
            <a:r>
              <a:rPr lang="pt-BR" sz="3000" dirty="0"/>
              <a:t>Pessoas motivadas tem melhores condições de desenvolver uma </a:t>
            </a:r>
            <a:r>
              <a:rPr lang="pt-BR" sz="3000" dirty="0" smtClean="0"/>
              <a:t>negociação</a:t>
            </a:r>
            <a:endParaRPr lang="pt-BR" sz="3000" dirty="0"/>
          </a:p>
        </p:txBody>
      </p:sp>
    </p:spTree>
    <p:extLst>
      <p:ext uri="{BB962C8B-B14F-4D97-AF65-F5344CB8AC3E}">
        <p14:creationId xmlns:p14="http://schemas.microsoft.com/office/powerpoint/2010/main" val="330282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1999" cy="7786747"/>
          </a:xfrm>
          <a:prstGeom prst="rect">
            <a:avLst/>
          </a:prstGeom>
          <a:noFill/>
        </p:spPr>
        <p:txBody>
          <a:bodyPr wrap="square" rtlCol="0">
            <a:spAutoFit/>
          </a:bodyPr>
          <a:lstStyle/>
          <a:p>
            <a:pPr algn="ctr"/>
            <a:r>
              <a:rPr lang="pt-BR" sz="3200" b="1" u="sng" dirty="0" smtClean="0"/>
              <a:t>Negociação </a:t>
            </a:r>
            <a:r>
              <a:rPr lang="pt-BR" sz="3200" b="1" u="sng" dirty="0"/>
              <a:t>e o relacionamento humano</a:t>
            </a:r>
            <a:endParaRPr lang="pt-BR" sz="3200" b="1" dirty="0"/>
          </a:p>
          <a:p>
            <a:pPr indent="538163" algn="just"/>
            <a:r>
              <a:rPr lang="pt-BR" sz="3000" dirty="0"/>
              <a:t>“Negociação é uma atividade que pode afetar profundamente qualquer tipo de relacionamento humano e produzir benefícios duradouros para todos os participantes”(</a:t>
            </a:r>
            <a:r>
              <a:rPr lang="pt-BR" sz="3000" dirty="0" err="1"/>
              <a:t>Nierenberg</a:t>
            </a:r>
            <a:r>
              <a:rPr lang="pt-BR" sz="3000" dirty="0"/>
              <a:t>, 1981:3)</a:t>
            </a:r>
          </a:p>
          <a:p>
            <a:pPr lvl="0" algn="just">
              <a:buFont typeface="Wingdings" panose="05000000000000000000" pitchFamily="2" charset="2"/>
              <a:buChar char="ü"/>
            </a:pPr>
            <a:r>
              <a:rPr lang="pt-BR" sz="3000" dirty="0"/>
              <a:t>Trata-se de uma das mais antigas definições de negociação, citada na primeira edição de seu livro em 1968.</a:t>
            </a:r>
          </a:p>
          <a:p>
            <a:pPr lvl="0" algn="just">
              <a:buFont typeface="Wingdings" panose="05000000000000000000" pitchFamily="2" charset="2"/>
              <a:buChar char="ü"/>
            </a:pPr>
            <a:r>
              <a:rPr lang="pt-BR" sz="3000" dirty="0"/>
              <a:t>Afirma </a:t>
            </a:r>
            <a:r>
              <a:rPr lang="pt-BR" sz="3000" dirty="0" err="1"/>
              <a:t>Nierenberg</a:t>
            </a:r>
            <a:r>
              <a:rPr lang="pt-BR" sz="3000" dirty="0"/>
              <a:t> que foi nessa época que a palavra negociação passou a ser respeitada. No passado era sinônimo de relações adversas.</a:t>
            </a:r>
          </a:p>
          <a:p>
            <a:pPr lvl="0" algn="just">
              <a:buFont typeface="Wingdings" panose="05000000000000000000" pitchFamily="2" charset="2"/>
              <a:buChar char="ü"/>
            </a:pPr>
            <a:r>
              <a:rPr lang="pt-BR" sz="3000" dirty="0"/>
              <a:t>Sempre que as pessoas trocam ideias com o objetivo de estreitar os relacionamentos, independente de se chegar a um acordo, elas estão negociando.</a:t>
            </a:r>
          </a:p>
          <a:p>
            <a:pPr lvl="0" algn="just">
              <a:buFont typeface="Wingdings" panose="05000000000000000000" pitchFamily="2" charset="2"/>
              <a:buChar char="ü"/>
            </a:pPr>
            <a:r>
              <a:rPr lang="pt-BR" sz="3000" dirty="0" err="1"/>
              <a:t>Nierenberg</a:t>
            </a:r>
            <a:r>
              <a:rPr lang="pt-BR" sz="3000" dirty="0"/>
              <a:t> diz que a negociação pode ser considerada como um elemento de comportamento humano, pois ela depende da comunicação entre indivíduos que agem tanto por si mesmos quanto como representantes de grupos organizados.</a:t>
            </a:r>
          </a:p>
          <a:p>
            <a:pPr algn="just"/>
            <a:endParaRPr lang="pt-BR" sz="3000" dirty="0"/>
          </a:p>
          <a:p>
            <a:endParaRPr lang="pt-BR" dirty="0"/>
          </a:p>
        </p:txBody>
      </p:sp>
    </p:spTree>
    <p:extLst>
      <p:ext uri="{BB962C8B-B14F-4D97-AF65-F5344CB8AC3E}">
        <p14:creationId xmlns:p14="http://schemas.microsoft.com/office/powerpoint/2010/main" val="2190166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048083"/>
          </a:xfrm>
          <a:prstGeom prst="rect">
            <a:avLst/>
          </a:prstGeom>
          <a:noFill/>
        </p:spPr>
        <p:txBody>
          <a:bodyPr wrap="square" rtlCol="0">
            <a:spAutoFit/>
          </a:bodyPr>
          <a:lstStyle/>
          <a:p>
            <a:pPr algn="ctr"/>
            <a:r>
              <a:rPr lang="pt-BR" sz="3200" b="1" u="sng" dirty="0"/>
              <a:t>Busca de interesses comuns</a:t>
            </a:r>
            <a:endParaRPr lang="pt-BR" sz="3200" b="1" dirty="0"/>
          </a:p>
          <a:p>
            <a:pPr algn="just"/>
            <a:r>
              <a:rPr lang="pt-BR" sz="3000" dirty="0"/>
              <a:t>“Negociação importa em acordo e, assim, pressupões a existência de afinidades, uma base de interesses que aproxime e leve as pessoas a conversarem”(Matos, 1989:40).</a:t>
            </a:r>
          </a:p>
          <a:p>
            <a:pPr lvl="0" algn="just">
              <a:buFont typeface="Wingdings" panose="05000000000000000000" pitchFamily="2" charset="2"/>
              <a:buChar char="ü"/>
            </a:pPr>
            <a:r>
              <a:rPr lang="pt-BR" sz="3000" dirty="0"/>
              <a:t>Destaque para a importância do diálogo, do relacionamento e da existência de interesses comuns para se chegar a um acordo.</a:t>
            </a:r>
          </a:p>
          <a:p>
            <a:pPr lvl="0" algn="just">
              <a:buFont typeface="Wingdings" panose="05000000000000000000" pitchFamily="2" charset="2"/>
              <a:buChar char="ü"/>
            </a:pPr>
            <a:r>
              <a:rPr lang="pt-BR" sz="3000" dirty="0"/>
              <a:t>Segundo Matos, sem conversa não se negocia e uma conversação será eficaz se for um hábito e não uma improvisação.</a:t>
            </a:r>
          </a:p>
          <a:p>
            <a:pPr lvl="0" algn="just">
              <a:buFont typeface="Wingdings" panose="05000000000000000000" pitchFamily="2" charset="2"/>
              <a:buChar char="ü"/>
            </a:pPr>
            <a:r>
              <a:rPr lang="pt-BR" sz="3000" dirty="0"/>
              <a:t>Afirma ainda que “a partir de alvos comuns é que brota o acordo, administrando-se as necessárias concessões, pois no âmago do processo está o espírito de renúncia em favor da aceitação do bem comum”(Matos, 1989:241)</a:t>
            </a:r>
          </a:p>
          <a:p>
            <a:pPr lvl="0" algn="just">
              <a:buFont typeface="Wingdings" panose="05000000000000000000" pitchFamily="2" charset="2"/>
              <a:buChar char="ü"/>
            </a:pPr>
            <a:r>
              <a:rPr lang="pt-BR" sz="3000" dirty="0"/>
              <a:t>Mais uma vez podemos notar a importância de buscar interesses comuns</a:t>
            </a:r>
          </a:p>
          <a:p>
            <a:pPr algn="just">
              <a:buFont typeface="Wingdings" panose="05000000000000000000" pitchFamily="2" charset="2"/>
              <a:buChar char="ü"/>
            </a:pPr>
            <a:r>
              <a:rPr lang="pt-BR" sz="3000" dirty="0"/>
              <a:t>Ressalta a importância da renúncia e das concessões na busca de um acordo.</a:t>
            </a:r>
          </a:p>
        </p:txBody>
      </p:sp>
    </p:spTree>
    <p:extLst>
      <p:ext uri="{BB962C8B-B14F-4D97-AF65-F5344CB8AC3E}">
        <p14:creationId xmlns:p14="http://schemas.microsoft.com/office/powerpoint/2010/main" val="4136637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5360"/>
            <a:ext cx="12192000" cy="6832640"/>
          </a:xfrm>
          <a:prstGeom prst="rect">
            <a:avLst/>
          </a:prstGeom>
          <a:noFill/>
        </p:spPr>
        <p:txBody>
          <a:bodyPr wrap="square" rtlCol="0">
            <a:spAutoFit/>
          </a:bodyPr>
          <a:lstStyle/>
          <a:p>
            <a:pPr algn="ctr"/>
            <a:r>
              <a:rPr lang="pt-BR" sz="3200" b="1" u="sng" dirty="0"/>
              <a:t>Importância da participação no processo</a:t>
            </a:r>
            <a:endParaRPr lang="pt-BR" sz="3200" b="1" dirty="0"/>
          </a:p>
          <a:p>
            <a:pPr indent="538163" algn="just"/>
            <a:r>
              <a:rPr lang="pt-BR" sz="3000" dirty="0"/>
              <a:t>“A negociação como filosofia implica a aceitação dos valores que embasam uma administração participativa, os ideais de direitos humanos e justiça social, bem como os pressupostos de </a:t>
            </a:r>
            <a:r>
              <a:rPr lang="pt-BR" sz="3000" dirty="0" err="1"/>
              <a:t>corresponsabilização</a:t>
            </a:r>
            <a:r>
              <a:rPr lang="pt-BR" sz="3000" dirty="0"/>
              <a:t> por resultados”(Matos, 1989:241)</a:t>
            </a:r>
          </a:p>
          <a:p>
            <a:pPr lvl="0" algn="just">
              <a:buFont typeface="Wingdings" panose="05000000000000000000" pitchFamily="2" charset="2"/>
              <a:buChar char="ü"/>
            </a:pPr>
            <a:r>
              <a:rPr lang="pt-BR" sz="3000" dirty="0"/>
              <a:t>Nota-se a importância da participação no processo, envolvendo todos nos resultados obtidos, quer sejam eles positivos ou negativos.</a:t>
            </a:r>
          </a:p>
          <a:p>
            <a:pPr lvl="0" algn="just">
              <a:buFont typeface="Wingdings" panose="05000000000000000000" pitchFamily="2" charset="2"/>
              <a:buChar char="ü"/>
            </a:pPr>
            <a:r>
              <a:rPr lang="pt-BR" sz="3000" dirty="0"/>
              <a:t>Segundo Matos, a negociação implica na observação de alguns princípios e práticas do trabalho em equipe e institucionalização de processos de conversação no trabalho.</a:t>
            </a:r>
          </a:p>
          <a:p>
            <a:pPr lvl="0" algn="just">
              <a:buFont typeface="Wingdings" panose="05000000000000000000" pitchFamily="2" charset="2"/>
              <a:buChar char="ü"/>
            </a:pPr>
            <a:r>
              <a:rPr lang="pt-BR" sz="3000" dirty="0"/>
              <a:t>Mostra ainda a importância da identificação antes da negociação “Esperar que as partes se encontrem, negociem e cheguem ao acordo, sem que haja aproximação anterior, conversação habitual, confiança mútua é, não só ilógico, como uma arrisca da aventura”(Matos, 1989:2).</a:t>
            </a:r>
          </a:p>
          <a:p>
            <a:endParaRPr lang="pt-BR" dirty="0"/>
          </a:p>
        </p:txBody>
      </p:sp>
    </p:spTree>
    <p:extLst>
      <p:ext uri="{BB962C8B-B14F-4D97-AF65-F5344CB8AC3E}">
        <p14:creationId xmlns:p14="http://schemas.microsoft.com/office/powerpoint/2010/main" val="1849890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771084"/>
          </a:xfrm>
          <a:prstGeom prst="rect">
            <a:avLst/>
          </a:prstGeom>
          <a:noFill/>
        </p:spPr>
        <p:txBody>
          <a:bodyPr wrap="square" rtlCol="0">
            <a:spAutoFit/>
          </a:bodyPr>
          <a:lstStyle/>
          <a:p>
            <a:pPr algn="ctr"/>
            <a:r>
              <a:rPr lang="pt-BR" sz="3200" b="1" u="sng" dirty="0"/>
              <a:t>Todos negociamos sempre</a:t>
            </a:r>
            <a:endParaRPr lang="pt-BR" sz="3200" b="1" dirty="0"/>
          </a:p>
          <a:p>
            <a:pPr algn="just"/>
            <a:r>
              <a:rPr lang="pt-BR" sz="3200" dirty="0"/>
              <a:t>“Todos nós negociamos, pois a negociação e simplesmente um modo eficiente de conseguir aquilo que queremos; negociamos para resolver nossas diferenças e negociamos por interesse próprio, para satisfazer nossas necessidades” (Mills,1993:6)</a:t>
            </a:r>
          </a:p>
          <a:p>
            <a:pPr lvl="0" algn="just">
              <a:buFont typeface="Wingdings" panose="05000000000000000000" pitchFamily="2" charset="2"/>
              <a:buChar char="ü"/>
            </a:pPr>
            <a:r>
              <a:rPr lang="pt-BR" sz="3200" dirty="0"/>
              <a:t>Em uma negociação os dois lados têm interesses comuns e interesses conflitantes – ela só tem sentido se ambos os lados estiverem presentes.</a:t>
            </a:r>
          </a:p>
          <a:p>
            <a:pPr lvl="0" algn="just">
              <a:buFont typeface="Wingdings" panose="05000000000000000000" pitchFamily="2" charset="2"/>
              <a:buChar char="ü"/>
            </a:pPr>
            <a:r>
              <a:rPr lang="pt-BR" sz="3200" dirty="0"/>
              <a:t>Se todos os interesses forem comuns, a negociação perde a razão de ser.</a:t>
            </a:r>
          </a:p>
          <a:p>
            <a:pPr lvl="0" algn="just">
              <a:buFont typeface="Wingdings" panose="05000000000000000000" pitchFamily="2" charset="2"/>
              <a:buChar char="ü"/>
            </a:pPr>
            <a:r>
              <a:rPr lang="pt-BR" sz="3200" dirty="0"/>
              <a:t>Se os interesses forem absolutamente conflitantes, fica praticamente impossível negociar– ambos os lados buscam o mesmo objetivo.</a:t>
            </a:r>
          </a:p>
          <a:p>
            <a:pPr lvl="0" algn="just">
              <a:buFont typeface="Wingdings" panose="05000000000000000000" pitchFamily="2" charset="2"/>
              <a:buChar char="ü"/>
            </a:pPr>
            <a:r>
              <a:rPr lang="pt-BR" sz="3200" dirty="0"/>
              <a:t>As pessoas negociam somente quando existe alguma alternativa para a negociação.</a:t>
            </a:r>
          </a:p>
          <a:p>
            <a:endParaRPr lang="pt-BR" dirty="0"/>
          </a:p>
        </p:txBody>
      </p:sp>
    </p:spTree>
    <p:extLst>
      <p:ext uri="{BB962C8B-B14F-4D97-AF65-F5344CB8AC3E}">
        <p14:creationId xmlns:p14="http://schemas.microsoft.com/office/powerpoint/2010/main" val="125184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460812" y="0"/>
            <a:ext cx="7573726" cy="3417746"/>
          </a:xfrm>
          <a:prstGeom prst="rect">
            <a:avLst/>
          </a:prstGeom>
        </p:spPr>
      </p:pic>
      <p:sp>
        <p:nvSpPr>
          <p:cNvPr id="3" name="Retângulo 2"/>
          <p:cNvSpPr/>
          <p:nvPr/>
        </p:nvSpPr>
        <p:spPr>
          <a:xfrm>
            <a:off x="0" y="3417746"/>
            <a:ext cx="12191999" cy="710836"/>
          </a:xfrm>
          <a:prstGeom prst="rect">
            <a:avLst/>
          </a:prstGeom>
        </p:spPr>
        <p:txBody>
          <a:bodyPr wrap="square">
            <a:spAutoFit/>
          </a:bodyPr>
          <a:lstStyle/>
          <a:p>
            <a:pPr indent="540385" algn="ctr">
              <a:lnSpc>
                <a:spcPct val="150000"/>
              </a:lnSpc>
              <a:spcAft>
                <a:spcPts val="0"/>
              </a:spcAft>
            </a:pPr>
            <a:r>
              <a:rPr lang="pt-BR" sz="3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Quando você pensa em negociação o que vem à sua mente?</a:t>
            </a:r>
            <a:endParaRPr lang="pt-B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ixaDeTexto 3"/>
          <p:cNvSpPr txBox="1"/>
          <p:nvPr/>
        </p:nvSpPr>
        <p:spPr>
          <a:xfrm>
            <a:off x="0" y="4141693"/>
            <a:ext cx="12192000" cy="2677656"/>
          </a:xfrm>
          <a:prstGeom prst="rect">
            <a:avLst/>
          </a:prstGeom>
          <a:noFill/>
        </p:spPr>
        <p:txBody>
          <a:bodyPr wrap="square" rtlCol="0">
            <a:spAutoFit/>
          </a:bodyPr>
          <a:lstStyle/>
          <a:p>
            <a:pPr indent="538163" algn="just"/>
            <a:r>
              <a:rPr lang="pt-BR" sz="3000" dirty="0"/>
              <a:t>“Durante muitos anos se falou que negociação era uma arte, mas, negociar é muito mais que isso. É um misto de atitude, técnica, conhecimento do outro negociador, do produto e do cenário. Tudo isso reunido para que no momento em que você crie a oportunidade e ela apareça você não perca a chance de fechar um ótimo negócio”.</a:t>
            </a:r>
          </a:p>
          <a:p>
            <a:endParaRPr lang="pt-BR" dirty="0"/>
          </a:p>
        </p:txBody>
      </p:sp>
    </p:spTree>
    <p:extLst>
      <p:ext uri="{BB962C8B-B14F-4D97-AF65-F5344CB8AC3E}">
        <p14:creationId xmlns:p14="http://schemas.microsoft.com/office/powerpoint/2010/main" val="41117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74812"/>
            <a:ext cx="12192000" cy="4801314"/>
          </a:xfrm>
          <a:prstGeom prst="rect">
            <a:avLst/>
          </a:prstGeom>
          <a:noFill/>
        </p:spPr>
        <p:txBody>
          <a:bodyPr wrap="square" rtlCol="0">
            <a:spAutoFit/>
          </a:bodyPr>
          <a:lstStyle/>
          <a:p>
            <a:pPr algn="ctr">
              <a:lnSpc>
                <a:spcPct val="150000"/>
              </a:lnSpc>
            </a:pPr>
            <a:r>
              <a:rPr lang="pt-BR" sz="3200" b="1" u="sng" dirty="0"/>
              <a:t>Negociação e solução de </a:t>
            </a:r>
            <a:r>
              <a:rPr lang="pt-BR" sz="3200" b="1" u="sng" dirty="0" smtClean="0"/>
              <a:t>conflitos</a:t>
            </a:r>
          </a:p>
          <a:p>
            <a:pPr algn="ctr">
              <a:lnSpc>
                <a:spcPct val="150000"/>
              </a:lnSpc>
            </a:pPr>
            <a:endParaRPr lang="pt-BR" sz="3200" b="1" dirty="0"/>
          </a:p>
          <a:p>
            <a:pPr marL="457200" lvl="0" indent="-457200">
              <a:lnSpc>
                <a:spcPct val="150000"/>
              </a:lnSpc>
              <a:buFont typeface="Wingdings" panose="05000000000000000000" pitchFamily="2" charset="2"/>
              <a:buChar char="ü"/>
            </a:pPr>
            <a:r>
              <a:rPr lang="pt-BR" sz="3200" dirty="0"/>
              <a:t>Quase sempre confundimos negociação com solução de conflitos.</a:t>
            </a:r>
          </a:p>
          <a:p>
            <a:pPr marL="457200" lvl="0" indent="-457200">
              <a:lnSpc>
                <a:spcPct val="150000"/>
              </a:lnSpc>
              <a:buFont typeface="Wingdings" panose="05000000000000000000" pitchFamily="2" charset="2"/>
              <a:buChar char="ü"/>
            </a:pPr>
            <a:r>
              <a:rPr lang="pt-BR" sz="3200" dirty="0"/>
              <a:t>Negociação, em sua essência, envolve concessões.</a:t>
            </a:r>
          </a:p>
          <a:p>
            <a:pPr marL="457200" lvl="0" indent="-457200">
              <a:lnSpc>
                <a:spcPct val="150000"/>
              </a:lnSpc>
              <a:buFont typeface="Wingdings" panose="05000000000000000000" pitchFamily="2" charset="2"/>
              <a:buChar char="ü"/>
            </a:pPr>
            <a:r>
              <a:rPr lang="pt-BR" sz="3200" dirty="0"/>
              <a:t>Negociação é muito mais que apenas persuasão.</a:t>
            </a:r>
          </a:p>
          <a:p>
            <a:pPr marL="457200" lvl="0" indent="-457200">
              <a:lnSpc>
                <a:spcPct val="150000"/>
              </a:lnSpc>
              <a:buFont typeface="Wingdings" panose="05000000000000000000" pitchFamily="2" charset="2"/>
              <a:buChar char="ü"/>
            </a:pPr>
            <a:r>
              <a:rPr lang="pt-BR" sz="3200" dirty="0"/>
              <a:t>O importante é transformar um conflito em entendimento.</a:t>
            </a:r>
          </a:p>
          <a:p>
            <a:endParaRPr lang="pt-BR" dirty="0"/>
          </a:p>
        </p:txBody>
      </p:sp>
    </p:spTree>
    <p:extLst>
      <p:ext uri="{BB962C8B-B14F-4D97-AF65-F5344CB8AC3E}">
        <p14:creationId xmlns:p14="http://schemas.microsoft.com/office/powerpoint/2010/main" val="3461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63527"/>
          </a:xfrm>
          <a:prstGeom prst="rect">
            <a:avLst/>
          </a:prstGeom>
          <a:noFill/>
        </p:spPr>
        <p:txBody>
          <a:bodyPr wrap="square" rtlCol="0">
            <a:spAutoFit/>
          </a:bodyPr>
          <a:lstStyle/>
          <a:p>
            <a:pPr algn="ctr"/>
            <a:r>
              <a:rPr lang="pt-BR" sz="3200" b="1" u="sng" dirty="0"/>
              <a:t>Importância da flexibilidade na negociação </a:t>
            </a:r>
            <a:endParaRPr lang="pt-BR" sz="3200" b="1" u="sng" dirty="0" smtClean="0"/>
          </a:p>
          <a:p>
            <a:pPr algn="ctr"/>
            <a:endParaRPr lang="pt-BR" sz="3200" b="1" dirty="0"/>
          </a:p>
          <a:p>
            <a:pPr lvl="0" indent="538163" algn="just">
              <a:lnSpc>
                <a:spcPct val="150000"/>
              </a:lnSpc>
            </a:pPr>
            <a:r>
              <a:rPr lang="pt-BR" sz="3200" dirty="0"/>
              <a:t>Para um bom desempenho na negociação é importante que todo o processo seja coberto de flexibilidade.</a:t>
            </a:r>
          </a:p>
          <a:p>
            <a:pPr lvl="0" indent="538163" algn="just">
              <a:lnSpc>
                <a:spcPct val="150000"/>
              </a:lnSpc>
            </a:pPr>
            <a:r>
              <a:rPr lang="pt-BR" sz="3200" dirty="0" err="1"/>
              <a:t>Gibbons</a:t>
            </a:r>
            <a:r>
              <a:rPr lang="pt-BR" sz="3200" dirty="0"/>
              <a:t> &amp; </a:t>
            </a:r>
            <a:r>
              <a:rPr lang="pt-BR" sz="3200" dirty="0" err="1"/>
              <a:t>McGovern</a:t>
            </a:r>
            <a:r>
              <a:rPr lang="pt-BR" sz="3200" dirty="0"/>
              <a:t> (1994), diz não ser preciso seguir rigidamente a agenda prevista e, caso isso seja feito, será possível criar momentos especiais no processo de negociação por meio de acordos que poderão surgir, em vez de ficar bloqueado pelo que pode parecer trivial na sequência lógica da negociação. A abertura de novas situações e opções dão novas alternativas.</a:t>
            </a:r>
          </a:p>
          <a:p>
            <a:endParaRPr lang="pt-BR" dirty="0"/>
          </a:p>
        </p:txBody>
      </p:sp>
    </p:spTree>
    <p:extLst>
      <p:ext uri="{BB962C8B-B14F-4D97-AF65-F5344CB8AC3E}">
        <p14:creationId xmlns:p14="http://schemas.microsoft.com/office/powerpoint/2010/main" val="59798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como um envolvimento de posições </a:t>
            </a:r>
          </a:p>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divergentes para um acordo</a:t>
            </a:r>
            <a:endParaRPr lang="pt-BR" sz="30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38163"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é o processo por meio do qual as partes se movem das suas posições iniciais </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divergentes até um ponto no qual o acordo pode ser obtido” (</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Steele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1989:3).</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Toda negociação envolve movimento das partes, por isso, mais uma vez se ressalta a importância da flexibilidade na negociação para chegar ao melhor acordo, alcançando os objetivos preestabelecidos.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As partes se movem de suas posições divergentes em função de possíveis enfoques como: compromisso; barganha; coerção; emoção; raciocínio lógico.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Os negociadores profissionais precisam saber como criar o movimento necessário ao processo escolhendo o enfoque correto a ser abordado.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É recomendado usar mais do que um dos enfoques disponíveis, dependendo das circunstâncias da negociação.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85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32640"/>
          </a:xfrm>
          <a:prstGeom prst="rect">
            <a:avLst/>
          </a:prstGeom>
        </p:spPr>
        <p:txBody>
          <a:bodyPr wrap="square">
            <a:spAutoFit/>
          </a:bodyPr>
          <a:lstStyle/>
          <a:p>
            <a:pPr algn="ctr">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Uso da barganha no processo de negociação</a:t>
            </a:r>
          </a:p>
          <a:p>
            <a:pPr algn="ctr">
              <a:lnSpc>
                <a:spcPct val="150000"/>
              </a:lnSpc>
              <a:spcAft>
                <a:spcPts val="0"/>
              </a:spcAft>
            </a:pPr>
            <a:endParaRPr lang="pt-BR"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envolve a tentativa, por parte de duas ou mais partes, de completar uma transação por meio do uso da barganha”</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Steele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1989:2)</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Trata-se de uma das visões mais comuns de negociação em nosso dia-a-dia.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Nela está implícita a ideia de dar em troca alguma coisa em troca de outra.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 sempre algo para atingir o que se pretende.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 uma das possibilidades mais óbvias em um processo de negociação e uma das mais fáceis de ser atingida.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Porém, ela não implica na busca de interesses comuns que venham a ampliar as possibilidades de negociação, além de fortalecê-la.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 negociação exige diferentes enfoques, além de um tratamento mais abrangente ao processo.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618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Estratégica</a:t>
            </a:r>
          </a:p>
          <a:p>
            <a:pPr algn="ctr">
              <a:spcAft>
                <a:spcPts val="0"/>
              </a:spcAft>
            </a:pPr>
            <a:endParaRPr lang="pt-B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Segundo </a:t>
            </a:r>
            <a:r>
              <a:rPr lang="pt-BR" sz="3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Lewicki</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Et Alii (1996:4) o tratamento estratégico nas negociações exige uma série de passos, pesquisados entre os principais especialistas no assunto, que devem ser analisados no planejamento das negociações.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 negociadores estratégicos são superiores aos negociadores convencionais, pois seguem regras específicas, como utilizar algum tempo para pensar nas negociações.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processo de negociar deve contemplar as 3 dimensões: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Humana: relacionamento com as pessoas, etiqueta social, comunicação, atitude, gosto pelo planejamento, orientação por metas, assertividade.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Estratégica: conhecimento das técnicas de negociação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Conhecimento: sobre tudo o que está sendo negociado.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480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84775"/>
          </a:xfrm>
          <a:prstGeom prst="rect">
            <a:avLst/>
          </a:prstGeom>
        </p:spPr>
        <p:txBody>
          <a:bodyPr wrap="square">
            <a:spAutoFit/>
          </a:bodyPr>
          <a:lstStyle/>
          <a:p>
            <a:pPr algn="ctr">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Etapas da negociação baseada em princípios</a:t>
            </a:r>
            <a:endParaRPr lang="pt-BR"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0" y="1237129"/>
            <a:ext cx="7801537" cy="4572000"/>
          </a:xfrm>
          <a:prstGeom prst="rect">
            <a:avLst/>
          </a:prstGeom>
          <a:noFill/>
          <a:ln>
            <a:noFill/>
          </a:ln>
        </p:spPr>
      </p:pic>
      <p:sp>
        <p:nvSpPr>
          <p:cNvPr id="4" name="CaixaDeTexto 3"/>
          <p:cNvSpPr txBox="1"/>
          <p:nvPr/>
        </p:nvSpPr>
        <p:spPr>
          <a:xfrm>
            <a:off x="7801537" y="584775"/>
            <a:ext cx="4390463" cy="6370975"/>
          </a:xfrm>
          <a:prstGeom prst="rect">
            <a:avLst/>
          </a:prstGeom>
          <a:noFill/>
        </p:spPr>
        <p:txBody>
          <a:bodyPr wrap="square" rtlCol="0">
            <a:spAutoFit/>
          </a:bodyPr>
          <a:lstStyle/>
          <a:p>
            <a:r>
              <a:rPr lang="pt-BR" sz="3000" dirty="0"/>
              <a:t>Para um negociador estratégico, os passos seguintes são particularmente importantes para identificar as questões estratégicas básicas:</a:t>
            </a:r>
          </a:p>
          <a:p>
            <a:pPr marL="457200" lvl="0" indent="-457200">
              <a:buFont typeface="Wingdings" panose="05000000000000000000" pitchFamily="2" charset="2"/>
              <a:buChar char="ü"/>
            </a:pPr>
            <a:r>
              <a:rPr lang="pt-BR" sz="3000" dirty="0"/>
              <a:t>Metas tangíveis</a:t>
            </a:r>
          </a:p>
          <a:p>
            <a:pPr marL="457200" lvl="0" indent="-457200">
              <a:buFont typeface="Wingdings" panose="05000000000000000000" pitchFamily="2" charset="2"/>
              <a:buChar char="ü"/>
            </a:pPr>
            <a:r>
              <a:rPr lang="pt-BR" sz="3000" dirty="0"/>
              <a:t>Metas emocionais e simbólicas</a:t>
            </a:r>
          </a:p>
          <a:p>
            <a:pPr marL="457200" lvl="0" indent="-457200">
              <a:buFont typeface="Wingdings" panose="05000000000000000000" pitchFamily="2" charset="2"/>
              <a:buChar char="ü"/>
            </a:pPr>
            <a:r>
              <a:rPr lang="pt-BR" sz="3000" dirty="0"/>
              <a:t>Resultados desejados</a:t>
            </a:r>
          </a:p>
          <a:p>
            <a:pPr marL="457200" lvl="0" indent="-457200">
              <a:buFont typeface="Wingdings" panose="05000000000000000000" pitchFamily="2" charset="2"/>
              <a:buChar char="ü"/>
            </a:pPr>
            <a:r>
              <a:rPr lang="pt-BR" sz="3000" dirty="0"/>
              <a:t>Impactos esperados nos relacionamentos</a:t>
            </a:r>
          </a:p>
          <a:p>
            <a:endParaRPr lang="pt-BR" dirty="0"/>
          </a:p>
        </p:txBody>
      </p:sp>
    </p:spTree>
    <p:extLst>
      <p:ext uri="{BB962C8B-B14F-4D97-AF65-F5344CB8AC3E}">
        <p14:creationId xmlns:p14="http://schemas.microsoft.com/office/powerpoint/2010/main" val="2334582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832640"/>
          </a:xfrm>
          <a:prstGeom prst="rect">
            <a:avLst/>
          </a:prstGeom>
          <a:noFill/>
        </p:spPr>
        <p:txBody>
          <a:bodyPr wrap="square" rtlCol="0">
            <a:spAutoFit/>
          </a:bodyPr>
          <a:lstStyle/>
          <a:p>
            <a:pPr indent="538163" algn="just"/>
            <a:r>
              <a:rPr lang="pt-BR" sz="3000" dirty="0"/>
              <a:t>Os oito passos do planejamento sob o ponto de vista estratégico segundo </a:t>
            </a:r>
            <a:r>
              <a:rPr lang="pt-BR" sz="3000" dirty="0" err="1"/>
              <a:t>Lewicki</a:t>
            </a:r>
            <a:r>
              <a:rPr lang="pt-BR" sz="3000" dirty="0"/>
              <a:t> Et Alii (1996), são:</a:t>
            </a:r>
          </a:p>
          <a:p>
            <a:pPr marL="514350" lvl="0" indent="-514350" algn="just">
              <a:lnSpc>
                <a:spcPct val="150000"/>
              </a:lnSpc>
              <a:buFont typeface="+mj-lt"/>
              <a:buAutoNum type="arabicPeriod"/>
            </a:pPr>
            <a:r>
              <a:rPr lang="pt-BR" sz="3000" dirty="0"/>
              <a:t>Definir as questões;</a:t>
            </a:r>
          </a:p>
          <a:p>
            <a:pPr marL="514350" lvl="0" indent="-514350" algn="just">
              <a:lnSpc>
                <a:spcPct val="150000"/>
              </a:lnSpc>
              <a:buFont typeface="+mj-lt"/>
              <a:buAutoNum type="arabicPeriod"/>
            </a:pPr>
            <a:r>
              <a:rPr lang="pt-BR" sz="3000" dirty="0"/>
              <a:t>Agrupar os assuntos;</a:t>
            </a:r>
          </a:p>
          <a:p>
            <a:pPr marL="514350" lvl="0" indent="-514350" algn="just">
              <a:lnSpc>
                <a:spcPct val="150000"/>
              </a:lnSpc>
              <a:buFont typeface="+mj-lt"/>
              <a:buAutoNum type="arabicPeriod"/>
            </a:pPr>
            <a:r>
              <a:rPr lang="pt-BR" sz="3000" dirty="0"/>
              <a:t>Analisar o outro lado;</a:t>
            </a:r>
          </a:p>
          <a:p>
            <a:pPr marL="514350" lvl="0" indent="-514350" algn="just">
              <a:lnSpc>
                <a:spcPct val="150000"/>
              </a:lnSpc>
              <a:buFont typeface="+mj-lt"/>
              <a:buAutoNum type="arabicPeriod"/>
            </a:pPr>
            <a:r>
              <a:rPr lang="pt-BR" sz="3000" dirty="0"/>
              <a:t>Definir os interesses básicos;</a:t>
            </a:r>
          </a:p>
          <a:p>
            <a:pPr marL="514350" lvl="0" indent="-514350" algn="just">
              <a:lnSpc>
                <a:spcPct val="150000"/>
              </a:lnSpc>
              <a:buFont typeface="+mj-lt"/>
              <a:buAutoNum type="arabicPeriod"/>
            </a:pPr>
            <a:r>
              <a:rPr lang="pt-BR" sz="3000" dirty="0"/>
              <a:t>Consultar os envolvidos;</a:t>
            </a:r>
          </a:p>
          <a:p>
            <a:pPr marL="514350" lvl="0" indent="-514350" algn="just">
              <a:lnSpc>
                <a:spcPct val="150000"/>
              </a:lnSpc>
              <a:buFont typeface="+mj-lt"/>
              <a:buAutoNum type="arabicPeriod"/>
            </a:pPr>
            <a:r>
              <a:rPr lang="pt-BR" sz="3000" dirty="0"/>
              <a:t>Estabelecer metas para o processo e os resultados esperados;</a:t>
            </a:r>
          </a:p>
          <a:p>
            <a:pPr marL="514350" lvl="0" indent="-514350" algn="just">
              <a:lnSpc>
                <a:spcPct val="150000"/>
              </a:lnSpc>
              <a:buFont typeface="+mj-lt"/>
              <a:buAutoNum type="arabicPeriod"/>
            </a:pPr>
            <a:r>
              <a:rPr lang="pt-BR" sz="3000" dirty="0"/>
              <a:t>Identificar os próprios limites;</a:t>
            </a:r>
          </a:p>
          <a:p>
            <a:pPr marL="514350" lvl="0" indent="-514350" algn="just">
              <a:lnSpc>
                <a:spcPct val="150000"/>
              </a:lnSpc>
              <a:buFont typeface="+mj-lt"/>
              <a:buAutoNum type="arabicPeriod"/>
            </a:pPr>
            <a:r>
              <a:rPr lang="pt-BR" sz="3000" dirty="0"/>
              <a:t>Desenvolver argumentos de apoio.</a:t>
            </a:r>
          </a:p>
          <a:p>
            <a:endParaRPr lang="pt-BR" dirty="0"/>
          </a:p>
        </p:txBody>
      </p:sp>
    </p:spTree>
    <p:extLst>
      <p:ext uri="{BB962C8B-B14F-4D97-AF65-F5344CB8AC3E}">
        <p14:creationId xmlns:p14="http://schemas.microsoft.com/office/powerpoint/2010/main" val="2277804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1" cy="7925246"/>
          </a:xfrm>
          <a:prstGeom prst="rect">
            <a:avLst/>
          </a:prstGeom>
          <a:noFill/>
        </p:spPr>
        <p:txBody>
          <a:bodyPr wrap="square" rtlCol="0">
            <a:spAutoFit/>
          </a:bodyPr>
          <a:lstStyle/>
          <a:p>
            <a:pPr algn="ctr"/>
            <a:r>
              <a:rPr lang="pt-BR" sz="3200" b="1" u="sng" dirty="0"/>
              <a:t>Planejando os oito passos da Negociação Estratégica</a:t>
            </a:r>
            <a:endParaRPr lang="pt-BR" sz="3200" dirty="0"/>
          </a:p>
          <a:p>
            <a:pPr>
              <a:lnSpc>
                <a:spcPct val="150000"/>
              </a:lnSpc>
            </a:pPr>
            <a:r>
              <a:rPr lang="pt-BR" sz="3000" dirty="0"/>
              <a:t>1.Escrever todas as questões que envolvem a negociação (o objeto, o problema, metas tangíveis e emocionais, resultados, datas, valores envolvidos, pessoas envolvidas, impactos esperados, ambiente).</a:t>
            </a:r>
          </a:p>
          <a:p>
            <a:pPr>
              <a:lnSpc>
                <a:spcPct val="150000"/>
              </a:lnSpc>
            </a:pPr>
            <a:r>
              <a:rPr lang="pt-BR" sz="3000" dirty="0"/>
              <a:t>2. Agrupar os assuntos que serão tratados durante a negociação (organize as informações em formato de tópicos, para que se consiga elaborar uma proposta</a:t>
            </a:r>
            <a:r>
              <a:rPr lang="pt-BR" sz="3000" dirty="0" smtClean="0"/>
              <a:t>).</a:t>
            </a:r>
          </a:p>
          <a:p>
            <a:pPr>
              <a:lnSpc>
                <a:spcPct val="150000"/>
              </a:lnSpc>
            </a:pPr>
            <a:r>
              <a:rPr lang="pt-BR" sz="3200" dirty="0"/>
              <a:t>3. Analisar o outro lado (Fazer uma análise das pessoas que participam da negociação: o perfil, o temperamento, humor, valores, poder de barganha, ou seja, analisar seus pontos fortes e fracos).</a:t>
            </a:r>
          </a:p>
          <a:p>
            <a:pPr>
              <a:lnSpc>
                <a:spcPct val="150000"/>
              </a:lnSpc>
            </a:pPr>
            <a:endParaRPr lang="pt-BR" sz="3000" dirty="0"/>
          </a:p>
          <a:p>
            <a:endParaRPr lang="pt-BR" dirty="0"/>
          </a:p>
        </p:txBody>
      </p:sp>
    </p:spTree>
    <p:extLst>
      <p:ext uri="{BB962C8B-B14F-4D97-AF65-F5344CB8AC3E}">
        <p14:creationId xmlns:p14="http://schemas.microsoft.com/office/powerpoint/2010/main" val="2490480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786473"/>
          </a:xfrm>
          <a:prstGeom prst="rect">
            <a:avLst/>
          </a:prstGeom>
          <a:noFill/>
        </p:spPr>
        <p:txBody>
          <a:bodyPr wrap="square" rtlCol="0">
            <a:spAutoFit/>
          </a:bodyPr>
          <a:lstStyle/>
          <a:p>
            <a:pPr algn="just"/>
            <a:r>
              <a:rPr lang="pt-BR" sz="3000" dirty="0"/>
              <a:t>4. Definir os interesses básicos dos dois lados (definir os seus interesses e os interesses da outra parte, as expectativas, os desejos, o prestigio e vantagens</a:t>
            </a:r>
            <a:r>
              <a:rPr lang="pt-BR" sz="3000" dirty="0" smtClean="0"/>
              <a:t>).</a:t>
            </a:r>
          </a:p>
          <a:p>
            <a:pPr algn="just"/>
            <a:endParaRPr lang="pt-BR" sz="3000" dirty="0"/>
          </a:p>
          <a:p>
            <a:pPr algn="just"/>
            <a:r>
              <a:rPr lang="pt-BR" sz="3000" dirty="0"/>
              <a:t>5. Consultar os envolvidos (descrever quem são as pessoas que podem influenciar a negociação, positivamente e negativamente</a:t>
            </a:r>
            <a:r>
              <a:rPr lang="pt-BR" sz="3000" dirty="0" smtClean="0"/>
              <a:t>).</a:t>
            </a:r>
          </a:p>
          <a:p>
            <a:pPr algn="just"/>
            <a:endParaRPr lang="pt-BR" sz="3000" dirty="0"/>
          </a:p>
          <a:p>
            <a:pPr algn="just"/>
            <a:r>
              <a:rPr lang="pt-BR" sz="3000" dirty="0"/>
              <a:t>6</a:t>
            </a:r>
            <a:r>
              <a:rPr lang="pt-BR" sz="3000" dirty="0" smtClean="0"/>
              <a:t>. Estabelecer </a:t>
            </a:r>
            <a:r>
              <a:rPr lang="pt-BR" sz="3000" dirty="0"/>
              <a:t>metas e os resultados (escrever quais são suas metas, objetivos, resultados esperados, depois de consultado os envolvidos</a:t>
            </a:r>
            <a:r>
              <a:rPr lang="pt-BR" sz="3000" dirty="0" smtClean="0"/>
              <a:t>).</a:t>
            </a:r>
          </a:p>
          <a:p>
            <a:pPr algn="just"/>
            <a:endParaRPr lang="pt-BR" sz="3000" dirty="0" smtClean="0"/>
          </a:p>
          <a:p>
            <a:pPr algn="just"/>
            <a:r>
              <a:rPr lang="pt-BR" sz="3000" dirty="0"/>
              <a:t>7. Identificar os próprios limites (Elaborar um Plano B e C buscando o maior número possível de alternativas, qual será o seu limite, ou seja, o mínimo que você pode aceitar sobre o que está negociando).</a:t>
            </a:r>
          </a:p>
          <a:p>
            <a:pPr algn="just">
              <a:lnSpc>
                <a:spcPct val="150000"/>
              </a:lnSpc>
            </a:pPr>
            <a:endParaRPr lang="pt-BR" sz="3000" dirty="0"/>
          </a:p>
        </p:txBody>
      </p:sp>
    </p:spTree>
    <p:extLst>
      <p:ext uri="{BB962C8B-B14F-4D97-AF65-F5344CB8AC3E}">
        <p14:creationId xmlns:p14="http://schemas.microsoft.com/office/powerpoint/2010/main" val="1925177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1" cy="7294305"/>
          </a:xfrm>
          <a:prstGeom prst="rect">
            <a:avLst/>
          </a:prstGeom>
          <a:noFill/>
        </p:spPr>
        <p:txBody>
          <a:bodyPr wrap="square" rtlCol="0">
            <a:spAutoFit/>
          </a:bodyPr>
          <a:lstStyle/>
          <a:p>
            <a:pPr algn="just"/>
            <a:r>
              <a:rPr lang="pt-BR" sz="3000" dirty="0"/>
              <a:t>8. Desenvolver argumentos de apoio; Visualize-se negociando com a outra parte; Escreva um script, com perguntas e respostas, seguindo a </a:t>
            </a:r>
            <a:r>
              <a:rPr lang="pt-BR" sz="3000" dirty="0" smtClean="0"/>
              <a:t>sequência</a:t>
            </a:r>
            <a:r>
              <a:rPr lang="pt-BR" sz="3000" dirty="0"/>
              <a:t>:</a:t>
            </a:r>
          </a:p>
          <a:p>
            <a:pPr algn="just"/>
            <a:r>
              <a:rPr lang="pt-BR" sz="3000" dirty="0"/>
              <a:t>Etapa 1 – Identificação (apresente-se e identifique o seu interlocutor)</a:t>
            </a:r>
          </a:p>
          <a:p>
            <a:pPr algn="just"/>
            <a:r>
              <a:rPr lang="pt-BR" sz="3000" dirty="0"/>
              <a:t>Etapa 2 – Abertura (cite um fato, faça uma pergunta, </a:t>
            </a:r>
            <a:r>
              <a:rPr lang="pt-BR" sz="3000" dirty="0" smtClean="0"/>
              <a:t>de </a:t>
            </a:r>
            <a:r>
              <a:rPr lang="pt-BR" sz="3000" dirty="0"/>
              <a:t>uma referência, mencione uma ação anterior)</a:t>
            </a:r>
          </a:p>
          <a:p>
            <a:pPr algn="just"/>
            <a:r>
              <a:rPr lang="pt-BR" sz="3000" dirty="0"/>
              <a:t>Etapa 3 – Sondagem (identifique e confirme as necessidades)</a:t>
            </a:r>
          </a:p>
          <a:p>
            <a:pPr algn="just"/>
            <a:r>
              <a:rPr lang="pt-BR" sz="3000" dirty="0"/>
              <a:t>Etapa 4 – Exposição da resposta (motivo)</a:t>
            </a:r>
          </a:p>
          <a:p>
            <a:pPr algn="just"/>
            <a:r>
              <a:rPr lang="pt-BR" sz="3000" dirty="0"/>
              <a:t>Etapa 5 – Fechamento (Utilize perguntas abertas começadas por o que, como, qual, onde, porque, quem)</a:t>
            </a:r>
          </a:p>
          <a:p>
            <a:pPr algn="just"/>
            <a:r>
              <a:rPr lang="pt-BR" sz="3000" dirty="0"/>
              <a:t>Etapa 6 – Superar objeções (Escreva os seus argumentos para as objeções que poderão surgir, como: falta de $, pressa, desejo, necessidade)</a:t>
            </a:r>
          </a:p>
          <a:p>
            <a:pPr algn="just"/>
            <a:r>
              <a:rPr lang="pt-BR" sz="3000" dirty="0"/>
              <a:t>Etapa 7 – Fechamento por alternativas (Faça perguntas consulta, convite, alternativa, de acordo com o grau de interesse que você já identificou).</a:t>
            </a:r>
          </a:p>
          <a:p>
            <a:pPr algn="just"/>
            <a:r>
              <a:rPr lang="pt-BR" sz="3000" dirty="0"/>
              <a:t>Etapa 8 – Encerramento, agradecimento e despedidas (Escreva tudo que você vai dizer neste momento).</a:t>
            </a:r>
          </a:p>
          <a:p>
            <a:endParaRPr lang="pt-BR" dirty="0"/>
          </a:p>
        </p:txBody>
      </p:sp>
    </p:spTree>
    <p:extLst>
      <p:ext uri="{BB962C8B-B14F-4D97-AF65-F5344CB8AC3E}">
        <p14:creationId xmlns:p14="http://schemas.microsoft.com/office/powerpoint/2010/main" val="153587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0" cy="7694414"/>
          </a:xfrm>
          <a:prstGeom prst="rect">
            <a:avLst/>
          </a:prstGeom>
          <a:noFill/>
        </p:spPr>
        <p:txBody>
          <a:bodyPr wrap="square" rtlCol="0">
            <a:spAutoFit/>
          </a:bodyPr>
          <a:lstStyle/>
          <a:p>
            <a:pPr indent="538163" algn="just"/>
            <a:r>
              <a:rPr lang="pt-BR" sz="2800" dirty="0"/>
              <a:t>Tudo é negociável, tudo se negocia: a pauta da reunião, o horário para chegar em casa, o restaurante para o jantar, o desarmamento nuclear, a preservação da natureza, a guerra, a paz e, até mesmo, a venda e compra de objetos.</a:t>
            </a:r>
          </a:p>
          <a:p>
            <a:pPr indent="538163" algn="just"/>
            <a:r>
              <a:rPr lang="pt-BR" sz="2800" dirty="0"/>
              <a:t>Somos todos negociadores</a:t>
            </a:r>
          </a:p>
          <a:p>
            <a:pPr indent="538163" algn="just"/>
            <a:r>
              <a:rPr lang="pt-BR" sz="2800" dirty="0"/>
              <a:t>Negociamos o dia todo. Desde o momento em que acordamos negociamos com:</a:t>
            </a:r>
          </a:p>
          <a:p>
            <a:pPr marL="712788" indent="188913" algn="just">
              <a:buFont typeface="Wingdings" panose="05000000000000000000" pitchFamily="2" charset="2"/>
              <a:buChar char="ü"/>
            </a:pPr>
            <a:r>
              <a:rPr lang="pt-BR" sz="2800" dirty="0" smtClean="0"/>
              <a:t>Mulher/Marido</a:t>
            </a:r>
            <a:endParaRPr lang="pt-BR" sz="2800" dirty="0"/>
          </a:p>
          <a:p>
            <a:pPr marL="712788" indent="188913" algn="just">
              <a:buFont typeface="Wingdings" panose="05000000000000000000" pitchFamily="2" charset="2"/>
              <a:buChar char="ü"/>
            </a:pPr>
            <a:r>
              <a:rPr lang="pt-BR" sz="2800" dirty="0" smtClean="0"/>
              <a:t>Pais/Filhos</a:t>
            </a:r>
            <a:endParaRPr lang="pt-BR" sz="2800" dirty="0"/>
          </a:p>
          <a:p>
            <a:pPr marL="712788" indent="188913" algn="just">
              <a:buFont typeface="Wingdings" panose="05000000000000000000" pitchFamily="2" charset="2"/>
              <a:buChar char="ü"/>
            </a:pPr>
            <a:r>
              <a:rPr lang="pt-BR" sz="2800" dirty="0" smtClean="0"/>
              <a:t>Na </a:t>
            </a:r>
            <a:r>
              <a:rPr lang="pt-BR" sz="2800" dirty="0"/>
              <a:t>empresa: com o chefe, Funcionários, nossos colegas, nossos pares em outros departamentos.</a:t>
            </a:r>
          </a:p>
          <a:p>
            <a:pPr marL="712788" indent="188913" algn="just">
              <a:buFont typeface="Wingdings" panose="05000000000000000000" pitchFamily="2" charset="2"/>
              <a:buChar char="ü"/>
            </a:pPr>
            <a:r>
              <a:rPr lang="pt-BR" sz="2800" dirty="0" smtClean="0"/>
              <a:t>Fora </a:t>
            </a:r>
            <a:r>
              <a:rPr lang="pt-BR" sz="2800" dirty="0"/>
              <a:t>da empresa negociamos com clientes, fornecedores, bancos, advogados, contadores, autoridades fiscais, sindicatos, etc.</a:t>
            </a:r>
          </a:p>
          <a:p>
            <a:pPr indent="538163" algn="just"/>
            <a:r>
              <a:rPr lang="pt-BR" sz="2800" dirty="0"/>
              <a:t>A maioria das pessoas passa pelo menos 50% do seu tempo </a:t>
            </a:r>
            <a:r>
              <a:rPr lang="pt-BR" sz="2800" dirty="0" smtClean="0"/>
              <a:t>negociando.</a:t>
            </a:r>
          </a:p>
          <a:p>
            <a:pPr indent="538163" algn="just"/>
            <a:endParaRPr lang="pt-BR" sz="2400" dirty="0"/>
          </a:p>
          <a:p>
            <a:pPr indent="538163" algn="just"/>
            <a:r>
              <a:rPr lang="pt-BR" sz="3000" b="1" dirty="0"/>
              <a:t>A negociação está sendo a aptidão mais importante para o executivo (administrador).</a:t>
            </a:r>
          </a:p>
          <a:p>
            <a:pPr indent="538163" algn="just"/>
            <a:endParaRPr lang="pt-BR" sz="2800" dirty="0"/>
          </a:p>
          <a:p>
            <a:endParaRPr lang="pt-BR" dirty="0"/>
          </a:p>
        </p:txBody>
      </p:sp>
    </p:spTree>
    <p:extLst>
      <p:ext uri="{BB962C8B-B14F-4D97-AF65-F5344CB8AC3E}">
        <p14:creationId xmlns:p14="http://schemas.microsoft.com/office/powerpoint/2010/main" val="2920034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indent="538163" algn="just">
              <a:spcAft>
                <a:spcPts val="0"/>
              </a:spcAft>
            </a:pPr>
            <a:r>
              <a:rPr lang="pt-BR" sz="3000" b="1"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Lembre-se:</a:t>
            </a:r>
          </a:p>
          <a:p>
            <a:pPr indent="538163" algn="just">
              <a:spcAft>
                <a:spcPts val="0"/>
              </a:spcAft>
            </a:pPr>
            <a:endParaRPr lang="pt-BR" sz="2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Preocupe-se em planejar antes de agir.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Defina a sua amplitude de barganha.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Defina seus próprios interesses!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Persiga e proteja as suas necessidades, não sua posição.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 os oito passos do planejamento da negociação.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outra parte tem a chave para seu sucesso.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poder lhe dá uma alavancagem tanto sobre os resultados quanto sobre os </a:t>
            </a: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relacionamentos.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Estratégia equivocada traz uma certeza de erros.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Não entre em uma competição, a menos que esteja preparado para perder.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Corresponda satisfatoriamente.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confiança é mais fácil de ser destruída do que construída!</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95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0"/>
            <a:ext cx="9574306" cy="1075765"/>
          </a:xfrm>
          <a:prstGeom prst="rect">
            <a:avLst/>
          </a:prstGeom>
          <a:noFill/>
          <a:ln>
            <a:noFill/>
          </a:ln>
        </p:spPr>
      </p:pic>
      <p:sp>
        <p:nvSpPr>
          <p:cNvPr id="3" name="Retângulo 2"/>
          <p:cNvSpPr/>
          <p:nvPr/>
        </p:nvSpPr>
        <p:spPr>
          <a:xfrm>
            <a:off x="0" y="1075765"/>
            <a:ext cx="12084424" cy="5570756"/>
          </a:xfrm>
          <a:prstGeom prst="rect">
            <a:avLst/>
          </a:prstGeom>
        </p:spPr>
        <p:txBody>
          <a:bodyPr wrap="square">
            <a:spAutoFit/>
          </a:bodyPr>
          <a:lstStyle/>
          <a:p>
            <a:pPr algn="just">
              <a:lnSpc>
                <a:spcPct val="150000"/>
              </a:lnSpc>
            </a:pPr>
            <a:r>
              <a:rPr lang="pt-BR" sz="3000" u="sng" dirty="0" smtClean="0">
                <a:solidFill>
                  <a:srgbClr val="000000"/>
                </a:solidFill>
                <a:effectLst/>
                <a:latin typeface="+mj-lt"/>
                <a:ea typeface="Times New Roman" panose="02020603050405020304" pitchFamily="18" charset="0"/>
                <a:cs typeface="Times New Roman" panose="02020603050405020304" pitchFamily="18" charset="0"/>
              </a:rPr>
              <a:t>Estabelecer o local, data e hora</a:t>
            </a:r>
            <a:r>
              <a:rPr lang="pt-BR" sz="3000" dirty="0" smtClean="0">
                <a:solidFill>
                  <a:srgbClr val="000000"/>
                </a:solidFill>
                <a:effectLst/>
                <a:latin typeface="+mj-lt"/>
                <a:ea typeface="Times New Roman" panose="02020603050405020304" pitchFamily="18" charset="0"/>
                <a:cs typeface="Times New Roman" panose="02020603050405020304" pitchFamily="18" charset="0"/>
              </a:rPr>
              <a:t>.</a:t>
            </a:r>
            <a:endParaRPr lang="pt-BR" sz="3000" dirty="0" smtClean="0">
              <a:effectLst/>
              <a:latin typeface="+mj-lt"/>
              <a:ea typeface="Calibri" panose="020F0502020204030204" pitchFamily="34" charset="0"/>
              <a:cs typeface="Times New Roman" panose="02020603050405020304" pitchFamily="18" charset="0"/>
            </a:endParaRPr>
          </a:p>
          <a:p>
            <a:pPr indent="540385" algn="just"/>
            <a:r>
              <a:rPr lang="pt-BR" sz="3000" dirty="0" smtClean="0">
                <a:solidFill>
                  <a:srgbClr val="000000"/>
                </a:solidFill>
                <a:effectLst/>
                <a:latin typeface="+mj-lt"/>
                <a:ea typeface="Calibri" panose="020F0502020204030204" pitchFamily="34" charset="0"/>
                <a:cs typeface="Times New Roman" panose="02020603050405020304" pitchFamily="18" charset="0"/>
              </a:rPr>
              <a:t>O ideal é um terreno neutro ou então no “seu” terreno (em sua sala de trabalho ou outro local da empresa). Mas se for preciso encare o espaço do outro sem medo (na sala ou escritório da outra parte).</a:t>
            </a:r>
          </a:p>
          <a:p>
            <a:pPr algn="just">
              <a:lnSpc>
                <a:spcPct val="150000"/>
              </a:lnSpc>
            </a:pPr>
            <a:r>
              <a:rPr lang="pt-BR" sz="3200" u="sng" dirty="0">
                <a:latin typeface="+mj-lt"/>
              </a:rPr>
              <a:t>Abordagens de um bom negociador</a:t>
            </a:r>
            <a:endParaRPr lang="pt-BR" sz="3200" dirty="0">
              <a:latin typeface="+mj-lt"/>
            </a:endParaRPr>
          </a:p>
          <a:p>
            <a:pPr algn="just"/>
            <a:r>
              <a:rPr lang="pt-BR" sz="3200" dirty="0">
                <a:latin typeface="+mj-lt"/>
              </a:rPr>
              <a:t>SUAVE – colegas e amigos – A meta é um acordo</a:t>
            </a:r>
          </a:p>
          <a:p>
            <a:pPr algn="just"/>
            <a:r>
              <a:rPr lang="pt-BR" sz="3200" dirty="0">
                <a:latin typeface="+mj-lt"/>
              </a:rPr>
              <a:t>DURA – Adversários – A meta é a vitória </a:t>
            </a:r>
          </a:p>
          <a:p>
            <a:pPr algn="just"/>
            <a:r>
              <a:rPr lang="pt-BR" sz="3200" dirty="0">
                <a:latin typeface="+mj-lt"/>
              </a:rPr>
              <a:t>Abordagem ideal: Ser suave com as pessoas e ser duros em relação aos problemas.</a:t>
            </a:r>
          </a:p>
          <a:p>
            <a:pPr indent="540385" algn="just">
              <a:lnSpc>
                <a:spcPct val="150000"/>
              </a:lnSpc>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30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171194"/>
          </a:xfrm>
          <a:prstGeom prst="rect">
            <a:avLst/>
          </a:prstGeom>
        </p:spPr>
        <p:txBody>
          <a:bodyPr wrap="square">
            <a:spAutoFit/>
          </a:bodyPr>
          <a:lstStyle/>
          <a:p>
            <a:pPr algn="just">
              <a:spcAft>
                <a:spcPts val="0"/>
              </a:spcAft>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pt-BR" sz="3000"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Separar as pessoas do problema</a:t>
            </a:r>
            <a:endParaRPr lang="pt-BR" sz="3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Somos seres humanos por isso estamos sujeitos a reações emocionais.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Ao assumir uma posição, os egos das pessoas passam a identificar-se com suas posições.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existir alguma questão pessoal a ser resolvida, faça-a antes de se abordar o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partes envolvidas devem atacar o problema juntas e não se atacar umas às outras.</a:t>
            </a:r>
          </a:p>
          <a:p>
            <a:pPr lvl="0" algn="just">
              <a:spcAft>
                <a:spcPts val="0"/>
              </a:spcAft>
            </a:pPr>
            <a:endPar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3200" dirty="0"/>
              <a:t>2) </a:t>
            </a:r>
            <a:r>
              <a:rPr lang="pt-BR" sz="3200" u="sng" dirty="0"/>
              <a:t>Concentrar-se nos interesses</a:t>
            </a:r>
          </a:p>
          <a:p>
            <a:pPr marL="457200" lvl="0" indent="-457200">
              <a:buFont typeface="Wingdings" panose="05000000000000000000" pitchFamily="2" charset="2"/>
              <a:buChar char="ü"/>
            </a:pPr>
            <a:r>
              <a:rPr lang="pt-BR" sz="3200" dirty="0"/>
              <a:t>Depois de identificado claramente o problema, concentre-se nos interesses básicos.</a:t>
            </a:r>
          </a:p>
          <a:p>
            <a:pPr marL="457200" lvl="0" indent="-457200">
              <a:buFont typeface="Wingdings" panose="05000000000000000000" pitchFamily="2" charset="2"/>
              <a:buChar char="ü"/>
            </a:pPr>
            <a:r>
              <a:rPr lang="pt-BR" sz="3200" dirty="0"/>
              <a:t>Examine os interesses de ambas as partes e verifique os que são comuns e os conflitantes.</a:t>
            </a:r>
          </a:p>
          <a:p>
            <a:pPr lvl="0" algn="just">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222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24808"/>
          </a:xfrm>
          <a:prstGeom prst="rect">
            <a:avLst/>
          </a:prstGeom>
        </p:spPr>
        <p:txBody>
          <a:bodyPr wrap="square">
            <a:spAutoFit/>
          </a:bodyPr>
          <a:lstStyle/>
          <a:p>
            <a:pPr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pt-BR" sz="30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Buscar o maior número possível de alternativas</a:t>
            </a:r>
            <a:endParaRPr lang="pt-BR" sz="30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Buscar um maior número de alternativas é um aspecto de fundamental importância para solucionar um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Frequentemente pensa-se existir uma única alternativa para a solução do problema.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Isso se deve a vários fatores: acomodação quando se tem uma solução para o problema; ausência de criatividade para encontrar novas alternativas; falta de hábito quanto à procura de diferentes soluções; receio de experimentar diferentes alternativas.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260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12192000" cy="7294305"/>
          </a:xfrm>
          <a:prstGeom prst="rect">
            <a:avLst/>
          </a:prstGeom>
          <a:noFill/>
        </p:spPr>
        <p:txBody>
          <a:bodyPr wrap="square" rtlCol="0">
            <a:spAutoFit/>
          </a:bodyPr>
          <a:lstStyle/>
          <a:p>
            <a:pPr algn="just">
              <a:lnSpc>
                <a:spcPct val="150000"/>
              </a:lnSpc>
            </a:pPr>
            <a:r>
              <a:rPr lang="pt-BR" sz="3000" dirty="0"/>
              <a:t>4) </a:t>
            </a:r>
            <a:r>
              <a:rPr lang="pt-BR" sz="3000" u="sng" dirty="0"/>
              <a:t>Encontrar critérios objetivos</a:t>
            </a:r>
          </a:p>
          <a:p>
            <a:pPr lvl="0" algn="just">
              <a:lnSpc>
                <a:spcPct val="150000"/>
              </a:lnSpc>
              <a:buFont typeface="Wingdings" panose="05000000000000000000" pitchFamily="2" charset="2"/>
              <a:buChar char="ü"/>
            </a:pPr>
            <a:r>
              <a:rPr lang="pt-BR" sz="3000" dirty="0"/>
              <a:t>Quando houver interesses divergentes entre as partes, procure estabelecer critérios objetivos para solucionar o impasse.</a:t>
            </a:r>
          </a:p>
          <a:p>
            <a:pPr lvl="0" algn="just">
              <a:lnSpc>
                <a:spcPct val="150000"/>
              </a:lnSpc>
              <a:buFont typeface="Wingdings" panose="05000000000000000000" pitchFamily="2" charset="2"/>
              <a:buChar char="ü"/>
            </a:pPr>
            <a:r>
              <a:rPr lang="pt-BR" sz="3000" dirty="0"/>
              <a:t>Procure estabelecer um acordo que reflita algum padrão justo independente da vontade de qualquer uma das partes: um valor de mercado; uma opinião de um especialista; um costume tradicional ao ambiente; uma lei; etc.</a:t>
            </a:r>
          </a:p>
          <a:p>
            <a:pPr lvl="0" algn="just">
              <a:lnSpc>
                <a:spcPct val="150000"/>
              </a:lnSpc>
              <a:buFont typeface="Wingdings" panose="05000000000000000000" pitchFamily="2" charset="2"/>
              <a:buChar char="ü"/>
            </a:pPr>
            <a:r>
              <a:rPr lang="pt-BR" sz="3000" dirty="0"/>
              <a:t>Ao discutir as soluções os lados não precisam ceder um ao outro. Ambos precisam acatar uma solução justa, baseada em critérios previamente estabelecidos.</a:t>
            </a:r>
          </a:p>
          <a:p>
            <a:endParaRPr lang="pt-BR" dirty="0"/>
          </a:p>
        </p:txBody>
      </p:sp>
    </p:spTree>
    <p:extLst>
      <p:ext uri="{BB962C8B-B14F-4D97-AF65-F5344CB8AC3E}">
        <p14:creationId xmlns:p14="http://schemas.microsoft.com/office/powerpoint/2010/main" val="2091242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86528"/>
          </a:xfrm>
          <a:prstGeom prst="rect">
            <a:avLst/>
          </a:prstGeom>
        </p:spPr>
        <p:txBody>
          <a:bodyPr wrap="square">
            <a:spAutoFit/>
          </a:bodyPr>
          <a:lstStyle/>
          <a:p>
            <a:pPr algn="just">
              <a:spcAft>
                <a:spcPts val="0"/>
              </a:spcAft>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Evitar barganha posicional. A negociação baseada em princípios é mais efetiva e duradoura do que a baseada em posições – barganha posicional – em que cada um dos lados toma uma posição, defende-a e faz concessões para chegar a um acordo.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Tome algumas posições que atendam alguns fins úteis numa negociação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Dizer ao outro lado o que se pretende</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Fornecer um suporte nas soluções incertas e de pressão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Quando os negociadores discutem posições, tendem a fechar-se nelas.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Quanto mais defende a posição, mais se compromete com ela</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Convencendo o outro lado da impossibilidade de mudar uma posição, mais difícil se torna à negociação.</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Mais atenção às posições, menos dedicação em atender os interesses.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barganha posicional tende a criar tensão e destruir relacionamento entre as </a:t>
            </a:r>
            <a:r>
              <a:rPr lang="pt-BR" sz="28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partes.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Empresas parceiras por muito tempo tendem a separar-se. Idem com as pessoas.</a:t>
            </a:r>
            <a:endParaRPr lang="pt-B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Para agir assim existem 7 princípios básicos em uma negociação</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05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4939814"/>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Os sete princípios básicos</a:t>
            </a:r>
            <a:endParaRPr lang="pt-BR" sz="3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Procure uma nova perspectiva – faça algumas pausas.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Empatia - Capacidade de se colocar no lugar do outro.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Concentrar-se nos interesses e não nas posições.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Criatividade - Descobrir opções que proporcionem benefícios mútuos.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Usar critérios objetivos para decidir o que é justo.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Construa uma ponte dourada entre você e a outra parte (facilite as coisas).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838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lvl="0"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7.Flexibilidade - Desenvolver algumas alternativas para o caso de não chegar a um acordo. Use os seus poderes: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diplomacia – saiba ouvir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das boas informações – concentrar-se nos interesses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de se concentrar em critérios objetivos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criatividade – permite ter boas ideias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da persuasão – da legalidade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Poder de uma boa alternativa – ter um bom plano de ação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dois primeiros princípios referem-se às PESSOAS (Concentração nas pessoas). </a:t>
            </a:r>
            <a:r>
              <a:rPr lang="pt-BR" sz="3000" spc="-75"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3, 4 e 5 têm a ver com o PROBLEMA (Caminhar para a solução do problema). </a:t>
            </a:r>
            <a:r>
              <a:rPr lang="pt-BR" sz="3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7 e 8 têm a ver com as PROPOSTAS que estão sendo feitas (Troca de propostas).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5152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632311"/>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Pilares ou pré-requisitos da negociação</a:t>
            </a:r>
          </a:p>
          <a:p>
            <a:pPr algn="ctr">
              <a:lnSpc>
                <a:spcPct val="150000"/>
              </a:lnSpc>
              <a:spcAft>
                <a:spcPts val="0"/>
              </a:spcAft>
            </a:pP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esses princípios básicos a negociação não acontece.</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Confiança (credibilidade, coerência, receptividade, clareza)</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Flexibilidade (capacidade de enxergar a mudança como oportunidade, fazer concessões)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Ética (regras e princípios; mantenha sua palavra; Sua reputação de honestidade; Dê um tratamento justo.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161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017058" y="389965"/>
            <a:ext cx="8296836" cy="5849470"/>
          </a:xfrm>
          <a:prstGeom prst="rect">
            <a:avLst/>
          </a:prstGeom>
          <a:noFill/>
          <a:ln>
            <a:noFill/>
          </a:ln>
        </p:spPr>
      </p:pic>
    </p:spTree>
    <p:extLst>
      <p:ext uri="{BB962C8B-B14F-4D97-AF65-F5344CB8AC3E}">
        <p14:creationId xmlns:p14="http://schemas.microsoft.com/office/powerpoint/2010/main" val="357319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0"/>
            <a:ext cx="12192001" cy="6601807"/>
          </a:xfrm>
          <a:prstGeom prst="rect">
            <a:avLst/>
          </a:prstGeom>
          <a:noFill/>
        </p:spPr>
        <p:txBody>
          <a:bodyPr wrap="square" rtlCol="0">
            <a:spAutoFit/>
          </a:bodyPr>
          <a:lstStyle/>
          <a:p>
            <a:pPr algn="ctr">
              <a:lnSpc>
                <a:spcPct val="150000"/>
              </a:lnSpc>
            </a:pPr>
            <a:r>
              <a:rPr lang="pt-BR" sz="3000" b="1" u="sng" dirty="0" smtClean="0"/>
              <a:t>Negociar não é fácil </a:t>
            </a:r>
          </a:p>
          <a:p>
            <a:pPr marL="84138" lvl="0" indent="-84138" algn="just">
              <a:lnSpc>
                <a:spcPct val="150000"/>
              </a:lnSpc>
              <a:buFont typeface="Wingdings" panose="05000000000000000000" pitchFamily="2" charset="2"/>
              <a:buChar char="ü"/>
            </a:pPr>
            <a:r>
              <a:rPr lang="pt-BR" sz="3000" dirty="0"/>
              <a:t>Muitas pessoas nem gostam de negociar. A maior parte das pessoas com as quais negociamos são pessoas do nosso conhecimento (clientes, parceiros, colegas, membros da família, etc.). Muitas pessoas simplesmente não sabem negociar, porque ninguém as ensina negociar, quer seja na escola quer em casa;</a:t>
            </a:r>
          </a:p>
          <a:p>
            <a:pPr marL="84138" lvl="0" indent="-84138" algn="just">
              <a:lnSpc>
                <a:spcPct val="150000"/>
              </a:lnSpc>
              <a:buFont typeface="Wingdings" panose="05000000000000000000" pitchFamily="2" charset="2"/>
              <a:buChar char="ü"/>
            </a:pPr>
            <a:r>
              <a:rPr lang="pt-BR" sz="3000" dirty="0"/>
              <a:t>As pessoas não acreditam que seja possível aprender a negociar, visto que, como isso não lhes é ensinado, acredita-se que tal não possa ser feito;</a:t>
            </a:r>
          </a:p>
          <a:p>
            <a:pPr marL="84138" lvl="0" indent="-84138" algn="just">
              <a:lnSpc>
                <a:spcPct val="150000"/>
              </a:lnSpc>
              <a:buFont typeface="Wingdings" panose="05000000000000000000" pitchFamily="2" charset="2"/>
              <a:buChar char="ü"/>
            </a:pPr>
            <a:r>
              <a:rPr lang="pt-BR" sz="3000" dirty="0"/>
              <a:t>A terceira razão, e provavelmente a mais forte, é o medo. </a:t>
            </a:r>
          </a:p>
          <a:p>
            <a:endParaRPr lang="pt-BR" dirty="0"/>
          </a:p>
        </p:txBody>
      </p:sp>
    </p:spTree>
    <p:extLst>
      <p:ext uri="{BB962C8B-B14F-4D97-AF65-F5344CB8AC3E}">
        <p14:creationId xmlns:p14="http://schemas.microsoft.com/office/powerpoint/2010/main" val="4207976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41429"/>
            <a:ext cx="12192000" cy="3785652"/>
          </a:xfrm>
          <a:prstGeom prst="rect">
            <a:avLst/>
          </a:prstGeom>
        </p:spPr>
        <p:txBody>
          <a:bodyPr wrap="square">
            <a:spAutoFit/>
          </a:bodyPr>
          <a:lstStyle/>
          <a:p>
            <a:pPr algn="just">
              <a:lnSpc>
                <a:spcPct val="150000"/>
              </a:lnSpc>
              <a:spcAft>
                <a:spcPts val="0"/>
              </a:spcAft>
            </a:pPr>
            <a:r>
              <a:rPr lang="pt-BR" sz="32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 conceito mais amplo, podemos dizer que:</a:t>
            </a:r>
            <a:endParaRPr lang="pt-BR"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3200" u="sng"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Negociação é o processo em que se busca um acordo e todo acordo é consequência de decisões entre as partes. Busca-se alcançar objetivos definidos em situações de divergências de ideias, interesses e posições</a:t>
            </a:r>
            <a:r>
              <a:rPr lang="pt-BR" sz="3200"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32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394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680883" y="107575"/>
            <a:ext cx="8928845" cy="1156447"/>
          </a:xfrm>
          <a:prstGeom prst="rect">
            <a:avLst/>
          </a:prstGeom>
          <a:noFill/>
          <a:ln>
            <a:noFill/>
          </a:ln>
        </p:spPr>
      </p:pic>
      <p:sp>
        <p:nvSpPr>
          <p:cNvPr id="3" name="CaixaDeTexto 2"/>
          <p:cNvSpPr txBox="1"/>
          <p:nvPr/>
        </p:nvSpPr>
        <p:spPr>
          <a:xfrm>
            <a:off x="0" y="1143001"/>
            <a:ext cx="12191999" cy="6771084"/>
          </a:xfrm>
          <a:prstGeom prst="rect">
            <a:avLst/>
          </a:prstGeom>
          <a:noFill/>
        </p:spPr>
        <p:txBody>
          <a:bodyPr wrap="square" rtlCol="0">
            <a:spAutoFit/>
          </a:bodyPr>
          <a:lstStyle/>
          <a:p>
            <a:pPr algn="ctr"/>
            <a:r>
              <a:rPr lang="pt-BR" sz="3000" b="1" u="sng" dirty="0"/>
              <a:t>As 12 habilidades essenciais dos negociadores</a:t>
            </a:r>
            <a:endParaRPr lang="pt-BR" sz="3000" b="1" dirty="0"/>
          </a:p>
          <a:p>
            <a:pPr algn="just"/>
            <a:r>
              <a:rPr lang="pt-BR" sz="3000" u="sng" dirty="0"/>
              <a:t>1º </a:t>
            </a:r>
            <a:r>
              <a:rPr lang="pt-BR" sz="3000" u="sng" dirty="0" smtClean="0"/>
              <a:t>- Concentrar-se </a:t>
            </a:r>
            <a:r>
              <a:rPr lang="pt-BR" sz="3000" u="sng" dirty="0"/>
              <a:t>nas ideias:</a:t>
            </a:r>
            <a:r>
              <a:rPr lang="pt-BR" sz="3000" dirty="0"/>
              <a:t> As pessoas, em vez de se concentrarem nas ideias, levam as conversas para aspectos pessoais, ou seja, personalizam a discussão. </a:t>
            </a:r>
            <a:endParaRPr lang="pt-BR" sz="3000" dirty="0" smtClean="0"/>
          </a:p>
          <a:p>
            <a:pPr algn="just"/>
            <a:r>
              <a:rPr lang="pt-BR" sz="3000" u="sng" dirty="0"/>
              <a:t>2º - Discutir as </a:t>
            </a:r>
            <a:r>
              <a:rPr lang="pt-BR" sz="3000" u="sng" dirty="0" smtClean="0"/>
              <a:t>proposições:</a:t>
            </a:r>
            <a:r>
              <a:rPr lang="pt-BR" sz="3000" dirty="0" smtClean="0"/>
              <a:t> </a:t>
            </a:r>
            <a:r>
              <a:rPr lang="pt-BR" sz="3000" dirty="0"/>
              <a:t>O que importa é discutir ideias e proposições e não pessoas e casos</a:t>
            </a:r>
            <a:r>
              <a:rPr lang="pt-BR" sz="3000" dirty="0" smtClean="0"/>
              <a:t>.</a:t>
            </a:r>
          </a:p>
          <a:p>
            <a:pPr algn="just"/>
            <a:r>
              <a:rPr lang="pt-BR" sz="3000" u="sng" dirty="0"/>
              <a:t>3º - Proporcionar alternativas a outra </a:t>
            </a:r>
            <a:r>
              <a:rPr lang="pt-BR" sz="3000" u="sng" dirty="0" smtClean="0"/>
              <a:t>parte:</a:t>
            </a:r>
            <a:r>
              <a:rPr lang="pt-BR" sz="3000" dirty="0" smtClean="0"/>
              <a:t> </a:t>
            </a:r>
            <a:r>
              <a:rPr lang="pt-BR" sz="3200" dirty="0"/>
              <a:t>É preciso sempre ter em mente que o objetivo de uma negociação é a busca de um acordo, e não uma simples disputa</a:t>
            </a:r>
            <a:r>
              <a:rPr lang="pt-BR" sz="3200" dirty="0" smtClean="0"/>
              <a:t>.</a:t>
            </a:r>
          </a:p>
          <a:p>
            <a:pPr algn="just"/>
            <a:r>
              <a:rPr lang="pt-BR" sz="3200" u="sng" dirty="0" smtClean="0"/>
              <a:t>4º - Ter objetividade no equacionamento dos problemas:</a:t>
            </a:r>
            <a:r>
              <a:rPr lang="pt-BR" sz="3200" dirty="0" smtClean="0"/>
              <a:t> A </a:t>
            </a:r>
            <a:r>
              <a:rPr lang="pt-BR" sz="3200" dirty="0"/>
              <a:t>objetividade é fundamental para o equacionamento dos problemas. Sendo objetivo, os problemas serão resolvidos da melhor maneira </a:t>
            </a:r>
            <a:r>
              <a:rPr lang="pt-BR" sz="3200" dirty="0" smtClean="0"/>
              <a:t>possível.</a:t>
            </a:r>
            <a:endParaRPr lang="pt-BR" sz="3000" u="sng" dirty="0"/>
          </a:p>
          <a:p>
            <a:pPr algn="just"/>
            <a:endParaRPr lang="pt-BR" sz="3200" dirty="0"/>
          </a:p>
          <a:p>
            <a:pPr algn="just"/>
            <a:endParaRPr lang="pt-BR" sz="3000" dirty="0"/>
          </a:p>
        </p:txBody>
      </p:sp>
    </p:spTree>
    <p:extLst>
      <p:ext uri="{BB962C8B-B14F-4D97-AF65-F5344CB8AC3E}">
        <p14:creationId xmlns:p14="http://schemas.microsoft.com/office/powerpoint/2010/main" val="3471151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755969"/>
          </a:xfrm>
          <a:prstGeom prst="rect">
            <a:avLst/>
          </a:prstGeom>
          <a:noFill/>
        </p:spPr>
        <p:txBody>
          <a:bodyPr wrap="square" rtlCol="0">
            <a:spAutoFit/>
          </a:bodyPr>
          <a:lstStyle/>
          <a:p>
            <a:pPr algn="just"/>
            <a:r>
              <a:rPr lang="pt-BR" sz="3000" u="sng" dirty="0" smtClean="0"/>
              <a:t>5º - Apresentar propostas concretas:</a:t>
            </a:r>
            <a:r>
              <a:rPr lang="pt-BR" sz="3000" dirty="0" smtClean="0"/>
              <a:t> Um erro </a:t>
            </a:r>
            <a:r>
              <a:rPr lang="pt-BR" sz="3000" dirty="0"/>
              <a:t>muito comum é pensar que as conclusões são tão óbvias que não precisam ser explicitadas. Elas devem ser explicitadas sempre, mesmo que pareçam muito óbvias.</a:t>
            </a:r>
          </a:p>
          <a:p>
            <a:pPr algn="just"/>
            <a:r>
              <a:rPr lang="pt-BR" sz="3000" dirty="0"/>
              <a:t>Obs.: Explicitar as conclusões é muito importante para evitar mal entendidos</a:t>
            </a:r>
            <a:r>
              <a:rPr lang="pt-BR" sz="3000" dirty="0" smtClean="0"/>
              <a:t>.</a:t>
            </a:r>
          </a:p>
          <a:p>
            <a:pPr algn="just"/>
            <a:endParaRPr lang="pt-BR" sz="3000" dirty="0"/>
          </a:p>
          <a:p>
            <a:pPr algn="just"/>
            <a:r>
              <a:rPr lang="pt-BR" sz="3000" u="sng" dirty="0" smtClean="0"/>
              <a:t>6º </a:t>
            </a:r>
            <a:r>
              <a:rPr lang="pt-BR" sz="3000" u="sng" dirty="0"/>
              <a:t>- Saber falar e </a:t>
            </a:r>
            <a:r>
              <a:rPr lang="pt-BR" sz="3000" u="sng" dirty="0" smtClean="0"/>
              <a:t>ouvir:</a:t>
            </a:r>
            <a:r>
              <a:rPr lang="pt-BR" sz="3000" dirty="0" smtClean="0"/>
              <a:t> </a:t>
            </a:r>
            <a:r>
              <a:rPr lang="pt-BR" sz="3000" dirty="0"/>
              <a:t>À Primeira vista, pode-se pensar que saber falar é algo extremamente difícil, depois se percebe que, na verdade, saber ouvir é algo ainda mais difícil de ser conseguido</a:t>
            </a:r>
            <a:r>
              <a:rPr lang="pt-BR" sz="3000" dirty="0" smtClean="0"/>
              <a:t>.</a:t>
            </a:r>
            <a:r>
              <a:rPr lang="pt-BR" sz="3000" dirty="0"/>
              <a:t> Ouvir, além da oportunidade de colher fatos, ideias, opiniões e sentimentos, é uma maneira concreta de valorizar as ideias dos outros, motivando-os a cooperar e dar-lhes, com sinceridade, uma sensação de prestígio</a:t>
            </a:r>
            <a:r>
              <a:rPr lang="pt-BR" sz="3000" dirty="0" smtClean="0"/>
              <a:t>.</a:t>
            </a:r>
          </a:p>
          <a:p>
            <a:pPr algn="just"/>
            <a:endParaRPr lang="pt-BR" sz="3000" dirty="0"/>
          </a:p>
          <a:p>
            <a:pPr algn="just"/>
            <a:r>
              <a:rPr lang="pt-BR" sz="3000" u="sng" dirty="0"/>
              <a:t>7º - Colocar-se no lugar da outra parte – </a:t>
            </a:r>
            <a:r>
              <a:rPr lang="pt-BR" sz="3000" u="sng" dirty="0" smtClean="0"/>
              <a:t>EMPATIA:</a:t>
            </a:r>
            <a:r>
              <a:rPr lang="pt-BR" sz="3000" dirty="0" smtClean="0"/>
              <a:t> </a:t>
            </a:r>
            <a:r>
              <a:rPr lang="pt-BR" sz="3000" dirty="0"/>
              <a:t>É fundamental conhecer o outro lado, suas necessidades</a:t>
            </a:r>
            <a:r>
              <a:rPr lang="pt-BR" sz="3000" dirty="0" smtClean="0"/>
              <a:t>, seus </a:t>
            </a:r>
            <a:r>
              <a:rPr lang="pt-BR" sz="3000" dirty="0"/>
              <a:t>problemas, inclusive para conhecer seus argumentos e ter melhor condição de </a:t>
            </a:r>
            <a:r>
              <a:rPr lang="pt-BR" sz="3000" dirty="0" smtClean="0"/>
              <a:t>responde-los. </a:t>
            </a:r>
            <a:endParaRPr lang="pt-BR" sz="3200" u="sng" dirty="0"/>
          </a:p>
          <a:p>
            <a:endParaRPr lang="pt-BR" sz="3000" u="sng" dirty="0"/>
          </a:p>
          <a:p>
            <a:endParaRPr lang="pt-BR" dirty="0"/>
          </a:p>
        </p:txBody>
      </p:sp>
    </p:spTree>
    <p:extLst>
      <p:ext uri="{BB962C8B-B14F-4D97-AF65-F5344CB8AC3E}">
        <p14:creationId xmlns:p14="http://schemas.microsoft.com/office/powerpoint/2010/main" val="2119910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32749"/>
          </a:xfrm>
          <a:prstGeom prst="rect">
            <a:avLst/>
          </a:prstGeom>
          <a:noFill/>
        </p:spPr>
        <p:txBody>
          <a:bodyPr wrap="square" rtlCol="0">
            <a:spAutoFit/>
          </a:bodyPr>
          <a:lstStyle/>
          <a:p>
            <a:pPr algn="just"/>
            <a:r>
              <a:rPr lang="pt-BR" sz="3000" u="sng" dirty="0"/>
              <a:t>8º - Ter consciência de que se negocia o tempo </a:t>
            </a:r>
            <a:r>
              <a:rPr lang="pt-BR" sz="3000" u="sng" dirty="0" smtClean="0"/>
              <a:t>todo:</a:t>
            </a:r>
            <a:r>
              <a:rPr lang="pt-BR" sz="3000" dirty="0" smtClean="0"/>
              <a:t> </a:t>
            </a:r>
            <a:r>
              <a:rPr lang="pt-BR" sz="3200" dirty="0" smtClean="0"/>
              <a:t>Aquilo </a:t>
            </a:r>
            <a:r>
              <a:rPr lang="pt-BR" sz="3200" dirty="0"/>
              <a:t>que um gerente faz é negociar o tempo todo, no seu dia-a-dia. Durante as suas atividades básicas ele: negocia a formulação da aceitação da filosofia empresarial, seus objetivos, políticas, estratégias e táticas de ação; </a:t>
            </a:r>
          </a:p>
          <a:p>
            <a:pPr algn="just"/>
            <a:r>
              <a:rPr lang="pt-BR" sz="3200" dirty="0"/>
              <a:t>negocia para obter participação social e o bem-estar de seus colaboradores; </a:t>
            </a:r>
          </a:p>
          <a:p>
            <a:pPr algn="just"/>
            <a:r>
              <a:rPr lang="pt-BR" sz="3200" dirty="0" smtClean="0"/>
              <a:t>Negocia </a:t>
            </a:r>
            <a:r>
              <a:rPr lang="pt-BR" sz="3200" dirty="0"/>
              <a:t>para alcançar a sobrevivência e expansão organizacional através de lucratividade sustentada; </a:t>
            </a:r>
          </a:p>
          <a:p>
            <a:pPr algn="just"/>
            <a:r>
              <a:rPr lang="pt-BR" sz="3200" dirty="0" smtClean="0"/>
              <a:t>Negocia </a:t>
            </a:r>
            <a:r>
              <a:rPr lang="pt-BR" sz="3200" dirty="0"/>
              <a:t>para preservar a satisfação dos clientes e fixação da imagem institucional, únicas garantias válidas de perpetuidade da empresa.</a:t>
            </a:r>
          </a:p>
          <a:p>
            <a:pPr algn="just"/>
            <a:r>
              <a:rPr lang="pt-BR" sz="3200" dirty="0"/>
              <a:t>Porém, negociar não é um atributo inato, nem tampouco meramente técnico, mas sim o resultado de um investimento permanente em educação gerencial.</a:t>
            </a:r>
          </a:p>
          <a:p>
            <a:endParaRPr lang="pt-BR" sz="3000" u="sng" dirty="0"/>
          </a:p>
          <a:p>
            <a:endParaRPr lang="pt-BR" dirty="0"/>
          </a:p>
        </p:txBody>
      </p:sp>
    </p:spTree>
    <p:extLst>
      <p:ext uri="{BB962C8B-B14F-4D97-AF65-F5344CB8AC3E}">
        <p14:creationId xmlns:p14="http://schemas.microsoft.com/office/powerpoint/2010/main" val="430446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71084"/>
          </a:xfrm>
          <a:prstGeom prst="rect">
            <a:avLst/>
          </a:prstGeom>
        </p:spPr>
        <p:txBody>
          <a:bodyPr wrap="square">
            <a:spAutoFit/>
          </a:bodyPr>
          <a:lstStyle/>
          <a:p>
            <a:pPr algn="just">
              <a:spcAft>
                <a:spcPts val="0"/>
              </a:spcAft>
            </a:pPr>
            <a:r>
              <a:rPr lang="pt-BR" sz="3000" u="sng" dirty="0" smtClean="0">
                <a:solidFill>
                  <a:srgbClr val="000000"/>
                </a:solidFill>
                <a:effectLst/>
                <a:latin typeface="+mj-lt"/>
                <a:ea typeface="Times New Roman" panose="02020603050405020304" pitchFamily="18" charset="0"/>
                <a:cs typeface="Times New Roman" panose="02020603050405020304" pitchFamily="18" charset="0"/>
              </a:rPr>
              <a:t>9º - Saber interpretar o comportamento humano e as relações as pessoas:</a:t>
            </a:r>
            <a:r>
              <a:rPr lang="pt-BR" sz="3000" dirty="0" smtClean="0"/>
              <a:t> </a:t>
            </a:r>
            <a:r>
              <a:rPr lang="pt-BR" sz="3000" dirty="0"/>
              <a:t>Isso exige ter conhecimento sobre as pessoas, em termos de suas reações, maneiras de agir e de pensar. Estudar e aprender sobre o comportamento humano não só é adequado, como também torna-se essencial para os negociadores</a:t>
            </a:r>
            <a:r>
              <a:rPr lang="pt-BR" sz="3000" dirty="0" smtClean="0"/>
              <a:t>.</a:t>
            </a:r>
          </a:p>
          <a:p>
            <a:pPr algn="just">
              <a:spcAft>
                <a:spcPts val="0"/>
              </a:spcAft>
            </a:pPr>
            <a:endParaRPr lang="pt-BR" sz="3000" dirty="0" smtClean="0"/>
          </a:p>
          <a:p>
            <a:pPr algn="just"/>
            <a:r>
              <a:rPr lang="pt-BR" sz="3000" u="sng" dirty="0"/>
              <a:t>10º - Separar os relacionamentos pessoais dos </a:t>
            </a:r>
            <a:r>
              <a:rPr lang="pt-BR" sz="3000" u="sng" dirty="0" smtClean="0"/>
              <a:t>interesses</a:t>
            </a:r>
            <a:r>
              <a:rPr lang="pt-BR" sz="3000" u="sng" dirty="0" smtClean="0">
                <a:latin typeface="Calibri" panose="020F0502020204030204" pitchFamily="34" charset="0"/>
                <a:cs typeface="Times New Roman" panose="02020603050405020304" pitchFamily="18" charset="0"/>
              </a:rPr>
              <a:t>:</a:t>
            </a:r>
            <a:r>
              <a:rPr lang="pt-BR" sz="3000" dirty="0" smtClean="0">
                <a:latin typeface="Calibri" panose="020F0502020204030204" pitchFamily="34" charset="0"/>
                <a:cs typeface="Times New Roman" panose="02020603050405020304" pitchFamily="18" charset="0"/>
              </a:rPr>
              <a:t> </a:t>
            </a:r>
            <a:r>
              <a:rPr lang="pt-BR" sz="3200" dirty="0" smtClean="0"/>
              <a:t>Os </a:t>
            </a:r>
            <a:r>
              <a:rPr lang="pt-BR" sz="3200" dirty="0"/>
              <a:t>benefícios devem ser consequência do bom relacionamento e não o bom relacionamento ser a consequência dos objetivos pretendidos</a:t>
            </a:r>
            <a:r>
              <a:rPr lang="pt-BR" sz="3200" dirty="0" smtClean="0"/>
              <a:t>.</a:t>
            </a:r>
          </a:p>
          <a:p>
            <a:pPr algn="just"/>
            <a:endParaRPr lang="pt-BR" sz="3200" dirty="0"/>
          </a:p>
          <a:p>
            <a:pPr algn="just"/>
            <a:r>
              <a:rPr lang="pt-BR" sz="3000" u="sng" dirty="0"/>
              <a:t>11º - Evitar estruturar um relacionamento em função de um </a:t>
            </a:r>
            <a:r>
              <a:rPr lang="pt-BR" sz="3000" u="sng" dirty="0" smtClean="0"/>
              <a:t>acordo:</a:t>
            </a:r>
            <a:r>
              <a:rPr lang="pt-BR" sz="3000" dirty="0" smtClean="0"/>
              <a:t> </a:t>
            </a:r>
            <a:r>
              <a:rPr lang="pt-BR" sz="3200" dirty="0" smtClean="0"/>
              <a:t>Um </a:t>
            </a:r>
            <a:r>
              <a:rPr lang="pt-BR" sz="3200" dirty="0"/>
              <a:t>bom relacionamento não pode ser comprado ou vendido de repente; pelo contrário, ele tem que ir sendo construído aos poucos.</a:t>
            </a:r>
          </a:p>
          <a:p>
            <a:pPr algn="just"/>
            <a:endParaRPr lang="pt-BR" sz="3000" u="sng" dirty="0"/>
          </a:p>
        </p:txBody>
      </p:sp>
    </p:spTree>
    <p:extLst>
      <p:ext uri="{BB962C8B-B14F-4D97-AF65-F5344CB8AC3E}">
        <p14:creationId xmlns:p14="http://schemas.microsoft.com/office/powerpoint/2010/main" val="2527412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140416"/>
          </a:xfrm>
          <a:prstGeom prst="rect">
            <a:avLst/>
          </a:prstGeom>
          <a:noFill/>
        </p:spPr>
        <p:txBody>
          <a:bodyPr wrap="square" rtlCol="0">
            <a:spAutoFit/>
          </a:bodyPr>
          <a:lstStyle/>
          <a:p>
            <a:pPr algn="just"/>
            <a:r>
              <a:rPr lang="pt-BR" sz="3000" u="sng" dirty="0"/>
              <a:t>12º - Habilidades em negociação para negociadores convencionais e não </a:t>
            </a:r>
            <a:r>
              <a:rPr lang="pt-BR" sz="3000" u="sng" dirty="0" smtClean="0"/>
              <a:t>convencionais:</a:t>
            </a:r>
            <a:r>
              <a:rPr lang="pt-BR" sz="3000" dirty="0" smtClean="0"/>
              <a:t> </a:t>
            </a:r>
          </a:p>
          <a:p>
            <a:pPr marL="457200" indent="-457200" algn="just">
              <a:buFontTx/>
              <a:buChar char="-"/>
            </a:pPr>
            <a:r>
              <a:rPr lang="pt-BR" sz="3000" i="1" dirty="0" smtClean="0"/>
              <a:t>Habilidades </a:t>
            </a:r>
            <a:r>
              <a:rPr lang="pt-BR" sz="3000" i="1" dirty="0"/>
              <a:t>necessárias para um negociador </a:t>
            </a:r>
            <a:r>
              <a:rPr lang="pt-BR" sz="3000" i="1" dirty="0" smtClean="0"/>
              <a:t>convencional:</a:t>
            </a:r>
          </a:p>
          <a:p>
            <a:pPr algn="just"/>
            <a:r>
              <a:rPr lang="pt-BR" sz="3200" dirty="0"/>
              <a:t>1- Utilizar questões que terminem abertamente – são aquelas questões que não podem ser respondidas simplesmente com um SIM ou NÃO. São muito efetivas para se obter informações da outra parte, esclarecendo e conduzindo a discussão.</a:t>
            </a:r>
          </a:p>
          <a:p>
            <a:pPr algn="just"/>
            <a:r>
              <a:rPr lang="pt-BR" sz="3200" dirty="0"/>
              <a:t>2 - Parafrasear ou reformular aquilo que o outro negociador disse, usando as próprias palavras. Essa habilidade apresenta como vantagem o fato de capacitar o negociador a mostrar interesse, verificar sua compreensão sobre o que foi dito, ganhar tempo para preparar a resposta e propiciar a outra parte a oportunidade de acrescentar algo à discussão.</a:t>
            </a:r>
            <a:endParaRPr lang="pt-BR" sz="3000" i="1" dirty="0" smtClean="0"/>
          </a:p>
          <a:p>
            <a:pPr algn="just"/>
            <a:endParaRPr lang="pt-BR" sz="3000" u="sng" dirty="0"/>
          </a:p>
          <a:p>
            <a:endParaRPr lang="pt-BR" dirty="0"/>
          </a:p>
        </p:txBody>
      </p:sp>
    </p:spTree>
    <p:extLst>
      <p:ext uri="{BB962C8B-B14F-4D97-AF65-F5344CB8AC3E}">
        <p14:creationId xmlns:p14="http://schemas.microsoft.com/office/powerpoint/2010/main" val="22973160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05117"/>
            <a:ext cx="12192000" cy="5632311"/>
          </a:xfrm>
          <a:prstGeom prst="rect">
            <a:avLst/>
          </a:prstGeom>
          <a:noFill/>
        </p:spPr>
        <p:txBody>
          <a:bodyPr wrap="square" rtlCol="0">
            <a:spAutoFit/>
          </a:bodyPr>
          <a:lstStyle/>
          <a:p>
            <a:pPr algn="just"/>
            <a:r>
              <a:rPr lang="pt-BR" sz="3000" dirty="0"/>
              <a:t>3 - Usar o silêncio – tanto depois de uma pergunta quanto depois de uma declaração da outra parte (se você não diz nada, há uma grande chance que a outra parte recomece a fazê-lo</a:t>
            </a:r>
            <a:r>
              <a:rPr lang="pt-BR" sz="3000" dirty="0" smtClean="0"/>
              <a:t>).</a:t>
            </a:r>
          </a:p>
          <a:p>
            <a:pPr algn="just"/>
            <a:endParaRPr lang="pt-BR" sz="3000" dirty="0" smtClean="0"/>
          </a:p>
          <a:p>
            <a:r>
              <a:rPr lang="pt-BR" sz="3200" dirty="0"/>
              <a:t>4 - Sumarizar – fazer um resumo de tempos em tempos dos pontos mais importantes discutidos durante a negociação</a:t>
            </a:r>
            <a:r>
              <a:rPr lang="pt-BR" sz="3200" dirty="0" smtClean="0"/>
              <a:t>.</a:t>
            </a:r>
          </a:p>
          <a:p>
            <a:endParaRPr lang="pt-BR" sz="3200" dirty="0"/>
          </a:p>
          <a:p>
            <a:r>
              <a:rPr lang="pt-BR" sz="3200" dirty="0"/>
              <a:t>5- Confirmar sentimentos e emoções – para aliviar a tensão e reforçar a confiança. A principal habilidade é a de lidar com a dimensão humana da negociação.</a:t>
            </a:r>
          </a:p>
          <a:p>
            <a:pPr algn="just"/>
            <a:endParaRPr lang="pt-BR" sz="3000" dirty="0"/>
          </a:p>
          <a:p>
            <a:endParaRPr lang="pt-BR" dirty="0"/>
          </a:p>
        </p:txBody>
      </p:sp>
    </p:spTree>
    <p:extLst>
      <p:ext uri="{BB962C8B-B14F-4D97-AF65-F5344CB8AC3E}">
        <p14:creationId xmlns:p14="http://schemas.microsoft.com/office/powerpoint/2010/main" val="1803599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626831"/>
          </a:xfrm>
          <a:prstGeom prst="rect">
            <a:avLst/>
          </a:prstGeom>
        </p:spPr>
        <p:txBody>
          <a:bodyPr wrap="square">
            <a:spAutoFit/>
          </a:bodyPr>
          <a:lstStyle/>
          <a:p>
            <a:pPr marL="457200" indent="-457200" algn="just">
              <a:buFontTx/>
              <a:buChar char="-"/>
            </a:pPr>
            <a:r>
              <a:rPr lang="pt-BR" sz="3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Habilidades necessárias para um negociador não convencional:</a:t>
            </a:r>
            <a:endParaRPr lang="pt-BR" sz="3000" i="1"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3000" dirty="0" smtClean="0"/>
              <a:t>1 - </a:t>
            </a:r>
            <a:r>
              <a:rPr lang="pt-BR" sz="3000" dirty="0"/>
              <a:t>Equívocos – compreender mal a outra parte nos propósitos, através da reformulação de um erro, questão ou resumo. Apresenta a vantagem de forçar a outra parte a esclarecer sua posição e acrescentar alguma informação. </a:t>
            </a:r>
            <a:endParaRPr lang="pt-BR" sz="3000" dirty="0" smtClean="0"/>
          </a:p>
          <a:p>
            <a:pPr algn="just"/>
            <a:r>
              <a:rPr lang="pt-BR" sz="3000" dirty="0" smtClean="0"/>
              <a:t>2 - </a:t>
            </a:r>
            <a:r>
              <a:rPr lang="pt-BR" sz="3000" dirty="0"/>
              <a:t>Exagerar – ampliar tudo aquilo que o outro negociador diz (normalmente isso é feito através de palavras tais como “sempre”, “nunca”, “impossível”, “ninguém”, “todos”, “extremamente”). Tem a vantagem de ser extremamente útil para questionar uma posição extrema que a outra parte está pronta a tomar.</a:t>
            </a:r>
          </a:p>
          <a:p>
            <a:pPr algn="just"/>
            <a:r>
              <a:rPr lang="pt-BR" sz="3000" dirty="0"/>
              <a:t>3- Mudança inesperada – dizer ou fazer algo, repentinamente, que destoe daquilo que está sendo discutido. </a:t>
            </a:r>
            <a:endParaRPr lang="pt-BR" sz="3000" dirty="0" smtClean="0"/>
          </a:p>
          <a:p>
            <a:pPr algn="just"/>
            <a:r>
              <a:rPr lang="pt-BR" sz="3000" dirty="0"/>
              <a:t>4- Ser sarcástico – utilizar-se de zombarias, às custas do outro negociador. Tem como vantagem poder provocar reações </a:t>
            </a:r>
            <a:r>
              <a:rPr lang="pt-BR" sz="3000" dirty="0" smtClean="0"/>
              <a:t>emocionais.</a:t>
            </a:r>
          </a:p>
          <a:p>
            <a:pPr algn="just"/>
            <a:r>
              <a:rPr lang="pt-BR" sz="3000" dirty="0"/>
              <a:t>5- Sufocar a outra parte com um excesso de informações ou questões. </a:t>
            </a:r>
          </a:p>
          <a:p>
            <a:pPr marL="457200" indent="-457200" algn="just">
              <a:lnSpc>
                <a:spcPct val="150000"/>
              </a:lnSpc>
              <a:spcAft>
                <a:spcPts val="0"/>
              </a:spcAft>
              <a:buFontTx/>
              <a:buChar char="-"/>
            </a:pPr>
            <a:endParaRPr lang="pt-BR" sz="3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720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96985"/>
            <a:ext cx="12192000" cy="5401479"/>
          </a:xfrm>
          <a:prstGeom prst="rect">
            <a:avLst/>
          </a:prstGeom>
        </p:spPr>
        <p:txBody>
          <a:bodyPr wrap="square">
            <a:spAutoFit/>
          </a:bodyPr>
          <a:lstStyle/>
          <a:p>
            <a:pPr algn="ctr">
              <a:lnSpc>
                <a:spcPct val="150000"/>
              </a:lnSpc>
              <a:spcAft>
                <a:spcPts val="0"/>
              </a:spcAft>
            </a:pPr>
            <a:r>
              <a:rPr lang="pt-BR" sz="3000" b="1"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Características de um bom negociador</a:t>
            </a:r>
          </a:p>
          <a:p>
            <a:pPr algn="ctr">
              <a:lnSpc>
                <a:spcPct val="150000"/>
              </a:lnSpc>
              <a:spcAft>
                <a:spcPts val="0"/>
              </a:spcAft>
            </a:pPr>
            <a:endParaRPr lang="pt-B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Atitude (ser proativo);</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Criatividade (ousar, buscar ideias, soluções, alternativas);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Gosto pelo planejamento (criar estratégias do que você quer e o que o outro quer);</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Orientado por metas (estabelecer metas e objetivos);</a:t>
            </a:r>
            <a:endParaRPr lang="pt-BR" sz="3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spc="75"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Assertividade</a:t>
            </a:r>
            <a:r>
              <a:rPr lang="pt-BR" sz="3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(habilidade de expressar ideias, opiniões, sentimentos).</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875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976719" y="941294"/>
            <a:ext cx="7639890" cy="4662768"/>
          </a:xfrm>
          <a:prstGeom prst="rect">
            <a:avLst/>
          </a:prstGeom>
          <a:noFill/>
          <a:ln>
            <a:noFill/>
          </a:ln>
        </p:spPr>
      </p:pic>
    </p:spTree>
    <p:extLst>
      <p:ext uri="{BB962C8B-B14F-4D97-AF65-F5344CB8AC3E}">
        <p14:creationId xmlns:p14="http://schemas.microsoft.com/office/powerpoint/2010/main" val="52974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32749"/>
          </a:xfrm>
          <a:prstGeom prst="rect">
            <a:avLst/>
          </a:prstGeom>
          <a:noFill/>
        </p:spPr>
        <p:txBody>
          <a:bodyPr wrap="square" rtlCol="0">
            <a:spAutoFit/>
          </a:bodyPr>
          <a:lstStyle/>
          <a:p>
            <a:pPr algn="ctr"/>
            <a:r>
              <a:rPr lang="pt-BR" sz="3200" b="1" u="sng" dirty="0" smtClean="0"/>
              <a:t>Conceitos </a:t>
            </a:r>
            <a:r>
              <a:rPr lang="pt-BR" sz="3200" b="1" u="sng" dirty="0"/>
              <a:t>fundamentais para quem negocia todos os </a:t>
            </a:r>
            <a:r>
              <a:rPr lang="pt-BR" sz="3200" b="1" u="sng" dirty="0" smtClean="0"/>
              <a:t>dias</a:t>
            </a:r>
          </a:p>
          <a:p>
            <a:pPr algn="ctr"/>
            <a:endParaRPr lang="pt-BR" b="1" u="sng" dirty="0" smtClean="0"/>
          </a:p>
          <a:p>
            <a:pPr marL="457200" lvl="0" indent="-457200" algn="just">
              <a:buFont typeface="Wingdings" panose="05000000000000000000" pitchFamily="2" charset="2"/>
              <a:buChar char="ü"/>
            </a:pPr>
            <a:r>
              <a:rPr lang="pt-BR" sz="3200" dirty="0"/>
              <a:t>Satisfação dos dois lados envolvidos na negociação</a:t>
            </a:r>
            <a:r>
              <a:rPr lang="pt-BR" sz="3200" dirty="0" smtClean="0"/>
              <a:t>. </a:t>
            </a:r>
          </a:p>
          <a:p>
            <a:pPr marL="1250950" lvl="0" indent="-349250" algn="just">
              <a:buFont typeface="Arial" panose="020B0604020202020204" pitchFamily="34" charset="0"/>
              <a:buChar char="•"/>
            </a:pPr>
            <a:r>
              <a:rPr lang="pt-BR" sz="3200" dirty="0" smtClean="0"/>
              <a:t>  </a:t>
            </a:r>
            <a:r>
              <a:rPr lang="pt-BR" sz="3200" dirty="0"/>
              <a:t>No passado o negociador visava atender às próprias necessidades. A mentalidade era de se levar vantagem não se preocupando com as reivindicações do outro lado (ganha – perde</a:t>
            </a:r>
            <a:r>
              <a:rPr lang="pt-BR" sz="3200" dirty="0" smtClean="0"/>
              <a:t>).</a:t>
            </a:r>
          </a:p>
          <a:p>
            <a:pPr marL="1250950" indent="-349250" algn="just">
              <a:buFont typeface="Arial" panose="020B0604020202020204" pitchFamily="34" charset="0"/>
              <a:buChar char="•"/>
            </a:pPr>
            <a:r>
              <a:rPr lang="pt-BR" sz="3200" dirty="0"/>
              <a:t>Hoje é satisfazer a ambos os lados. Suprir as necessidades básicas das duas partes (ganha – ganha</a:t>
            </a:r>
            <a:r>
              <a:rPr lang="pt-BR" sz="3200" dirty="0" smtClean="0"/>
              <a:t>).</a:t>
            </a:r>
          </a:p>
          <a:p>
            <a:pPr marL="457200" lvl="0" indent="-457200" algn="just">
              <a:buFont typeface="Wingdings" panose="05000000000000000000" pitchFamily="2" charset="2"/>
              <a:buChar char="ü"/>
            </a:pPr>
            <a:r>
              <a:rPr lang="pt-BR" sz="3200" dirty="0" smtClean="0"/>
              <a:t> </a:t>
            </a:r>
            <a:r>
              <a:rPr lang="pt-BR" sz="3200" dirty="0"/>
              <a:t>Busca de relacionamentos </a:t>
            </a:r>
            <a:r>
              <a:rPr lang="pt-BR" sz="3200" dirty="0" smtClean="0"/>
              <a:t>duradouros, </a:t>
            </a:r>
            <a:r>
              <a:rPr lang="pt-BR" sz="3200" dirty="0"/>
              <a:t>que leve a novas negociações no futuro, mantendo e melhorando o contato entre as partes.</a:t>
            </a:r>
          </a:p>
          <a:p>
            <a:pPr marL="457200" lvl="0" indent="-457200" algn="just">
              <a:buFont typeface="Wingdings" panose="05000000000000000000" pitchFamily="2" charset="2"/>
              <a:buChar char="ü"/>
            </a:pPr>
            <a:r>
              <a:rPr lang="pt-BR" sz="3200" dirty="0" smtClean="0"/>
              <a:t> </a:t>
            </a:r>
            <a:r>
              <a:rPr lang="pt-BR" sz="3200" dirty="0"/>
              <a:t>Ambos ganharem não significa dividir os ganhos entre as partes.</a:t>
            </a:r>
          </a:p>
          <a:p>
            <a:pPr marL="457200" lvl="0" indent="-457200" algn="just">
              <a:buFont typeface="Wingdings" panose="05000000000000000000" pitchFamily="2" charset="2"/>
              <a:buChar char="ü"/>
            </a:pPr>
            <a:r>
              <a:rPr lang="pt-BR" sz="3200" dirty="0" smtClean="0"/>
              <a:t> </a:t>
            </a:r>
            <a:r>
              <a:rPr lang="pt-BR" sz="3200" dirty="0"/>
              <a:t>Significa identificar e satisfazer as necessidades de cada uma das partes</a:t>
            </a:r>
            <a:r>
              <a:rPr lang="pt-BR" sz="3200" dirty="0" smtClean="0"/>
              <a:t>.</a:t>
            </a:r>
          </a:p>
          <a:p>
            <a:pPr marL="457200" indent="-457200" algn="just">
              <a:buFont typeface="Arial" panose="020B0604020202020204" pitchFamily="34" charset="0"/>
              <a:buChar char="•"/>
            </a:pPr>
            <a:endParaRPr lang="pt-BR" sz="3000" b="1" u="sng" dirty="0"/>
          </a:p>
        </p:txBody>
      </p:sp>
    </p:spTree>
    <p:extLst>
      <p:ext uri="{BB962C8B-B14F-4D97-AF65-F5344CB8AC3E}">
        <p14:creationId xmlns:p14="http://schemas.microsoft.com/office/powerpoint/2010/main" val="1523314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266109" y="0"/>
            <a:ext cx="7657820" cy="930929"/>
          </a:xfrm>
          <a:prstGeom prst="rect">
            <a:avLst/>
          </a:prstGeom>
          <a:noFill/>
          <a:ln>
            <a:noFill/>
          </a:ln>
        </p:spPr>
      </p:pic>
      <p:sp>
        <p:nvSpPr>
          <p:cNvPr id="3" name="Retângulo 2"/>
          <p:cNvSpPr/>
          <p:nvPr/>
        </p:nvSpPr>
        <p:spPr>
          <a:xfrm>
            <a:off x="-981" y="930929"/>
            <a:ext cx="12192000" cy="6278642"/>
          </a:xfrm>
          <a:prstGeom prst="rect">
            <a:avLst/>
          </a:prstGeom>
        </p:spPr>
        <p:txBody>
          <a:bodyPr wrap="square">
            <a:spAutoFit/>
          </a:bodyPr>
          <a:lstStyle/>
          <a:p>
            <a:pPr algn="just">
              <a:spcAft>
                <a:spcPts val="0"/>
              </a:spcAft>
            </a:pPr>
            <a:r>
              <a:rPr lang="pt-BR" sz="3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Importância da comunicação na negociação</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comunicação é vital para quaisquer atividades da administração onde existam relações interpessoais, quer seja ela:</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termos de comunicação formal ou informal,</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7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Verbal ou não verbal,</a:t>
            </a:r>
            <a:endParaRPr lang="pt-BR" sz="3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Envolvendo apenas duas ou mais de duas pessoas.</a:t>
            </a:r>
          </a:p>
          <a:p>
            <a:pPr algn="just"/>
            <a:r>
              <a:rPr lang="pt-BR" sz="3200" dirty="0"/>
              <a:t>• Os administradores gastam, em média, 80% do seu tempo comunicando-se diretamente com outras pessoas.</a:t>
            </a:r>
          </a:p>
          <a:p>
            <a:pPr algn="just"/>
            <a:r>
              <a:rPr lang="pt-BR" sz="3200" dirty="0"/>
              <a:t>• Os outros 20%, o executivo passa em sua mesa com outras atividades de comunicação, nas formas de leitura e escrita.</a:t>
            </a:r>
          </a:p>
          <a:p>
            <a:pPr algn="just"/>
            <a:r>
              <a:rPr lang="pt-BR" sz="3200" dirty="0"/>
              <a:t>• A capacidade de se comunicar com habilidade e de forma eficaz é o fator mais importante de quem lida no seu dia-a-dia atendendo pessoas.</a:t>
            </a:r>
          </a:p>
          <a:p>
            <a:pPr algn="just">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142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1999" cy="7555915"/>
          </a:xfrm>
          <a:prstGeom prst="rect">
            <a:avLst/>
          </a:prstGeom>
        </p:spPr>
        <p:txBody>
          <a:bodyPr wrap="square">
            <a:spAutoFit/>
          </a:bodyPr>
          <a:lstStyle/>
          <a:p>
            <a:pPr indent="540385" algn="just">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Comunicação ocorre quando uma informação é transmitida a alguém, e é então compartilhada também por esse alguém. É necessário que o destinatário receba-a e compreenda-a</a:t>
            </a:r>
            <a:r>
              <a:rPr lang="pt-BR"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540385" algn="just">
              <a:spcAft>
                <a:spcPts val="0"/>
              </a:spcAft>
            </a:pPr>
            <a:endParaRPr lang="pt-BR"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t-BR" sz="3200" b="1" u="sng" dirty="0"/>
              <a:t>As cinco dimensões da </a:t>
            </a:r>
            <a:r>
              <a:rPr lang="pt-BR" sz="3200" b="1" u="sng" dirty="0" smtClean="0"/>
              <a:t>comunicação</a:t>
            </a:r>
          </a:p>
          <a:p>
            <a:pPr algn="ctr"/>
            <a:r>
              <a:rPr lang="pt-BR" sz="3200" b="1" u="sng" dirty="0" smtClean="0"/>
              <a:t> </a:t>
            </a:r>
            <a:endParaRPr lang="pt-BR" sz="3200" b="1" dirty="0"/>
          </a:p>
          <a:p>
            <a:pPr algn="just"/>
            <a:r>
              <a:rPr lang="pt-BR" sz="3200" dirty="0"/>
              <a:t>1. Emocional: </a:t>
            </a:r>
            <a:r>
              <a:rPr lang="pt-BR" sz="3200" dirty="0" err="1"/>
              <a:t>auto-estima</a:t>
            </a:r>
            <a:r>
              <a:rPr lang="pt-BR" sz="3200" dirty="0"/>
              <a:t>, coragem, autocontrole, entusiasmo, empatia e flexibilidade.</a:t>
            </a:r>
          </a:p>
          <a:p>
            <a:pPr algn="just"/>
            <a:r>
              <a:rPr lang="pt-BR" sz="3200" dirty="0"/>
              <a:t>2. Intelectual: retórica, planejamento, preparação, gramática e memorização.</a:t>
            </a:r>
          </a:p>
          <a:p>
            <a:pPr algn="just"/>
            <a:r>
              <a:rPr lang="pt-BR" sz="3200" dirty="0"/>
              <a:t>3. Espiritual: ética, valores, missão, consciência, responsabilidade social e visão de futuro.</a:t>
            </a:r>
          </a:p>
          <a:p>
            <a:pPr algn="just"/>
            <a:r>
              <a:rPr lang="pt-BR" sz="3200" dirty="0"/>
              <a:t>4. Corporal: aparências e gestos.</a:t>
            </a:r>
          </a:p>
          <a:p>
            <a:pPr algn="just"/>
            <a:r>
              <a:rPr lang="pt-BR" sz="3200" dirty="0"/>
              <a:t>5. Vocal: tonalidade, pausa, musicalidade e timbre.</a:t>
            </a:r>
          </a:p>
          <a:p>
            <a:pPr indent="540385" algn="just">
              <a:lnSpc>
                <a:spcPct val="150000"/>
              </a:lnSpc>
              <a:spcAft>
                <a:spcPts val="0"/>
              </a:spcAft>
            </a:pP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461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183342" y="336176"/>
            <a:ext cx="9883588" cy="6145305"/>
          </a:xfrm>
          <a:prstGeom prst="rect">
            <a:avLst/>
          </a:prstGeom>
          <a:noFill/>
          <a:ln>
            <a:noFill/>
          </a:ln>
        </p:spPr>
      </p:pic>
    </p:spTree>
    <p:extLst>
      <p:ext uri="{BB962C8B-B14F-4D97-AF65-F5344CB8AC3E}">
        <p14:creationId xmlns:p14="http://schemas.microsoft.com/office/powerpoint/2010/main" val="2390845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34471"/>
            <a:ext cx="12192000" cy="5078313"/>
          </a:xfrm>
          <a:prstGeom prst="rect">
            <a:avLst/>
          </a:prstGeom>
          <a:noFill/>
        </p:spPr>
        <p:txBody>
          <a:bodyPr wrap="square" rtlCol="0">
            <a:spAutoFit/>
          </a:bodyPr>
          <a:lstStyle/>
          <a:p>
            <a:pPr algn="ctr">
              <a:lnSpc>
                <a:spcPct val="150000"/>
              </a:lnSpc>
            </a:pPr>
            <a:r>
              <a:rPr lang="pt-BR" sz="3200" b="1" u="sng" dirty="0" smtClean="0"/>
              <a:t>Barreiras da comunicação</a:t>
            </a:r>
          </a:p>
          <a:p>
            <a:pPr algn="just">
              <a:lnSpc>
                <a:spcPct val="150000"/>
              </a:lnSpc>
            </a:pPr>
            <a:endParaRPr lang="pt-BR" sz="3200" b="1" dirty="0"/>
          </a:p>
          <a:p>
            <a:pPr lvl="0" algn="just">
              <a:spcAft>
                <a:spcPts val="1200"/>
              </a:spcAft>
              <a:buFont typeface="Wingdings" panose="05000000000000000000" pitchFamily="2" charset="2"/>
              <a:buChar char="ü"/>
            </a:pPr>
            <a:r>
              <a:rPr lang="pt-BR" sz="3000" dirty="0"/>
              <a:t>BARREIRAS HUMANAS: limitações pessoais, não ouvir, emoções, preocupações, sentimentos, motivações</a:t>
            </a:r>
          </a:p>
          <a:p>
            <a:pPr lvl="0" algn="just">
              <a:spcAft>
                <a:spcPts val="1200"/>
              </a:spcAft>
              <a:buFont typeface="Wingdings" panose="05000000000000000000" pitchFamily="2" charset="2"/>
              <a:buChar char="ü"/>
            </a:pPr>
            <a:r>
              <a:rPr lang="pt-BR" sz="3000" dirty="0"/>
              <a:t>BARREIRAS FÍSICAS: espaço físico, ruídos ambientais, falhas mecânicas, porta que bate, gente que entra, distância física, telefone que toca...</a:t>
            </a:r>
          </a:p>
          <a:p>
            <a:pPr lvl="0" algn="just">
              <a:spcAft>
                <a:spcPts val="1200"/>
              </a:spcAft>
              <a:buFont typeface="Wingdings" panose="05000000000000000000" pitchFamily="2" charset="2"/>
              <a:buChar char="ü"/>
            </a:pPr>
            <a:r>
              <a:rPr lang="pt-BR" sz="3000" dirty="0"/>
              <a:t>BARREIRAS SEMÂNTICAS: interpretação das palavras, linguagem, gestos, sinais, símbolos podem ter diferentes sentidos.</a:t>
            </a:r>
          </a:p>
          <a:p>
            <a:endParaRPr lang="pt-BR" dirty="0"/>
          </a:p>
        </p:txBody>
      </p:sp>
    </p:spTree>
    <p:extLst>
      <p:ext uri="{BB962C8B-B14F-4D97-AF65-F5344CB8AC3E}">
        <p14:creationId xmlns:p14="http://schemas.microsoft.com/office/powerpoint/2010/main" val="70961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970865"/>
          </a:xfrm>
          <a:prstGeom prst="rect">
            <a:avLst/>
          </a:prstGeom>
        </p:spPr>
        <p:txBody>
          <a:bodyPr wrap="square">
            <a:spAutoFit/>
          </a:bodyPr>
          <a:lstStyle/>
          <a:p>
            <a:pPr algn="ctr">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Habilidade de saber ouvir </a:t>
            </a:r>
            <a:endPar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pt-BR" sz="20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spc="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 consigo acreditar que não enxerguei os sinais. Estavam ali na minha </a:t>
            </a:r>
            <a:r>
              <a:rPr lang="pt-BR" sz="3000" spc="22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frente! Como pude ser tão cego? “Escutar, mais do que falar, é o segredo das relações humanas” </a:t>
            </a:r>
            <a:endParaRPr lang="pt-BR" sz="3000" spc="225"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Saber ouvir:</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 muito difícil pensar e ouvir ao mesmo tempo;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Às vezes, é possível concentrar-se tanto em ouvir que não se perde nenhuma palavra daquilo que está sendo dito;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Compreender completamente aquilo que está sendo dito pela outra pessoa implica em possuir informações de melhor qualidade para se basear nelas no próximo passo.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54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podemos negociar sem saber ouvir.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Ouvir, mas principalmente escutar: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Estar atento para entender o que o outro lado está falando.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Entender (interpretar, perceber e alcançar o sentido da ideia)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438275" lvl="0" indent="-3619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Absorver (aplicar, concentrar)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ouvir apenas as palavras, mas também a mensagem implícita por trás delas.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1519238" lvl="0" indent="-349250" algn="just">
              <a:lnSpc>
                <a:spcPct val="150000"/>
              </a:lnSpc>
              <a:spcAft>
                <a:spcPts val="0"/>
              </a:spcAft>
              <a:buFont typeface="Symbol" panose="05050102010706020507" pitchFamily="18"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Podemos definir “OUVIR” como a habilidade de receber mensagens para alcançar os fatos e os sentimento de maneira precisa, a fim de interpretar a mensagem recebida.</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648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003612" y="376518"/>
            <a:ext cx="8848163" cy="5755341"/>
          </a:xfrm>
          <a:prstGeom prst="rect">
            <a:avLst/>
          </a:prstGeom>
          <a:noFill/>
          <a:ln>
            <a:noFill/>
          </a:ln>
        </p:spPr>
      </p:pic>
    </p:spTree>
    <p:extLst>
      <p:ext uri="{BB962C8B-B14F-4D97-AF65-F5344CB8AC3E}">
        <p14:creationId xmlns:p14="http://schemas.microsoft.com/office/powerpoint/2010/main" val="4003964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2169825"/>
          </a:xfrm>
          <a:prstGeom prst="rect">
            <a:avLst/>
          </a:prstGeom>
        </p:spPr>
        <p:txBody>
          <a:bodyPr wrap="square">
            <a:spAutoFit/>
          </a:bodyPr>
          <a:lstStyle/>
          <a:p>
            <a:pPr algn="ctr">
              <a:lnSpc>
                <a:spcPct val="150000"/>
              </a:lnSpc>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Então porque é difícil OUVIR?</a:t>
            </a:r>
            <a:endParaRPr lang="pt-BR" sz="3000" b="1"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média uma pessoa consegue emitir 150 palavras por minuto, mas consegue absorver 400 palavras por minuto.</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1389529" y="2709862"/>
            <a:ext cx="9412941" cy="2534491"/>
          </a:xfrm>
          <a:prstGeom prst="rect">
            <a:avLst/>
          </a:prstGeom>
          <a:noFill/>
          <a:ln>
            <a:noFill/>
          </a:ln>
        </p:spPr>
      </p:pic>
    </p:spTree>
    <p:extLst>
      <p:ext uri="{BB962C8B-B14F-4D97-AF65-F5344CB8AC3E}">
        <p14:creationId xmlns:p14="http://schemas.microsoft.com/office/powerpoint/2010/main" val="2459495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241837"/>
          </a:xfrm>
          <a:prstGeom prst="rect">
            <a:avLst/>
          </a:prstGeom>
        </p:spPr>
        <p:txBody>
          <a:bodyPr wrap="square">
            <a:spAutoFit/>
          </a:bodyPr>
          <a:lstStyle/>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OUVIR é aprender a avaliar as complexas características das pessoas, ouvindo o que é dito e principalmente o não dito e percebendo os padrões gerais que podem revelar e prever seus comportamentos.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OUVIR é uma necessidade absoluta para a saúde do relacionamento da negociação como </a:t>
            </a: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um todo.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 ouvinte atento e interessado abre caminho para ser também ouvido e respeitado.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Quanto mais tempo passamos ouvindo e observando as pessoas, mais fácil conseguiremos percebê-las e compreende-las.</a:t>
            </a:r>
            <a:r>
              <a:rPr lang="pt-B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602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indent="540385" algn="just">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arte de OUVIR exige muito mais que apenas o ato de ouvir; exige:</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disposição para escutar</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implica em interesse autêntico pelo interlocutor, pois por mais diferentes que as pessoas possam ser de nós, elas sempre podem acrescentar algo, no mínimo nós fazem ver as coisas sob outro ponto de vista.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Mostrar interesse</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significa olhar de frente para o interlocutor enquanto se escuta. Incentivar as pessoas a falar de si mesmas ou dos assuntos de sua preferência e disposição de ouvi-las com atenção é uma das maneiras mais eficazes para conquistá-las e, em seguida, ganhar sua atenção. Geralmente as pessoas ficam mais aptas a escutar depois de satisfeita sua necessidade de falar</a:t>
            </a:r>
            <a:r>
              <a:rPr lang="pt-BR" sz="3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540385" algn="just">
              <a:spcAft>
                <a:spcPts val="0"/>
              </a:spcAft>
            </a:pPr>
            <a:r>
              <a:rPr lang="pt-BR" sz="3000" u="sng" dirty="0"/>
              <a:t>Interpretação correta das palavras</a:t>
            </a:r>
            <a:r>
              <a:rPr lang="pt-BR" sz="3000" dirty="0"/>
              <a:t> – Uma técnica simples, mas que garante uma boa interpretação, é a da reformulação. Essa técnica consiste em resumir, por palavras próprias, deforma clara e breve, as ideias emitidas pelo interlocutor. </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7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647974"/>
          </a:xfrm>
          <a:prstGeom prst="rect">
            <a:avLst/>
          </a:prstGeom>
          <a:noFill/>
        </p:spPr>
        <p:txBody>
          <a:bodyPr wrap="square" rtlCol="0">
            <a:spAutoFit/>
          </a:bodyPr>
          <a:lstStyle/>
          <a:p>
            <a:pPr algn="ctr"/>
            <a:endParaRPr lang="pt-BR" sz="3000" b="1" u="sng" dirty="0" smtClean="0"/>
          </a:p>
          <a:p>
            <a:pPr algn="ctr"/>
            <a:r>
              <a:rPr lang="pt-BR" sz="3000" b="1" u="sng" dirty="0" smtClean="0"/>
              <a:t>Negociação GANHA-GANHA</a:t>
            </a:r>
          </a:p>
          <a:p>
            <a:pPr algn="ctr"/>
            <a:endParaRPr lang="pt-BR" sz="3000" b="1" u="sng" dirty="0" smtClean="0"/>
          </a:p>
          <a:p>
            <a:pPr indent="538163" algn="just">
              <a:lnSpc>
                <a:spcPct val="150000"/>
              </a:lnSpc>
            </a:pPr>
            <a:r>
              <a:rPr lang="pt-BR" sz="3200" dirty="0"/>
              <a:t>É a negociação baseada na ação cooperativa. Os negociadores que têm esta visão agem como se fossem solucionadores de problemas e têm como base a efetividade de um acordo. Mantêm o relacionamento em nível construtivo apesar das divergências e conflitos de interesses.</a:t>
            </a:r>
          </a:p>
          <a:p>
            <a:pPr indent="538163" algn="just">
              <a:lnSpc>
                <a:spcPct val="150000"/>
              </a:lnSpc>
            </a:pPr>
            <a:r>
              <a:rPr lang="pt-BR" sz="3200" dirty="0"/>
              <a:t>Negociação Baseada Na Ação Cooperativa = </a:t>
            </a:r>
            <a:r>
              <a:rPr lang="pt-BR" sz="3200" dirty="0" smtClean="0"/>
              <a:t>GANHA - </a:t>
            </a:r>
            <a:r>
              <a:rPr lang="pt-BR" sz="3200" dirty="0"/>
              <a:t>GANHA </a:t>
            </a:r>
          </a:p>
          <a:p>
            <a:pPr indent="538163" algn="just">
              <a:lnSpc>
                <a:spcPct val="150000"/>
              </a:lnSpc>
            </a:pPr>
            <a:r>
              <a:rPr lang="pt-BR" sz="3200" dirty="0"/>
              <a:t>Negociação Baseada Na Ação Competitiva = </a:t>
            </a:r>
            <a:r>
              <a:rPr lang="pt-BR" sz="3200" dirty="0" smtClean="0"/>
              <a:t>GANHA - </a:t>
            </a:r>
            <a:r>
              <a:rPr lang="pt-BR" sz="3200" dirty="0"/>
              <a:t>PERDE</a:t>
            </a:r>
          </a:p>
          <a:p>
            <a:pPr indent="538163" algn="just"/>
            <a:endParaRPr lang="pt-BR" sz="3000" dirty="0"/>
          </a:p>
          <a:p>
            <a:endParaRPr lang="pt-BR" dirty="0"/>
          </a:p>
        </p:txBody>
      </p:sp>
    </p:spTree>
    <p:extLst>
      <p:ext uri="{BB962C8B-B14F-4D97-AF65-F5344CB8AC3E}">
        <p14:creationId xmlns:p14="http://schemas.microsoft.com/office/powerpoint/2010/main" val="116000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24053"/>
            <a:ext cx="12192000" cy="4865819"/>
          </a:xfrm>
          <a:prstGeom prst="rect">
            <a:avLst/>
          </a:prstGeom>
        </p:spPr>
        <p:txBody>
          <a:bodyPr wrap="square">
            <a:spAutoFit/>
          </a:bodyPr>
          <a:lstStyle/>
          <a:p>
            <a:pPr indent="540385" algn="just">
              <a:lnSpc>
                <a:spcPct val="150000"/>
              </a:lnSpc>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Observação da linguagem corporal</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Basear-se unicamente na linguagem verbal para garantir a compreensão da comunicação é muito pouco. A observação da linguagem não-verbal é importantíssima para se compreender o verdadeiro conteúdo da comunicação, já que na interação os indivíduos trazem mais que simplesmente uma mensagem a transmitir, traz a si mesmos como pessoas. A eficácia do emissor está na concordância entre as suas linguagens: verbal e não-verbal.</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10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ctr">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Características de um bom </a:t>
            </a:r>
            <a:r>
              <a:rPr lang="pt-BR" sz="3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ouvinte</a:t>
            </a:r>
          </a:p>
          <a:p>
            <a:pPr algn="just">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Postura atenta;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Não demonstra inquietação nem ansiedade;</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Olha para o transmissor o tempo todo;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Ocasionalmente acena com a cabeça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Utiliza alguns movimentos faciais que se adaptam bem à história, como sorrisos apropriados;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Dá a impressão de que está entendendo o que o transmissor está sentindo;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Usa o tom de voz adequado;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Ocasionalmente apresenta questões altamente pertinentes;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Diz uma palavra aqui e ali para encorajar o transmissor a continuar;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 vez em quando faz uma recapitulação com suas próprias palavras daquilo que o transmissor disse.</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089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1329" y="697504"/>
            <a:ext cx="10932461" cy="5262979"/>
          </a:xfrm>
          <a:prstGeom prst="rect">
            <a:avLst/>
          </a:prstGeom>
        </p:spPr>
        <p:txBody>
          <a:bodyPr wrap="square">
            <a:spAutoFit/>
          </a:bodyPr>
          <a:lstStyle/>
          <a:p>
            <a:pPr algn="ctr">
              <a:lnSpc>
                <a:spcPct val="150000"/>
              </a:lnSpc>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Tenha </a:t>
            </a:r>
            <a:r>
              <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empatia</a:t>
            </a:r>
          </a:p>
          <a:p>
            <a:pPr algn="ctr">
              <a:lnSpc>
                <a:spcPct val="150000"/>
              </a:lnSpc>
              <a:spcAft>
                <a:spcPts val="0"/>
              </a:spcAft>
            </a:pPr>
            <a:endParaRPr lang="pt-BR" sz="32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Atenção</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Compreensão </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Investigação</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Devolução </a:t>
            </a:r>
            <a:endParaRPr lang="pt-BR"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pt-B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Oportunidade </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918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558316"/>
          </a:xfrm>
          <a:prstGeom prst="rect">
            <a:avLst/>
          </a:prstGeom>
        </p:spPr>
        <p:txBody>
          <a:bodyPr wrap="square">
            <a:spAutoFit/>
          </a:bodyPr>
          <a:lstStyle/>
          <a:p>
            <a:pPr algn="ctr">
              <a:lnSpc>
                <a:spcPct val="150000"/>
              </a:lnSpc>
              <a:spcAft>
                <a:spcPts val="0"/>
              </a:spcAft>
            </a:pPr>
            <a:r>
              <a:rPr lang="pt-BR" sz="3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Assertividade </a:t>
            </a:r>
            <a:endParaRPr lang="pt-BR" sz="3000" b="1"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Ser assertivo é expressar com segurança o que se pensa, sente e acredita, afirmando seus direito e respeitando o direito dos outros</a:t>
            </a:r>
            <a:r>
              <a:rPr lang="pt-BR" sz="3000" spc="4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assertividade está baseada no respeito: por você e pelo outro. </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comunicação assertiva frequentemente permite que se alcance o que se deseja. </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mensagem deve ser clara, autêntica e coerente, evitando-se julgar, condenar e interromper. </a:t>
            </a:r>
            <a:endParaRPr lang="pt-BR"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75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863144"/>
          </a:xfrm>
          <a:prstGeom prst="rect">
            <a:avLst/>
          </a:prstGeom>
        </p:spPr>
        <p:txBody>
          <a:bodyPr wrap="square">
            <a:spAutoFit/>
          </a:bodyPr>
          <a:lstStyle/>
          <a:p>
            <a:pPr indent="540385" algn="just">
              <a:spcBef>
                <a:spcPts val="600"/>
              </a:spcBef>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 isso:</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Saiba exatamente o que dizer e qual seu objetivo,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Exprima o que espera de seu interlocutor,</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Suspenda os julgamentos – seja objetivo,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Exponha seus sentimentos,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Esclareça o efeito concreto do comportamento do outro na situação em questão,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Descreva o comportamento que julga ser mais apropriado,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Esteja disposto a ouvir, sem se colocar na defensiva,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Descreva o comportamento em termos específicos,</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indent="540385" algn="just">
              <a:spcBef>
                <a:spcPts val="600"/>
              </a:spcBef>
              <a:spcAft>
                <a:spcPts val="0"/>
              </a:spcAft>
            </a:pPr>
            <a:r>
              <a:rPr lang="pt-BR" sz="3000"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Não faça interferências• Comunique-se com a pessoa certa.</a:t>
            </a:r>
            <a:endParaRPr lang="pt-BR"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802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8930" y="167026"/>
            <a:ext cx="11246224" cy="5332229"/>
          </a:xfrm>
          <a:prstGeom prst="rect">
            <a:avLst/>
          </a:prstGeom>
        </p:spPr>
        <p:txBody>
          <a:bodyPr wrap="square">
            <a:spAutoFit/>
          </a:bodyPr>
          <a:lstStyle/>
          <a:p>
            <a:pPr algn="ctr">
              <a:lnSpc>
                <a:spcPct val="150000"/>
              </a:lnSpc>
              <a:spcAft>
                <a:spcPts val="0"/>
              </a:spcAft>
            </a:pPr>
            <a:r>
              <a:rPr lang="pt-BR"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Usando Empatia com </a:t>
            </a:r>
            <a:r>
              <a:rPr lang="pt-BR" sz="32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Assertividade</a:t>
            </a:r>
          </a:p>
          <a:p>
            <a:pPr algn="ctr">
              <a:lnSpc>
                <a:spcPct val="150000"/>
              </a:lnSpc>
              <a:spcAft>
                <a:spcPts val="0"/>
              </a:spcAft>
            </a:pPr>
            <a:endParaRPr lang="pt-BR" sz="15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Comunicação adequada</a:t>
            </a:r>
            <a:endParaRPr lang="pt-BR" sz="30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verbalização descritiva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orientação do problema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clareza</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envolvimento</a:t>
            </a:r>
            <a:endParaRPr lang="pt-BR" sz="3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3000" spc="-7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igualdade</a:t>
            </a:r>
            <a:endParaRPr lang="pt-B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442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4339650"/>
          </a:xfrm>
          <a:prstGeom prst="rect">
            <a:avLst/>
          </a:prstGeom>
          <a:noFill/>
        </p:spPr>
        <p:txBody>
          <a:bodyPr wrap="square" rtlCol="0">
            <a:spAutoFit/>
          </a:bodyPr>
          <a:lstStyle/>
          <a:p>
            <a:pPr algn="ctr"/>
            <a:r>
              <a:rPr lang="pt-BR" sz="3200" b="1" u="sng" dirty="0" smtClean="0"/>
              <a:t>Poder da Comunicação</a:t>
            </a:r>
          </a:p>
          <a:p>
            <a:pPr indent="538163" algn="just"/>
            <a:r>
              <a:rPr lang="pt-BR" sz="3000" dirty="0" smtClean="0"/>
              <a:t>São estes os três componentes que têm influência na comunicação humana, e o seu poder em porcentagem:</a:t>
            </a:r>
          </a:p>
          <a:p>
            <a:pPr marL="712788" indent="-80963" algn="just">
              <a:buFont typeface="Wingdings" panose="05000000000000000000" pitchFamily="2" charset="2"/>
              <a:buChar char="ü"/>
            </a:pPr>
            <a:r>
              <a:rPr lang="pt-BR" sz="3000" dirty="0"/>
              <a:t>PALAVRA 7</a:t>
            </a:r>
            <a:r>
              <a:rPr lang="pt-BR" sz="3000" dirty="0" smtClean="0"/>
              <a:t>%</a:t>
            </a:r>
          </a:p>
          <a:p>
            <a:pPr marL="712788" indent="-80963" algn="just">
              <a:buFont typeface="Wingdings" panose="05000000000000000000" pitchFamily="2" charset="2"/>
              <a:buChar char="ü"/>
            </a:pPr>
            <a:r>
              <a:rPr lang="pt-BR" sz="3000" dirty="0" smtClean="0"/>
              <a:t>TOM </a:t>
            </a:r>
            <a:r>
              <a:rPr lang="pt-BR" sz="3000" dirty="0"/>
              <a:t>DE VOZ 38</a:t>
            </a:r>
            <a:r>
              <a:rPr lang="pt-BR" sz="3000" dirty="0" smtClean="0"/>
              <a:t>%</a:t>
            </a:r>
          </a:p>
          <a:p>
            <a:pPr marL="712788" indent="-80963" algn="just">
              <a:buFont typeface="Wingdings" panose="05000000000000000000" pitchFamily="2" charset="2"/>
              <a:buChar char="ü"/>
            </a:pPr>
            <a:r>
              <a:rPr lang="pt-BR" sz="3000" dirty="0" smtClean="0"/>
              <a:t>LINGUAGEM </a:t>
            </a:r>
            <a:r>
              <a:rPr lang="pt-BR" sz="3000" dirty="0"/>
              <a:t>CORPORAL 55</a:t>
            </a:r>
            <a:r>
              <a:rPr lang="pt-BR" sz="3000" dirty="0" smtClean="0"/>
              <a:t>%</a:t>
            </a:r>
          </a:p>
          <a:p>
            <a:pPr indent="538163" algn="just"/>
            <a:endParaRPr lang="pt-BR" sz="3200" dirty="0" smtClean="0"/>
          </a:p>
          <a:p>
            <a:pPr indent="538163" algn="just"/>
            <a:r>
              <a:rPr lang="pt-BR" sz="3200" dirty="0" smtClean="0"/>
              <a:t>Portanto:</a:t>
            </a:r>
          </a:p>
          <a:p>
            <a:pPr indent="538163" algn="just"/>
            <a:endParaRPr lang="pt-BR" sz="3000" dirty="0"/>
          </a:p>
        </p:txBody>
      </p:sp>
      <p:pic>
        <p:nvPicPr>
          <p:cNvPr id="3" name="Imagem 2"/>
          <p:cNvPicPr>
            <a:picLocks noChangeAspect="1"/>
          </p:cNvPicPr>
          <p:nvPr/>
        </p:nvPicPr>
        <p:blipFill>
          <a:blip r:embed="rId2"/>
          <a:stretch>
            <a:fillRect/>
          </a:stretch>
        </p:blipFill>
        <p:spPr>
          <a:xfrm>
            <a:off x="1147946" y="3987225"/>
            <a:ext cx="9896107" cy="1028528"/>
          </a:xfrm>
          <a:prstGeom prst="rect">
            <a:avLst/>
          </a:prstGeom>
        </p:spPr>
      </p:pic>
    </p:spTree>
    <p:extLst>
      <p:ext uri="{BB962C8B-B14F-4D97-AF65-F5344CB8AC3E}">
        <p14:creationId xmlns:p14="http://schemas.microsoft.com/office/powerpoint/2010/main" val="409538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algn="ctr"/>
            <a:r>
              <a:rPr lang="pt-BR" sz="3200" b="1" u="sng" dirty="0">
                <a:solidFill>
                  <a:srgbClr val="000000"/>
                </a:solidFill>
                <a:latin typeface="ff18"/>
              </a:rPr>
              <a:t>O TOM DE VOZ</a:t>
            </a:r>
            <a:endParaRPr lang="pt-BR" sz="3200" b="1" u="sng" dirty="0">
              <a:solidFill>
                <a:srgbClr val="000000"/>
              </a:solidFill>
              <a:latin typeface="Source Sans Pro"/>
            </a:endParaRPr>
          </a:p>
          <a:p>
            <a:pPr indent="538163" algn="just"/>
            <a:r>
              <a:rPr lang="pt-BR" sz="3000" dirty="0">
                <a:solidFill>
                  <a:srgbClr val="000000"/>
                </a:solidFill>
                <a:latin typeface="ff13"/>
              </a:rPr>
              <a:t>O tom de voz é um fator importante que devemos desenvolver no processo de comunicação. A  voz pode ser melhorada em dois aspectos:</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a:solidFill>
                  <a:srgbClr val="000000"/>
                </a:solidFill>
                <a:latin typeface="ff18"/>
              </a:rPr>
              <a:t>R</a:t>
            </a:r>
            <a:r>
              <a:rPr lang="pt-BR" sz="3000" dirty="0" smtClean="0">
                <a:solidFill>
                  <a:srgbClr val="000000"/>
                </a:solidFill>
                <a:latin typeface="ff18"/>
              </a:rPr>
              <a:t>itmo</a:t>
            </a:r>
            <a:r>
              <a:rPr lang="pt-BR" sz="3000" dirty="0" smtClean="0">
                <a:solidFill>
                  <a:srgbClr val="000000"/>
                </a:solidFill>
                <a:latin typeface="Source Sans Pro"/>
              </a:rPr>
              <a:t> </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3"/>
              </a:rPr>
              <a:t>Mais </a:t>
            </a:r>
            <a:r>
              <a:rPr lang="pt-BR" sz="3000" dirty="0">
                <a:solidFill>
                  <a:srgbClr val="000000"/>
                </a:solidFill>
                <a:latin typeface="ff13"/>
              </a:rPr>
              <a:t>lento - Mais rápido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Tom</a:t>
            </a:r>
            <a:r>
              <a:rPr lang="pt-BR" sz="3000" dirty="0" smtClean="0">
                <a:solidFill>
                  <a:srgbClr val="000000"/>
                </a:solidFill>
                <a:latin typeface="Source Sans Pro"/>
              </a:rPr>
              <a:t> </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3"/>
              </a:rPr>
              <a:t>Mais </a:t>
            </a:r>
            <a:r>
              <a:rPr lang="pt-BR" sz="3000" dirty="0">
                <a:solidFill>
                  <a:srgbClr val="000000"/>
                </a:solidFill>
                <a:latin typeface="ff13"/>
              </a:rPr>
              <a:t>alto - Mais baixo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Dicção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Entonação</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Pronúncia</a:t>
            </a:r>
            <a:endParaRPr lang="pt-BR" sz="3000" dirty="0">
              <a:solidFill>
                <a:srgbClr val="000000"/>
              </a:solidFill>
              <a:latin typeface="Source Sans Pro"/>
            </a:endParaRPr>
          </a:p>
          <a:p>
            <a:pPr indent="538163" algn="just"/>
            <a:r>
              <a:rPr lang="pt-BR" sz="3000" dirty="0" smtClean="0">
                <a:solidFill>
                  <a:srgbClr val="000000"/>
                </a:solidFill>
                <a:latin typeface="ff24"/>
              </a:rPr>
              <a:t>•</a:t>
            </a:r>
            <a:r>
              <a:rPr lang="pt-BR" sz="3000" dirty="0" smtClean="0">
                <a:solidFill>
                  <a:srgbClr val="000000"/>
                </a:solidFill>
                <a:latin typeface="Source Sans Pro"/>
              </a:rPr>
              <a:t> </a:t>
            </a:r>
            <a:r>
              <a:rPr lang="pt-BR" sz="3000" dirty="0" smtClean="0">
                <a:solidFill>
                  <a:srgbClr val="000000"/>
                </a:solidFill>
                <a:latin typeface="ff18"/>
              </a:rPr>
              <a:t>Vícios </a:t>
            </a:r>
            <a:r>
              <a:rPr lang="pt-BR" sz="3000" dirty="0">
                <a:solidFill>
                  <a:srgbClr val="000000"/>
                </a:solidFill>
                <a:latin typeface="ff18"/>
              </a:rPr>
              <a:t>de linguagem</a:t>
            </a:r>
            <a:endParaRPr lang="pt-BR" sz="3000" dirty="0">
              <a:solidFill>
                <a:srgbClr val="000000"/>
              </a:solidFill>
              <a:latin typeface="Source Sans Pro"/>
            </a:endParaRPr>
          </a:p>
          <a:p>
            <a:pPr indent="538163" algn="just"/>
            <a:r>
              <a:rPr lang="pt-BR" dirty="0">
                <a:solidFill>
                  <a:srgbClr val="000000"/>
                </a:solidFill>
                <a:latin typeface="ff13"/>
              </a:rPr>
              <a:t> </a:t>
            </a:r>
            <a:r>
              <a:rPr lang="pt-BR" sz="3000" dirty="0"/>
              <a:t>Voz agradável, firme e compassada; clara, limpa, sonora, falar em tom médio, sem </a:t>
            </a:r>
            <a:r>
              <a:rPr lang="pt-BR" sz="3000" dirty="0" smtClean="0"/>
              <a:t>ser monótono</a:t>
            </a:r>
            <a:r>
              <a:rPr lang="pt-BR" sz="3000" dirty="0"/>
              <a:t>, não falar alto ou baixo demais, demonstrar segurança ao falar, falar no ritmo certo</a:t>
            </a:r>
            <a:r>
              <a:rPr lang="pt-BR" sz="3000" dirty="0" smtClean="0"/>
              <a:t>. Para </a:t>
            </a:r>
            <a:r>
              <a:rPr lang="pt-BR" sz="3000" dirty="0"/>
              <a:t>agradar ao falar, precisamos pronunciar as palavras com clareza e nitidez, mas </a:t>
            </a:r>
            <a:r>
              <a:rPr lang="pt-BR" sz="3000" dirty="0" smtClean="0"/>
              <a:t>sem afetação</a:t>
            </a:r>
            <a:r>
              <a:rPr lang="pt-BR" sz="3000" dirty="0"/>
              <a:t>.</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3668978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6586418"/>
          </a:xfrm>
          <a:prstGeom prst="rect">
            <a:avLst/>
          </a:prstGeom>
          <a:noFill/>
        </p:spPr>
        <p:txBody>
          <a:bodyPr wrap="square" rtlCol="0">
            <a:spAutoFit/>
          </a:bodyPr>
          <a:lstStyle/>
          <a:p>
            <a:pPr algn="ctr"/>
            <a:r>
              <a:rPr lang="pt-BR" sz="3200" b="1" u="sng" dirty="0" smtClean="0"/>
              <a:t>A Palavra</a:t>
            </a:r>
          </a:p>
          <a:p>
            <a:pPr algn="just"/>
            <a:r>
              <a:rPr lang="pt-BR" sz="3000" dirty="0" smtClean="0"/>
              <a:t>• A </a:t>
            </a:r>
            <a:r>
              <a:rPr lang="pt-BR" sz="3000" dirty="0"/>
              <a:t>palavra é o alicerce daquilo que o homem constrói; representa uma extensão do </a:t>
            </a:r>
            <a:r>
              <a:rPr lang="pt-BR" sz="3000" dirty="0" smtClean="0"/>
              <a:t>seu pensamento </a:t>
            </a:r>
            <a:r>
              <a:rPr lang="pt-BR" sz="3000" dirty="0"/>
              <a:t>– atitude</a:t>
            </a:r>
            <a:r>
              <a:rPr lang="pt-BR" sz="3000" dirty="0" smtClean="0"/>
              <a:t>.</a:t>
            </a:r>
          </a:p>
          <a:p>
            <a:pPr algn="just"/>
            <a:r>
              <a:rPr lang="pt-BR" sz="3000" dirty="0" smtClean="0"/>
              <a:t>• </a:t>
            </a:r>
            <a:r>
              <a:rPr lang="pt-BR" sz="3000" dirty="0"/>
              <a:t>Considera-se que no comportamento de designar poder às palavras existe arbitrariedade, </a:t>
            </a:r>
            <a:r>
              <a:rPr lang="pt-BR" sz="3000" dirty="0" smtClean="0"/>
              <a:t>na medida </a:t>
            </a:r>
            <a:r>
              <a:rPr lang="pt-BR" sz="3000" dirty="0"/>
              <a:t>em que se usar um nome pode significar “atrair” um bem ou um mal</a:t>
            </a:r>
            <a:r>
              <a:rPr lang="pt-BR" sz="3000" dirty="0" smtClean="0"/>
              <a:t>.</a:t>
            </a:r>
          </a:p>
          <a:p>
            <a:pPr algn="just"/>
            <a:r>
              <a:rPr lang="pt-BR" sz="3000" dirty="0" smtClean="0"/>
              <a:t>• </a:t>
            </a:r>
            <a:r>
              <a:rPr lang="pt-BR" sz="3000" dirty="0"/>
              <a:t>Uma palavra é considerada poderosa não porque ela representa alguma coisa objetiva, mas</a:t>
            </a:r>
            <a:r>
              <a:rPr lang="pt-BR" sz="3000" dirty="0" smtClean="0"/>
              <a:t>, principalmente</a:t>
            </a:r>
            <a:r>
              <a:rPr lang="pt-BR" sz="3000" dirty="0"/>
              <a:t>, porque o ato de dizer, “ativa” um significado implícito, atribui valor positivo </a:t>
            </a:r>
            <a:r>
              <a:rPr lang="pt-BR" sz="3000" dirty="0" smtClean="0"/>
              <a:t>ou negativo</a:t>
            </a:r>
            <a:r>
              <a:rPr lang="pt-BR" sz="3000" dirty="0"/>
              <a:t>, promovendo assim uma </a:t>
            </a:r>
            <a:r>
              <a:rPr lang="pt-BR" sz="3000" dirty="0" smtClean="0"/>
              <a:t>reação. Dessa </a:t>
            </a:r>
            <a:r>
              <a:rPr lang="pt-BR" sz="3000" dirty="0"/>
              <a:t>forma algumas palavras são oralmente evitadas, como é o caso de “desgraça</a:t>
            </a:r>
            <a:r>
              <a:rPr lang="pt-BR" sz="3000" dirty="0" smtClean="0"/>
              <a:t>”, “</a:t>
            </a:r>
            <a:r>
              <a:rPr lang="pt-BR" sz="3000" dirty="0"/>
              <a:t>demônio”, enquanto outras expressões são amplamente usadas como exemplo: </a:t>
            </a:r>
            <a:r>
              <a:rPr lang="pt-BR" sz="3000" dirty="0" smtClean="0"/>
              <a:t>“Deus te abençoe”, “Graças </a:t>
            </a:r>
            <a:r>
              <a:rPr lang="pt-BR" sz="3000" dirty="0"/>
              <a:t>a </a:t>
            </a:r>
            <a:r>
              <a:rPr lang="pt-BR" sz="3000" dirty="0" smtClean="0"/>
              <a:t>Deus”, “Deus </a:t>
            </a:r>
            <a:r>
              <a:rPr lang="pt-BR" sz="3000" dirty="0"/>
              <a:t>te acompanhe</a:t>
            </a:r>
            <a:r>
              <a:rPr lang="pt-BR" sz="3000" dirty="0" smtClean="0"/>
              <a:t>”.</a:t>
            </a:r>
          </a:p>
          <a:p>
            <a:pPr algn="just"/>
            <a:endParaRPr lang="pt-BR" sz="3000" b="1" u="sng" dirty="0"/>
          </a:p>
        </p:txBody>
      </p:sp>
    </p:spTree>
    <p:extLst>
      <p:ext uri="{BB962C8B-B14F-4D97-AF65-F5344CB8AC3E}">
        <p14:creationId xmlns:p14="http://schemas.microsoft.com/office/powerpoint/2010/main" val="1285458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just"/>
            <a:r>
              <a:rPr lang="pt-BR" sz="3000" dirty="0"/>
              <a:t>• Acredita-se que o uso de certas expressões orais pode abençoar ou amaldiçoar. As </a:t>
            </a:r>
            <a:r>
              <a:rPr lang="pt-BR" sz="3000" dirty="0" smtClean="0"/>
              <a:t>palavras usadas </a:t>
            </a:r>
            <a:r>
              <a:rPr lang="pt-BR" sz="3000" dirty="0"/>
              <a:t>carregam autoridade e um poder sobrenatural. Exemplo: </a:t>
            </a:r>
            <a:r>
              <a:rPr lang="pt-BR" sz="3000" dirty="0" smtClean="0"/>
              <a:t>“Tomara </a:t>
            </a:r>
            <a:r>
              <a:rPr lang="pt-BR" sz="3000" dirty="0"/>
              <a:t>que fulano </a:t>
            </a:r>
            <a:r>
              <a:rPr lang="pt-BR" sz="3000" dirty="0" smtClean="0"/>
              <a:t>morra”.</a:t>
            </a:r>
          </a:p>
          <a:p>
            <a:pPr algn="just"/>
            <a:r>
              <a:rPr lang="pt-BR" sz="3000" dirty="0" smtClean="0"/>
              <a:t>• </a:t>
            </a:r>
            <a:r>
              <a:rPr lang="pt-BR" sz="3000" dirty="0"/>
              <a:t>Depois de dizer essa expressão, a pessoa bate na sua própria boca e continua: </a:t>
            </a:r>
            <a:r>
              <a:rPr lang="pt-BR" sz="3000" dirty="0" smtClean="0"/>
              <a:t>“Cruz </a:t>
            </a:r>
            <a:r>
              <a:rPr lang="pt-BR" sz="3000" dirty="0"/>
              <a:t>credo</a:t>
            </a:r>
            <a:r>
              <a:rPr lang="pt-BR" sz="3000" dirty="0" smtClean="0"/>
              <a:t>, Deus </a:t>
            </a:r>
            <a:r>
              <a:rPr lang="pt-BR" sz="3000" dirty="0"/>
              <a:t>me livre</a:t>
            </a:r>
            <a:r>
              <a:rPr lang="pt-BR" sz="3000" dirty="0" smtClean="0"/>
              <a:t>!”</a:t>
            </a:r>
          </a:p>
          <a:p>
            <a:pPr algn="just"/>
            <a:r>
              <a:rPr lang="pt-BR" sz="3000" dirty="0" smtClean="0"/>
              <a:t>• </a:t>
            </a:r>
            <a:r>
              <a:rPr lang="pt-BR" sz="3000" dirty="0"/>
              <a:t>O emissor dessa mensagem teme o poder do uso dessa expressão e, para neutralizar o </a:t>
            </a:r>
            <a:r>
              <a:rPr lang="pt-BR" sz="3000" dirty="0" smtClean="0"/>
              <a:t>seu efeito</a:t>
            </a:r>
            <a:r>
              <a:rPr lang="pt-BR" sz="3000" dirty="0"/>
              <a:t>, usa outra</a:t>
            </a:r>
            <a:r>
              <a:rPr lang="pt-BR" sz="3000" dirty="0" smtClean="0"/>
              <a:t>.</a:t>
            </a:r>
          </a:p>
          <a:p>
            <a:pPr algn="just"/>
            <a:r>
              <a:rPr lang="pt-BR" sz="3000" dirty="0" smtClean="0"/>
              <a:t>• </a:t>
            </a:r>
            <a:r>
              <a:rPr lang="pt-BR" sz="3000" dirty="0"/>
              <a:t>As palavras </a:t>
            </a:r>
            <a:r>
              <a:rPr lang="pt-BR" sz="3000" dirty="0" smtClean="0"/>
              <a:t>tem </a:t>
            </a:r>
            <a:r>
              <a:rPr lang="pt-BR" sz="3000" dirty="0"/>
              <a:t>o poder de criar imagens na mente de quem as ouve, podendo gerar, </a:t>
            </a:r>
            <a:r>
              <a:rPr lang="pt-BR" sz="3000" dirty="0" smtClean="0"/>
              <a:t>no receptor</a:t>
            </a:r>
            <a:r>
              <a:rPr lang="pt-BR" sz="3000" dirty="0"/>
              <a:t>, reações e emoções positivas ou negativas.• O receptor “vê” e sente aquilo que ouve, assim, as palavras podem afastar ou envolver </a:t>
            </a:r>
            <a:r>
              <a:rPr lang="pt-BR" sz="3000" dirty="0" smtClean="0"/>
              <a:t>o receptor.</a:t>
            </a:r>
          </a:p>
          <a:p>
            <a:pPr algn="just"/>
            <a:r>
              <a:rPr lang="pt-BR" sz="3000" dirty="0" smtClean="0"/>
              <a:t>• </a:t>
            </a:r>
            <a:r>
              <a:rPr lang="pt-BR" sz="3000" dirty="0"/>
              <a:t>Vários estudos </a:t>
            </a:r>
            <a:r>
              <a:rPr lang="pt-BR" sz="3000" dirty="0" smtClean="0"/>
              <a:t>tem </a:t>
            </a:r>
            <a:r>
              <a:rPr lang="pt-BR" sz="3000" dirty="0"/>
              <a:t>sido realizados por pesquisadores em todo o mundo sobre as </a:t>
            </a:r>
            <a:r>
              <a:rPr lang="pt-BR" sz="3000" dirty="0" smtClean="0"/>
              <a:t>palavras usadas </a:t>
            </a:r>
            <a:r>
              <a:rPr lang="pt-BR" sz="3000" dirty="0"/>
              <a:t>por políticos, profissionais que se relacionam com clientes e seu efeito sobre o </a:t>
            </a:r>
            <a:r>
              <a:rPr lang="pt-BR" sz="3000" dirty="0" smtClean="0"/>
              <a:t>ouvinte</a:t>
            </a:r>
            <a:endParaRPr lang="pt-BR" sz="3000" dirty="0"/>
          </a:p>
        </p:txBody>
      </p:sp>
    </p:spTree>
    <p:extLst>
      <p:ext uri="{BB962C8B-B14F-4D97-AF65-F5344CB8AC3E}">
        <p14:creationId xmlns:p14="http://schemas.microsoft.com/office/powerpoint/2010/main" val="50738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478970"/>
          </a:xfrm>
          <a:prstGeom prst="rect">
            <a:avLst/>
          </a:prstGeom>
          <a:noFill/>
        </p:spPr>
        <p:txBody>
          <a:bodyPr wrap="square" rtlCol="0">
            <a:spAutoFit/>
          </a:bodyPr>
          <a:lstStyle/>
          <a:p>
            <a:pPr indent="538163"/>
            <a:r>
              <a:rPr lang="pt-BR" sz="3000" b="1" dirty="0" smtClean="0"/>
              <a:t>Um pouco da história...</a:t>
            </a:r>
          </a:p>
          <a:p>
            <a:pPr indent="538163" algn="just"/>
            <a:r>
              <a:rPr lang="pt-BR" sz="2800" dirty="0"/>
              <a:t>No </a:t>
            </a:r>
            <a:r>
              <a:rPr lang="pt-BR" sz="2800" dirty="0" smtClean="0"/>
              <a:t>início não havia moeda. Praticava-se </a:t>
            </a:r>
            <a:r>
              <a:rPr lang="pt-BR" sz="2800" dirty="0"/>
              <a:t>o escambo, simples troca de mercadoria por </a:t>
            </a:r>
            <a:r>
              <a:rPr lang="pt-BR" sz="2800" dirty="0" smtClean="0"/>
              <a:t>mercadoria, sem equivalência de valor. A </a:t>
            </a:r>
            <a:r>
              <a:rPr lang="pt-BR" sz="2800" dirty="0"/>
              <a:t>história da negociação começa quando o homem precisou administrar a sobra de produção da agricultura, assim começou o sistema de trocas, que se caracterizou como escambo.</a:t>
            </a:r>
          </a:p>
          <a:p>
            <a:pPr indent="538163" algn="just"/>
            <a:r>
              <a:rPr lang="pt-BR" sz="2800" dirty="0"/>
              <a:t>Depois algumas mercadorias passaram a ser mais aceitas que outras e assumiram a função de moeda (o gado, o sal, daí derivou-se a palavra pecúlio = dinheiro). Quando o homem descobriu o metal, foram fabricadas as moedas de ouro. </a:t>
            </a:r>
          </a:p>
          <a:p>
            <a:pPr indent="538163" algn="just"/>
            <a:r>
              <a:rPr lang="pt-BR" sz="2800" dirty="0"/>
              <a:t>Na idade média, as pessoas deixavam seus valores guardadas com o </a:t>
            </a:r>
            <a:r>
              <a:rPr lang="pt-BR" sz="2800" b="1" dirty="0"/>
              <a:t>ourives</a:t>
            </a:r>
            <a:r>
              <a:rPr lang="pt-BR" sz="2800" dirty="0"/>
              <a:t>, posteriormente surgiu à moeda de papel como garantias. </a:t>
            </a:r>
          </a:p>
          <a:p>
            <a:pPr indent="538163" algn="just"/>
            <a:r>
              <a:rPr lang="pt-BR" sz="2800" dirty="0"/>
              <a:t>Na era industrial vemos os excedentes de produção se multiplicar, então surgiu à figura do vendedor, com a missão de </a:t>
            </a:r>
            <a:r>
              <a:rPr lang="pt-BR" sz="2800" dirty="0" smtClean="0"/>
              <a:t>vender.</a:t>
            </a:r>
          </a:p>
          <a:p>
            <a:pPr indent="538163" algn="just"/>
            <a:r>
              <a:rPr lang="pt-BR" sz="2800" dirty="0"/>
              <a:t>Nos dias de hoje, precisamos transformar bons vendedores em bons negociadores.</a:t>
            </a:r>
          </a:p>
          <a:p>
            <a:pPr indent="538163"/>
            <a:endParaRPr lang="pt-BR" sz="3000" b="1" dirty="0"/>
          </a:p>
        </p:txBody>
      </p:sp>
    </p:spTree>
    <p:extLst>
      <p:ext uri="{BB962C8B-B14F-4D97-AF65-F5344CB8AC3E}">
        <p14:creationId xmlns:p14="http://schemas.microsoft.com/office/powerpoint/2010/main" val="1345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647974"/>
          </a:xfrm>
          <a:prstGeom prst="rect">
            <a:avLst/>
          </a:prstGeom>
        </p:spPr>
        <p:txBody>
          <a:bodyPr wrap="square">
            <a:spAutoFit/>
          </a:bodyPr>
          <a:lstStyle/>
          <a:p>
            <a:pPr algn="ctr"/>
            <a:r>
              <a:rPr lang="pt-BR" sz="3200" b="1" u="sng" dirty="0">
                <a:solidFill>
                  <a:srgbClr val="000000"/>
                </a:solidFill>
                <a:latin typeface="Calibri (corpo)"/>
              </a:rPr>
              <a:t>PALAVRAS QUE PROJETAM UMA IMAGEM POSITIVA</a:t>
            </a:r>
            <a:r>
              <a:rPr lang="pt-BR" sz="3200" b="1" dirty="0">
                <a:solidFill>
                  <a:srgbClr val="000000"/>
                </a:solidFill>
                <a:latin typeface="ff13"/>
              </a:rPr>
              <a:t>  </a:t>
            </a:r>
            <a:endParaRPr lang="pt-BR" sz="3200" b="1" dirty="0" smtClean="0">
              <a:solidFill>
                <a:srgbClr val="000000"/>
              </a:solidFill>
              <a:latin typeface="ff13"/>
            </a:endParaRPr>
          </a:p>
          <a:p>
            <a:pPr indent="538163" algn="just"/>
            <a:r>
              <a:rPr lang="pt-BR" sz="3000" dirty="0" smtClean="0">
                <a:solidFill>
                  <a:srgbClr val="000000"/>
                </a:solidFill>
                <a:latin typeface="ff13"/>
              </a:rPr>
              <a:t>Acordo</a:t>
            </a:r>
            <a:r>
              <a:rPr lang="pt-BR" sz="3000" dirty="0">
                <a:solidFill>
                  <a:srgbClr val="000000"/>
                </a:solidFill>
                <a:latin typeface="ff13"/>
              </a:rPr>
              <a:t>, amor, aprovar, bom, caminho, clamor, coração, credibilidade, crescer, criar, descobrir</a:t>
            </a:r>
            <a:r>
              <a:rPr lang="pt-BR" sz="3000" dirty="0" smtClean="0">
                <a:solidFill>
                  <a:srgbClr val="000000"/>
                </a:solidFill>
                <a:latin typeface="ff13"/>
              </a:rPr>
              <a:t>, doçura</a:t>
            </a:r>
            <a:r>
              <a:rPr lang="pt-BR" sz="3000" dirty="0">
                <a:solidFill>
                  <a:srgbClr val="000000"/>
                </a:solidFill>
                <a:latin typeface="ff13"/>
              </a:rPr>
              <a:t>, economia, eficiente, endosse, excelência, fácil, fronteia, garantia, grátis, imaginação</a:t>
            </a:r>
            <a:r>
              <a:rPr lang="pt-BR" sz="3000" dirty="0" smtClean="0">
                <a:solidFill>
                  <a:srgbClr val="000000"/>
                </a:solidFill>
                <a:latin typeface="ff13"/>
              </a:rPr>
              <a:t>, inovação</a:t>
            </a:r>
            <a:r>
              <a:rPr lang="pt-BR" sz="3000" dirty="0">
                <a:solidFill>
                  <a:srgbClr val="000000"/>
                </a:solidFill>
                <a:latin typeface="ff13"/>
              </a:rPr>
              <a:t>, investir, jornada, lucro, limpo, melhor, moderno, mostrar, novidade, qualidade, raiz</a:t>
            </a:r>
            <a:r>
              <a:rPr lang="pt-BR" sz="3000" dirty="0" smtClean="0">
                <a:solidFill>
                  <a:srgbClr val="000000"/>
                </a:solidFill>
                <a:latin typeface="ff13"/>
              </a:rPr>
              <a:t>, reputação</a:t>
            </a:r>
            <a:r>
              <a:rPr lang="pt-BR" sz="3000" dirty="0">
                <a:solidFill>
                  <a:srgbClr val="000000"/>
                </a:solidFill>
                <a:latin typeface="ff13"/>
              </a:rPr>
              <a:t>, resultado, saúde, seguro, sonho, </a:t>
            </a:r>
            <a:r>
              <a:rPr lang="pt-BR" sz="3000" dirty="0" smtClean="0">
                <a:solidFill>
                  <a:srgbClr val="000000"/>
                </a:solidFill>
                <a:latin typeface="ff13"/>
              </a:rPr>
              <a:t>tranquilidade, </a:t>
            </a:r>
            <a:r>
              <a:rPr lang="pt-BR" sz="3000" dirty="0">
                <a:solidFill>
                  <a:srgbClr val="000000"/>
                </a:solidFill>
                <a:latin typeface="ff13"/>
              </a:rPr>
              <a:t>valor, </a:t>
            </a:r>
            <a:r>
              <a:rPr lang="pt-BR" sz="3000" dirty="0" smtClean="0">
                <a:solidFill>
                  <a:srgbClr val="000000"/>
                </a:solidFill>
                <a:latin typeface="ff13"/>
              </a:rPr>
              <a:t>vantagem.</a:t>
            </a:r>
          </a:p>
          <a:p>
            <a:pPr indent="538163" algn="just"/>
            <a:endParaRPr lang="pt-BR" sz="3000" dirty="0">
              <a:solidFill>
                <a:srgbClr val="000000"/>
              </a:solidFill>
              <a:latin typeface="ff13"/>
            </a:endParaRPr>
          </a:p>
          <a:p>
            <a:pPr algn="ctr"/>
            <a:r>
              <a:rPr lang="pt-BR" sz="3200" b="1" u="sng" dirty="0"/>
              <a:t>PALAVRAS QUE PROJETAM UMA IMAGEM NEGATIVA</a:t>
            </a:r>
            <a:r>
              <a:rPr lang="pt-BR" sz="3200" dirty="0"/>
              <a:t>  </a:t>
            </a:r>
            <a:endParaRPr lang="pt-BR" sz="3200" dirty="0" smtClean="0"/>
          </a:p>
          <a:p>
            <a:pPr indent="538163" algn="just"/>
            <a:r>
              <a:rPr lang="pt-BR" sz="3000" dirty="0" smtClean="0"/>
              <a:t>Acidente</a:t>
            </a:r>
            <a:r>
              <a:rPr lang="pt-BR" sz="3000" dirty="0"/>
              <a:t>, acho, adquirir, ajuda, alternativa, comprar, comprometimento, compromisso</a:t>
            </a:r>
            <a:r>
              <a:rPr lang="pt-BR" sz="3000" dirty="0" smtClean="0"/>
              <a:t>, considerar</a:t>
            </a:r>
            <a:r>
              <a:rPr lang="pt-BR" sz="3000" dirty="0"/>
              <a:t>, entender, </a:t>
            </a:r>
            <a:r>
              <a:rPr lang="pt-BR" sz="3000" dirty="0" smtClean="0"/>
              <a:t>ideia, </a:t>
            </a:r>
            <a:r>
              <a:rPr lang="pt-BR" sz="3000" dirty="0"/>
              <a:t>morte, negócio, obrigação, odiar, pagamento, pensar</a:t>
            </a:r>
            <a:r>
              <a:rPr lang="pt-BR" sz="3000" dirty="0" smtClean="0"/>
              <a:t>, possivelmente</a:t>
            </a:r>
            <a:r>
              <a:rPr lang="pt-BR" sz="3000" dirty="0"/>
              <a:t>, preço, produção, provar, quem sabe, requisitar, sinistro, talvez, </a:t>
            </a:r>
            <a:r>
              <a:rPr lang="pt-BR" sz="3000" dirty="0" smtClean="0"/>
              <a:t>tentar</a:t>
            </a:r>
            <a:r>
              <a:rPr lang="pt-BR" sz="3200" dirty="0" smtClean="0"/>
              <a:t>.</a:t>
            </a:r>
            <a:endParaRPr lang="pt-BR" sz="3200" dirty="0"/>
          </a:p>
          <a:p>
            <a:pPr indent="538163" algn="just"/>
            <a:endParaRPr lang="pt-BR" sz="3000" dirty="0"/>
          </a:p>
        </p:txBody>
      </p:sp>
    </p:spTree>
    <p:extLst>
      <p:ext uri="{BB962C8B-B14F-4D97-AF65-F5344CB8AC3E}">
        <p14:creationId xmlns:p14="http://schemas.microsoft.com/office/powerpoint/2010/main" val="452364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01972"/>
          </a:xfrm>
          <a:prstGeom prst="rect">
            <a:avLst/>
          </a:prstGeom>
        </p:spPr>
        <p:txBody>
          <a:bodyPr wrap="square">
            <a:spAutoFit/>
          </a:bodyPr>
          <a:lstStyle/>
          <a:p>
            <a:pPr algn="ctr"/>
            <a:r>
              <a:rPr lang="pt-BR" sz="3200" b="1" u="sng" dirty="0">
                <a:solidFill>
                  <a:srgbClr val="000000"/>
                </a:solidFill>
                <a:latin typeface="ff18"/>
              </a:rPr>
              <a:t>LINGUAGEM NÃO VERBAL</a:t>
            </a:r>
            <a:endParaRPr lang="pt-BR" sz="3200" b="1" u="sng" dirty="0">
              <a:solidFill>
                <a:srgbClr val="000000"/>
              </a:solidFill>
              <a:latin typeface="Source Sans Pro"/>
            </a:endParaRPr>
          </a:p>
          <a:p>
            <a:pPr indent="538163" algn="just"/>
            <a:r>
              <a:rPr lang="pt-BR" sz="3000" dirty="0">
                <a:solidFill>
                  <a:srgbClr val="000000"/>
                </a:solidFill>
                <a:latin typeface="ff13"/>
              </a:rPr>
              <a:t>Como se pode ver, não é fácil transmitir uma mensagem de uma mente para outra. </a:t>
            </a:r>
            <a:r>
              <a:rPr lang="pt-BR" sz="3000" dirty="0" smtClean="0">
                <a:solidFill>
                  <a:srgbClr val="000000"/>
                </a:solidFill>
                <a:latin typeface="ff13"/>
              </a:rPr>
              <a:t>As possibilidades </a:t>
            </a:r>
            <a:r>
              <a:rPr lang="pt-BR" sz="3000" dirty="0">
                <a:solidFill>
                  <a:srgbClr val="000000"/>
                </a:solidFill>
                <a:latin typeface="ff13"/>
              </a:rPr>
              <a:t>de colapso da comunicação podem ocorrer a qualquer momento do </a:t>
            </a:r>
            <a:r>
              <a:rPr lang="pt-BR" sz="3000" dirty="0" smtClean="0">
                <a:solidFill>
                  <a:srgbClr val="000000"/>
                </a:solidFill>
                <a:latin typeface="ff13"/>
              </a:rPr>
              <a:t>processo descrito</a:t>
            </a:r>
            <a:r>
              <a:rPr lang="pt-BR" sz="3000" dirty="0">
                <a:solidFill>
                  <a:srgbClr val="000000"/>
                </a:solidFill>
                <a:latin typeface="ff13"/>
              </a:rPr>
              <a:t>. Para ser eficaz você precisa compreender que a comunicação consiste em mais do </a:t>
            </a:r>
            <a:r>
              <a:rPr lang="pt-BR" sz="3000" dirty="0" smtClean="0">
                <a:solidFill>
                  <a:srgbClr val="000000"/>
                </a:solidFill>
                <a:latin typeface="ff13"/>
              </a:rPr>
              <a:t>que falar</a:t>
            </a:r>
            <a:r>
              <a:rPr lang="pt-BR" sz="3000" dirty="0">
                <a:solidFill>
                  <a:srgbClr val="000000"/>
                </a:solidFill>
                <a:latin typeface="ff13"/>
              </a:rPr>
              <a:t>. A palavra representa apenas 7% da capacidade de influência entre as pessoas. </a:t>
            </a:r>
            <a:r>
              <a:rPr lang="pt-BR" sz="3000" dirty="0" smtClean="0">
                <a:solidFill>
                  <a:srgbClr val="000000"/>
                </a:solidFill>
                <a:latin typeface="ff13"/>
              </a:rPr>
              <a:t>Para comunicar-se </a:t>
            </a:r>
            <a:r>
              <a:rPr lang="pt-BR" sz="3000" dirty="0">
                <a:solidFill>
                  <a:srgbClr val="000000"/>
                </a:solidFill>
                <a:latin typeface="ff13"/>
              </a:rPr>
              <a:t>bem é preciso formar uma estrutura que dê mais poder à sua comunicação</a:t>
            </a:r>
            <a:r>
              <a:rPr lang="pt-BR" sz="3000" dirty="0" smtClean="0">
                <a:solidFill>
                  <a:srgbClr val="000000"/>
                </a:solidFill>
                <a:latin typeface="ff13"/>
              </a:rPr>
              <a:t>.</a:t>
            </a:r>
          </a:p>
          <a:p>
            <a:pPr indent="538163" algn="just"/>
            <a:endParaRPr lang="pt-BR" sz="3000" b="0" i="0" dirty="0">
              <a:solidFill>
                <a:srgbClr val="000000"/>
              </a:solidFill>
              <a:effectLst/>
              <a:latin typeface="ff13"/>
            </a:endParaRPr>
          </a:p>
          <a:p>
            <a:pPr indent="538163" algn="ctr"/>
            <a:r>
              <a:rPr lang="pt-BR" sz="3200" b="1" u="sng" dirty="0"/>
              <a:t>A Linguagem </a:t>
            </a:r>
            <a:r>
              <a:rPr lang="pt-BR" sz="3200" b="1" u="sng" dirty="0" smtClean="0"/>
              <a:t>Corporal</a:t>
            </a:r>
          </a:p>
          <a:p>
            <a:pPr algn="just"/>
            <a:r>
              <a:rPr lang="pt-BR" sz="3000" dirty="0"/>
              <a:t>"Os olhos dos homens conversam tanto quanto </a:t>
            </a:r>
            <a:r>
              <a:rPr lang="pt-BR" sz="3000" dirty="0" smtClean="0"/>
              <a:t>suas línguas</a:t>
            </a:r>
            <a:r>
              <a:rPr lang="pt-BR" sz="3000" dirty="0"/>
              <a:t>, com a vantagem de que o dialeto ocular</a:t>
            </a:r>
            <a:r>
              <a:rPr lang="pt-BR" sz="3000" dirty="0" smtClean="0"/>
              <a:t>, embora </a:t>
            </a:r>
            <a:r>
              <a:rPr lang="pt-BR" sz="3000" dirty="0"/>
              <a:t>não precise de dicionário, é entendido </a:t>
            </a:r>
            <a:r>
              <a:rPr lang="pt-BR" sz="3000" dirty="0" smtClean="0"/>
              <a:t>no mundo </a:t>
            </a:r>
            <a:r>
              <a:rPr lang="pt-BR" sz="3000" dirty="0"/>
              <a:t>todo”.</a:t>
            </a:r>
          </a:p>
          <a:p>
            <a:pPr algn="r"/>
            <a:r>
              <a:rPr lang="pt-BR" sz="3000" dirty="0"/>
              <a:t>Ralph Waldo Emerson</a:t>
            </a:r>
          </a:p>
          <a:p>
            <a:pPr indent="538163" algn="just"/>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843887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1077218"/>
          </a:xfrm>
          <a:prstGeom prst="rect">
            <a:avLst/>
          </a:prstGeom>
        </p:spPr>
        <p:txBody>
          <a:bodyPr wrap="square">
            <a:spAutoFit/>
          </a:bodyPr>
          <a:lstStyle/>
          <a:p>
            <a:pPr algn="ctr"/>
            <a:r>
              <a:rPr lang="pt-BR" sz="3200" b="1" u="sng" dirty="0">
                <a:solidFill>
                  <a:srgbClr val="000000"/>
                </a:solidFill>
                <a:latin typeface="ff18"/>
              </a:rPr>
              <a:t> As Linguagens </a:t>
            </a:r>
            <a:r>
              <a:rPr lang="pt-BR" sz="3200" b="1" u="sng" dirty="0" smtClean="0">
                <a:solidFill>
                  <a:srgbClr val="000000"/>
                </a:solidFill>
                <a:latin typeface="ff18"/>
              </a:rPr>
              <a:t>Silenciosas</a:t>
            </a:r>
          </a:p>
          <a:p>
            <a:pPr algn="ctr"/>
            <a:endParaRPr lang="pt-BR" sz="3200" b="1" u="sng" dirty="0"/>
          </a:p>
        </p:txBody>
      </p:sp>
      <p:pic>
        <p:nvPicPr>
          <p:cNvPr id="3" name="Imagem 2"/>
          <p:cNvPicPr>
            <a:picLocks noChangeAspect="1"/>
          </p:cNvPicPr>
          <p:nvPr/>
        </p:nvPicPr>
        <p:blipFill>
          <a:blip r:embed="rId2"/>
          <a:stretch>
            <a:fillRect/>
          </a:stretch>
        </p:blipFill>
        <p:spPr>
          <a:xfrm>
            <a:off x="1519992" y="650221"/>
            <a:ext cx="9152015" cy="1286156"/>
          </a:xfrm>
          <a:prstGeom prst="rect">
            <a:avLst/>
          </a:prstGeom>
        </p:spPr>
      </p:pic>
      <p:sp>
        <p:nvSpPr>
          <p:cNvPr id="4" name="Retângulo 3"/>
          <p:cNvSpPr/>
          <p:nvPr/>
        </p:nvSpPr>
        <p:spPr>
          <a:xfrm>
            <a:off x="0" y="2259107"/>
            <a:ext cx="12192000" cy="4062651"/>
          </a:xfrm>
          <a:prstGeom prst="rect">
            <a:avLst/>
          </a:prstGeom>
        </p:spPr>
        <p:txBody>
          <a:bodyPr wrap="square">
            <a:spAutoFit/>
          </a:bodyPr>
          <a:lstStyle/>
          <a:p>
            <a:pPr indent="538163" algn="just"/>
            <a:r>
              <a:rPr lang="pt-BR" sz="3000" dirty="0">
                <a:solidFill>
                  <a:srgbClr val="000000"/>
                </a:solidFill>
                <a:latin typeface="ff13"/>
              </a:rPr>
              <a:t>O ditado "Uma imagem vale por mil palavras" enfatiza a importância da linguagem corporal. Você precisa saber que a linguagem do seu corpo pode dizer a mesma coisa que a verbal</a:t>
            </a:r>
            <a:r>
              <a:rPr lang="pt-BR" sz="3000" dirty="0" smtClean="0">
                <a:solidFill>
                  <a:srgbClr val="000000"/>
                </a:solidFill>
                <a:latin typeface="ff13"/>
              </a:rPr>
              <a:t>. Também </a:t>
            </a:r>
            <a:r>
              <a:rPr lang="pt-BR" sz="3000" dirty="0">
                <a:solidFill>
                  <a:srgbClr val="000000"/>
                </a:solidFill>
                <a:latin typeface="ff13"/>
              </a:rPr>
              <a:t>é importante saber que podem existir conflitos entre a linguagem verbal e a corporal</a:t>
            </a:r>
            <a:r>
              <a:rPr lang="pt-BR" sz="3000" dirty="0" smtClean="0">
                <a:solidFill>
                  <a:srgbClr val="000000"/>
                </a:solidFill>
                <a:latin typeface="ff13"/>
              </a:rPr>
              <a:t>. Quando </a:t>
            </a:r>
            <a:r>
              <a:rPr lang="pt-BR" sz="3000" dirty="0">
                <a:solidFill>
                  <a:srgbClr val="000000"/>
                </a:solidFill>
                <a:latin typeface="ff13"/>
              </a:rPr>
              <a:t>ocorrem estes casos, a tendência das pessoas é de acreditar no que estão vendo, </a:t>
            </a:r>
            <a:r>
              <a:rPr lang="pt-BR" sz="3000" dirty="0" smtClean="0">
                <a:solidFill>
                  <a:srgbClr val="000000"/>
                </a:solidFill>
                <a:latin typeface="ff13"/>
              </a:rPr>
              <a:t>ficando para </a:t>
            </a:r>
            <a:r>
              <a:rPr lang="pt-BR" sz="3000" dirty="0">
                <a:solidFill>
                  <a:srgbClr val="000000"/>
                </a:solidFill>
                <a:latin typeface="ff13"/>
              </a:rPr>
              <a:t>segundo plano o que estão ouvindo</a:t>
            </a:r>
            <a:r>
              <a:rPr lang="pt-BR" dirty="0" smtClean="0">
                <a:solidFill>
                  <a:srgbClr val="000000"/>
                </a:solidFill>
                <a:latin typeface="ff13"/>
              </a:rPr>
              <a:t>.</a:t>
            </a:r>
          </a:p>
          <a:p>
            <a:pPr indent="538163" algn="just"/>
            <a:endParaRPr lang="pt-BR" dirty="0" smtClean="0">
              <a:solidFill>
                <a:srgbClr val="000000"/>
              </a:solidFill>
              <a:latin typeface="ff13"/>
            </a:endParaRPr>
          </a:p>
          <a:p>
            <a:pPr indent="538163" algn="just"/>
            <a:r>
              <a:rPr lang="pt-BR" sz="3000" dirty="0"/>
              <a:t>Os olhos acreditam em si próprios; os ouvidos acreditam nos outros.</a:t>
            </a:r>
          </a:p>
        </p:txBody>
      </p:sp>
    </p:spTree>
    <p:extLst>
      <p:ext uri="{BB962C8B-B14F-4D97-AF65-F5344CB8AC3E}">
        <p14:creationId xmlns:p14="http://schemas.microsoft.com/office/powerpoint/2010/main" val="1031451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indent="538163" algn="just"/>
            <a:r>
              <a:rPr lang="pt-BR" sz="3000" dirty="0">
                <a:solidFill>
                  <a:srgbClr val="000000"/>
                </a:solidFill>
                <a:latin typeface="ff13"/>
              </a:rPr>
              <a:t>Quando alguma pessoa está tentando nos vender algo, uma </a:t>
            </a:r>
            <a:r>
              <a:rPr lang="pt-BR" sz="3000" dirty="0" smtClean="0">
                <a:solidFill>
                  <a:srgbClr val="000000"/>
                </a:solidFill>
                <a:latin typeface="ff13"/>
              </a:rPr>
              <a:t>ideia, </a:t>
            </a:r>
            <a:r>
              <a:rPr lang="pt-BR" sz="3000" dirty="0">
                <a:solidFill>
                  <a:srgbClr val="000000"/>
                </a:solidFill>
                <a:latin typeface="ff13"/>
              </a:rPr>
              <a:t>um benefício de </a:t>
            </a:r>
            <a:r>
              <a:rPr lang="pt-BR" sz="3000" dirty="0" smtClean="0">
                <a:solidFill>
                  <a:srgbClr val="000000"/>
                </a:solidFill>
                <a:latin typeface="ff13"/>
              </a:rPr>
              <a:t>um produto</a:t>
            </a:r>
            <a:r>
              <a:rPr lang="pt-BR" sz="3000" dirty="0">
                <a:solidFill>
                  <a:srgbClr val="000000"/>
                </a:solidFill>
                <a:latin typeface="ff13"/>
              </a:rPr>
              <a:t>, e ficamos com "um pé atrás", desconfiados de algo, é porque o que estamos ouvindo </a:t>
            </a:r>
            <a:r>
              <a:rPr lang="pt-BR" sz="3000" dirty="0" smtClean="0">
                <a:solidFill>
                  <a:srgbClr val="000000"/>
                </a:solidFill>
                <a:latin typeface="ff13"/>
              </a:rPr>
              <a:t>da pessoa </a:t>
            </a:r>
            <a:r>
              <a:rPr lang="pt-BR" sz="3000" dirty="0">
                <a:solidFill>
                  <a:srgbClr val="000000"/>
                </a:solidFill>
                <a:latin typeface="ff13"/>
              </a:rPr>
              <a:t>não condiz com o que estamos lendo em sua linguagem corporal, seu rosto, seus </a:t>
            </a:r>
            <a:r>
              <a:rPr lang="pt-BR" sz="3000" dirty="0" smtClean="0">
                <a:solidFill>
                  <a:srgbClr val="000000"/>
                </a:solidFill>
                <a:latin typeface="ff13"/>
              </a:rPr>
              <a:t>gestos etc</a:t>
            </a:r>
            <a:r>
              <a:rPr lang="pt-BR" sz="3000" dirty="0">
                <a:solidFill>
                  <a:srgbClr val="000000"/>
                </a:solidFill>
                <a:latin typeface="ff13"/>
              </a:rPr>
              <a:t>. Nós acreditamos muito </a:t>
            </a:r>
            <a:r>
              <a:rPr lang="pt-BR" sz="3000" dirty="0" smtClean="0">
                <a:solidFill>
                  <a:srgbClr val="000000"/>
                </a:solidFill>
                <a:latin typeface="ff13"/>
              </a:rPr>
              <a:t>mais</a:t>
            </a:r>
            <a:r>
              <a:rPr lang="pt-BR" sz="3000" dirty="0">
                <a:solidFill>
                  <a:srgbClr val="000000"/>
                </a:solidFill>
                <a:latin typeface="Source Sans Pro"/>
              </a:rPr>
              <a:t> </a:t>
            </a:r>
            <a:r>
              <a:rPr lang="pt-BR" sz="3000" dirty="0" smtClean="0">
                <a:solidFill>
                  <a:srgbClr val="000000"/>
                </a:solidFill>
                <a:latin typeface="ff18"/>
              </a:rPr>
              <a:t>"no que vemos“</a:t>
            </a:r>
            <a:r>
              <a:rPr lang="pt-BR" sz="3000" dirty="0" smtClean="0">
                <a:solidFill>
                  <a:srgbClr val="000000"/>
                </a:solidFill>
                <a:latin typeface="Source Sans Pro"/>
              </a:rPr>
              <a:t> </a:t>
            </a:r>
            <a:r>
              <a:rPr lang="pt-BR" sz="3000" dirty="0" smtClean="0">
                <a:solidFill>
                  <a:srgbClr val="000000"/>
                </a:solidFill>
                <a:latin typeface="ff13"/>
              </a:rPr>
              <a:t>do que</a:t>
            </a:r>
            <a:r>
              <a:rPr lang="pt-BR" sz="3000" dirty="0" smtClean="0">
                <a:solidFill>
                  <a:srgbClr val="000000"/>
                </a:solidFill>
                <a:latin typeface="Source Sans Pro"/>
              </a:rPr>
              <a:t> </a:t>
            </a:r>
            <a:r>
              <a:rPr lang="pt-BR" sz="3000" dirty="0" smtClean="0">
                <a:solidFill>
                  <a:srgbClr val="000000"/>
                </a:solidFill>
                <a:latin typeface="ff18"/>
              </a:rPr>
              <a:t>"no </a:t>
            </a:r>
            <a:r>
              <a:rPr lang="pt-BR" sz="3000" dirty="0">
                <a:solidFill>
                  <a:srgbClr val="000000"/>
                </a:solidFill>
                <a:latin typeface="ff18"/>
              </a:rPr>
              <a:t>que </a:t>
            </a:r>
            <a:r>
              <a:rPr lang="pt-BR" sz="3000" dirty="0" smtClean="0">
                <a:solidFill>
                  <a:srgbClr val="000000"/>
                </a:solidFill>
                <a:latin typeface="ff18"/>
              </a:rPr>
              <a:t>escutamos“.</a:t>
            </a:r>
          </a:p>
          <a:p>
            <a:pPr indent="538163" algn="just"/>
            <a:r>
              <a:rPr lang="pt-BR" sz="3200" dirty="0"/>
              <a:t>É importante que você perceba os significados de todos </a:t>
            </a:r>
            <a:r>
              <a:rPr lang="pt-BR" sz="3200" dirty="0" smtClean="0"/>
              <a:t>eles num </a:t>
            </a:r>
            <a:r>
              <a:rPr lang="pt-BR" sz="3200" dirty="0"/>
              <a:t>nível consciente</a:t>
            </a:r>
            <a:r>
              <a:rPr lang="pt-BR" sz="3200" dirty="0" smtClean="0"/>
              <a:t>.</a:t>
            </a:r>
          </a:p>
          <a:p>
            <a:pPr indent="538163" algn="just"/>
            <a:endParaRPr lang="pt-BR" sz="3200" dirty="0" smtClean="0"/>
          </a:p>
          <a:p>
            <a:pPr algn="just">
              <a:buAutoNum type="arabicPeriod"/>
            </a:pPr>
            <a:r>
              <a:rPr lang="pt-BR" sz="3200" u="sng" dirty="0" smtClean="0"/>
              <a:t>Gestos </a:t>
            </a:r>
            <a:r>
              <a:rPr lang="pt-BR" sz="3200" u="sng" dirty="0"/>
              <a:t>Corporais. </a:t>
            </a:r>
            <a:r>
              <a:rPr lang="pt-BR" sz="3200" dirty="0"/>
              <a:t>Incluem movimentos das mãos, coordenação, </a:t>
            </a:r>
            <a:r>
              <a:rPr lang="pt-BR" sz="3200" dirty="0" smtClean="0"/>
              <a:t>postura, expressões </a:t>
            </a:r>
            <a:r>
              <a:rPr lang="pt-BR" sz="3200" dirty="0"/>
              <a:t>faciais (sorrisos, rostos franzidos, olhares à volta</a:t>
            </a:r>
            <a:r>
              <a:rPr lang="pt-BR" sz="3200" dirty="0" smtClean="0"/>
              <a:t>).</a:t>
            </a:r>
          </a:p>
          <a:p>
            <a:pPr algn="just">
              <a:buAutoNum type="arabicPeriod"/>
            </a:pPr>
            <a:r>
              <a:rPr lang="pt-BR" sz="3200" u="sng" dirty="0"/>
              <a:t>Movimento dos Olhos</a:t>
            </a:r>
            <a:r>
              <a:rPr lang="pt-BR" sz="3200" dirty="0"/>
              <a:t>. Movimentos das pupilas, rotação dos olhos, cílios abrindo </a:t>
            </a:r>
            <a:r>
              <a:rPr lang="pt-BR" sz="3200" dirty="0" smtClean="0"/>
              <a:t>e fechando</a:t>
            </a:r>
            <a:r>
              <a:rPr lang="pt-BR" sz="3200" dirty="0"/>
              <a:t>, </a:t>
            </a:r>
            <a:r>
              <a:rPr lang="pt-BR" sz="3200" dirty="0" smtClean="0"/>
              <a:t>piscadas</a:t>
            </a:r>
            <a:endParaRPr lang="pt-BR" sz="3000" dirty="0">
              <a:solidFill>
                <a:srgbClr val="000000"/>
              </a:solidFill>
              <a:latin typeface="Source Sans Pro"/>
            </a:endParaRPr>
          </a:p>
          <a:p>
            <a:r>
              <a:rPr lang="pt-BR" dirty="0">
                <a:solidFill>
                  <a:srgbClr val="000000"/>
                </a:solidFill>
                <a:latin typeface="ff13"/>
              </a:rPr>
              <a:t>.</a:t>
            </a:r>
            <a:endParaRPr lang="pt-BR" b="0" i="0" dirty="0">
              <a:solidFill>
                <a:srgbClr val="000000"/>
              </a:solidFill>
              <a:effectLst/>
              <a:latin typeface="Source Sans Pro"/>
            </a:endParaRPr>
          </a:p>
        </p:txBody>
      </p:sp>
    </p:spTree>
    <p:extLst>
      <p:ext uri="{BB962C8B-B14F-4D97-AF65-F5344CB8AC3E}">
        <p14:creationId xmlns:p14="http://schemas.microsoft.com/office/powerpoint/2010/main" val="4232690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algn="just"/>
            <a:r>
              <a:rPr lang="pt-BR" sz="3000" u="sng" dirty="0" smtClean="0">
                <a:solidFill>
                  <a:srgbClr val="000000"/>
                </a:solidFill>
                <a:latin typeface="ff13"/>
              </a:rPr>
              <a:t>3.</a:t>
            </a:r>
            <a:r>
              <a:rPr lang="pt-BR" sz="3000" u="sng" dirty="0" smtClean="0">
                <a:solidFill>
                  <a:srgbClr val="000000"/>
                </a:solidFill>
                <a:latin typeface="Source Sans Pro"/>
              </a:rPr>
              <a:t> </a:t>
            </a:r>
            <a:r>
              <a:rPr lang="pt-BR" sz="3000" u="sng" dirty="0" smtClean="0">
                <a:solidFill>
                  <a:srgbClr val="000000"/>
                </a:solidFill>
                <a:latin typeface="ff13"/>
              </a:rPr>
              <a:t>Sensação </a:t>
            </a:r>
            <a:r>
              <a:rPr lang="pt-BR" sz="3000" u="sng" dirty="0">
                <a:solidFill>
                  <a:srgbClr val="000000"/>
                </a:solidFill>
                <a:latin typeface="ff13"/>
              </a:rPr>
              <a:t>de Toque e de Pele.</a:t>
            </a:r>
            <a:r>
              <a:rPr lang="pt-BR" sz="3000" dirty="0">
                <a:solidFill>
                  <a:srgbClr val="000000"/>
                </a:solidFill>
                <a:latin typeface="ff13"/>
              </a:rPr>
              <a:t> Trata-se dos modos como a pele reage ao toque. </a:t>
            </a:r>
            <a:r>
              <a:rPr lang="pt-BR" sz="3000" dirty="0" smtClean="0">
                <a:solidFill>
                  <a:srgbClr val="000000"/>
                </a:solidFill>
                <a:latin typeface="ff13"/>
              </a:rPr>
              <a:t>Por exemplo</a:t>
            </a:r>
            <a:r>
              <a:rPr lang="pt-BR" sz="3000" dirty="0">
                <a:solidFill>
                  <a:srgbClr val="000000"/>
                </a:solidFill>
                <a:latin typeface="ff13"/>
              </a:rPr>
              <a:t>, as mãos frias e úmidas demonstram tensão (ou má circulação). Um aperto demão flácido significa falta de entusiasmo e confiança. Quando as pessoas se </a:t>
            </a:r>
            <a:r>
              <a:rPr lang="pt-BR" sz="3000" dirty="0" err="1">
                <a:solidFill>
                  <a:srgbClr val="000000"/>
                </a:solidFill>
                <a:latin typeface="ff13"/>
              </a:rPr>
              <a:t>tocamfisicamente</a:t>
            </a:r>
            <a:r>
              <a:rPr lang="pt-BR" sz="3000" dirty="0">
                <a:solidFill>
                  <a:srgbClr val="000000"/>
                </a:solidFill>
                <a:latin typeface="ff13"/>
              </a:rPr>
              <a:t>, os músculos retesados é um sinal de medo ou inibição. Movimentos </a:t>
            </a:r>
            <a:r>
              <a:rPr lang="pt-BR" sz="3000" dirty="0" smtClean="0">
                <a:solidFill>
                  <a:srgbClr val="000000"/>
                </a:solidFill>
                <a:latin typeface="ff13"/>
              </a:rPr>
              <a:t>rápidos de </a:t>
            </a:r>
            <a:r>
              <a:rPr lang="pt-BR" sz="3000" dirty="0">
                <a:solidFill>
                  <a:srgbClr val="000000"/>
                </a:solidFill>
                <a:latin typeface="ff13"/>
              </a:rPr>
              <a:t>cabeça significam que percebem (ou se enganam pensando que percebem) raiva</a:t>
            </a:r>
            <a:r>
              <a:rPr lang="pt-BR" sz="3000" dirty="0" smtClean="0">
                <a:solidFill>
                  <a:srgbClr val="000000"/>
                </a:solidFill>
                <a:latin typeface="ff13"/>
              </a:rPr>
              <a:t>.</a:t>
            </a:r>
          </a:p>
          <a:p>
            <a:pPr algn="just"/>
            <a:r>
              <a:rPr lang="pt-BR" sz="3000" u="sng" dirty="0" smtClean="0">
                <a:solidFill>
                  <a:srgbClr val="000000"/>
                </a:solidFill>
                <a:latin typeface="ff13"/>
              </a:rPr>
              <a:t>4.</a:t>
            </a:r>
            <a:r>
              <a:rPr lang="pt-BR" sz="3000" u="sng" dirty="0">
                <a:solidFill>
                  <a:srgbClr val="000000"/>
                </a:solidFill>
                <a:latin typeface="Source Sans Pro"/>
              </a:rPr>
              <a:t> </a:t>
            </a:r>
            <a:r>
              <a:rPr lang="pt-BR" sz="3000" u="sng" dirty="0" smtClean="0">
                <a:solidFill>
                  <a:srgbClr val="000000"/>
                </a:solidFill>
                <a:latin typeface="ff13"/>
              </a:rPr>
              <a:t>Espaço</a:t>
            </a:r>
            <a:r>
              <a:rPr lang="pt-BR" sz="3000" u="sng" dirty="0">
                <a:solidFill>
                  <a:srgbClr val="000000"/>
                </a:solidFill>
                <a:latin typeface="ff13"/>
              </a:rPr>
              <a:t>.</a:t>
            </a:r>
            <a:r>
              <a:rPr lang="pt-BR" sz="3000" dirty="0">
                <a:solidFill>
                  <a:srgbClr val="000000"/>
                </a:solidFill>
                <a:latin typeface="ff13"/>
              </a:rPr>
              <a:t> Agora, as relações com espaço. As maneiras como as pessoas se </a:t>
            </a:r>
            <a:r>
              <a:rPr lang="pt-BR" sz="3000" dirty="0" smtClean="0">
                <a:solidFill>
                  <a:srgbClr val="000000"/>
                </a:solidFill>
                <a:latin typeface="ff13"/>
              </a:rPr>
              <a:t>comportam frente </a:t>
            </a:r>
            <a:r>
              <a:rPr lang="pt-BR" sz="3000" dirty="0">
                <a:solidFill>
                  <a:srgbClr val="000000"/>
                </a:solidFill>
                <a:latin typeface="ff13"/>
              </a:rPr>
              <a:t>a essas relações formam também um sinal não-verbal. Por exemplo, </a:t>
            </a:r>
            <a:r>
              <a:rPr lang="pt-BR" sz="3000" dirty="0" smtClean="0">
                <a:solidFill>
                  <a:srgbClr val="000000"/>
                </a:solidFill>
                <a:latin typeface="ff13"/>
              </a:rPr>
              <a:t>param próximas </a:t>
            </a:r>
            <a:r>
              <a:rPr lang="pt-BR" sz="3000" dirty="0">
                <a:solidFill>
                  <a:srgbClr val="000000"/>
                </a:solidFill>
                <a:latin typeface="ff13"/>
              </a:rPr>
              <a:t>e se inclinam para outras. Isso pode demonstrar interesse e </a:t>
            </a:r>
            <a:r>
              <a:rPr lang="pt-BR" sz="3000" dirty="0" smtClean="0">
                <a:solidFill>
                  <a:srgbClr val="000000"/>
                </a:solidFill>
                <a:latin typeface="ff13"/>
              </a:rPr>
              <a:t>tranquilidade </a:t>
            </a:r>
            <a:r>
              <a:rPr lang="pt-BR" sz="3000" dirty="0">
                <a:solidFill>
                  <a:srgbClr val="000000"/>
                </a:solidFill>
                <a:latin typeface="ff13"/>
              </a:rPr>
              <a:t>coma situação. Dar um passo atrás indica medo e sensação de estar sendo pressionado</a:t>
            </a:r>
            <a:r>
              <a:rPr lang="pt-BR" sz="3000" dirty="0" smtClean="0">
                <a:solidFill>
                  <a:srgbClr val="000000"/>
                </a:solidFill>
                <a:latin typeface="ff13"/>
              </a:rPr>
              <a:t>. Constroem-se </a:t>
            </a:r>
            <a:r>
              <a:rPr lang="pt-BR" sz="3000" dirty="0">
                <a:solidFill>
                  <a:srgbClr val="000000"/>
                </a:solidFill>
                <a:latin typeface="ff13"/>
              </a:rPr>
              <a:t>fortes de papel ou outros objetos em volta, como proteção.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384762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40197"/>
          </a:xfrm>
          <a:prstGeom prst="rect">
            <a:avLst/>
          </a:prstGeom>
        </p:spPr>
        <p:txBody>
          <a:bodyPr wrap="square">
            <a:spAutoFit/>
          </a:bodyPr>
          <a:lstStyle/>
          <a:p>
            <a:pPr algn="just"/>
            <a:r>
              <a:rPr lang="pt-BR" sz="3000" dirty="0" smtClean="0">
                <a:solidFill>
                  <a:srgbClr val="000000"/>
                </a:solidFill>
                <a:latin typeface="ff13"/>
              </a:rPr>
              <a:t>5.</a:t>
            </a:r>
            <a:r>
              <a:rPr lang="pt-BR" sz="3000" dirty="0" smtClean="0">
                <a:solidFill>
                  <a:srgbClr val="000000"/>
                </a:solidFill>
                <a:latin typeface="Source Sans Pro"/>
              </a:rPr>
              <a:t> </a:t>
            </a:r>
            <a:r>
              <a:rPr lang="pt-BR" sz="3000" u="sng" dirty="0" smtClean="0">
                <a:solidFill>
                  <a:srgbClr val="000000"/>
                </a:solidFill>
                <a:latin typeface="ff13"/>
              </a:rPr>
              <a:t>Outros </a:t>
            </a:r>
            <a:r>
              <a:rPr lang="pt-BR" sz="3000" u="sng" dirty="0">
                <a:solidFill>
                  <a:srgbClr val="000000"/>
                </a:solidFill>
                <a:latin typeface="ff13"/>
              </a:rPr>
              <a:t>aspectos da linguagem corporal incluem</a:t>
            </a:r>
            <a:r>
              <a:rPr lang="pt-BR" sz="3000" dirty="0">
                <a:solidFill>
                  <a:srgbClr val="000000"/>
                </a:solidFill>
                <a:latin typeface="ff13"/>
              </a:rPr>
              <a:t>: ambiente (escolha de quadros</a:t>
            </a:r>
            <a:r>
              <a:rPr lang="pt-BR" sz="3000" dirty="0" smtClean="0">
                <a:solidFill>
                  <a:srgbClr val="000000"/>
                </a:solidFill>
                <a:latin typeface="ff13"/>
              </a:rPr>
              <a:t>, mobiliário </a:t>
            </a:r>
            <a:r>
              <a:rPr lang="pt-BR" sz="3000" dirty="0">
                <a:solidFill>
                  <a:srgbClr val="000000"/>
                </a:solidFill>
                <a:latin typeface="ff13"/>
              </a:rPr>
              <a:t>do escritório e arranjos); cores (escolha das roupas e da decoração </a:t>
            </a:r>
            <a:r>
              <a:rPr lang="pt-BR" sz="3000" dirty="0" smtClean="0">
                <a:solidFill>
                  <a:srgbClr val="000000"/>
                </a:solidFill>
                <a:latin typeface="ff13"/>
              </a:rPr>
              <a:t>do escritório</a:t>
            </a:r>
            <a:r>
              <a:rPr lang="pt-BR" sz="3000" dirty="0">
                <a:solidFill>
                  <a:srgbClr val="000000"/>
                </a:solidFill>
                <a:latin typeface="ff13"/>
              </a:rPr>
              <a:t>); perfumes e cheiros (a indústria de cosméticos ganhou fortunas </a:t>
            </a:r>
            <a:r>
              <a:rPr lang="pt-BR" sz="3000" dirty="0" smtClean="0">
                <a:solidFill>
                  <a:srgbClr val="000000"/>
                </a:solidFill>
                <a:latin typeface="ff13"/>
              </a:rPr>
              <a:t>por compreender </a:t>
            </a:r>
            <a:r>
              <a:rPr lang="pt-BR" sz="3000" dirty="0">
                <a:solidFill>
                  <a:srgbClr val="000000"/>
                </a:solidFill>
                <a:latin typeface="ff13"/>
              </a:rPr>
              <a:t>a relação entre as fragrâncias e certas personalidades</a:t>
            </a:r>
            <a:r>
              <a:rPr lang="pt-BR" sz="3000" dirty="0" smtClean="0">
                <a:solidFill>
                  <a:srgbClr val="000000"/>
                </a:solidFill>
                <a:latin typeface="ff13"/>
              </a:rPr>
              <a:t>).</a:t>
            </a:r>
          </a:p>
          <a:p>
            <a:pPr algn="just"/>
            <a:endParaRPr lang="pt-BR" sz="3200" dirty="0" smtClean="0"/>
          </a:p>
          <a:p>
            <a:pPr algn="just"/>
            <a:endParaRPr lang="pt-BR" sz="3200" dirty="0" smtClean="0"/>
          </a:p>
          <a:p>
            <a:pPr indent="538163" algn="just"/>
            <a:r>
              <a:rPr lang="pt-BR" sz="3200" dirty="0" smtClean="0"/>
              <a:t>Todas </a:t>
            </a:r>
            <a:r>
              <a:rPr lang="pt-BR" sz="3200" dirty="0"/>
              <a:t>as </a:t>
            </a:r>
            <a:r>
              <a:rPr lang="pt-BR" sz="3200" dirty="0" smtClean="0"/>
              <a:t>ideias </a:t>
            </a:r>
            <a:r>
              <a:rPr lang="pt-BR" sz="3200" dirty="0"/>
              <a:t>subentendidas nas linguagens silenciosas precisam ser combinadas para que </a:t>
            </a:r>
            <a:r>
              <a:rPr lang="pt-BR" sz="3200" dirty="0" smtClean="0"/>
              <a:t>os sinais </a:t>
            </a:r>
            <a:r>
              <a:rPr lang="pt-BR" sz="3200" dirty="0"/>
              <a:t>corretos sejam compreendidos. A maioria desses sinais é lida por nós pelo subconsciente, vindo depois à reação</a:t>
            </a:r>
            <a:r>
              <a:rPr lang="pt-BR" sz="3200" dirty="0" smtClean="0"/>
              <a:t>. </a:t>
            </a:r>
          </a:p>
          <a:p>
            <a:pPr indent="538163" algn="just"/>
            <a:r>
              <a:rPr lang="pt-BR" sz="3200" dirty="0" smtClean="0"/>
              <a:t>Se </a:t>
            </a:r>
            <a:r>
              <a:rPr lang="pt-BR" sz="3200" dirty="0"/>
              <a:t>você ouve o que a pessoa diz e não olha o que ela faz enquanto fala, perde a conexão </a:t>
            </a:r>
            <a:r>
              <a:rPr lang="pt-BR" sz="3200" dirty="0" smtClean="0"/>
              <a:t>essencial entre </a:t>
            </a:r>
            <a:r>
              <a:rPr lang="pt-BR" sz="3200" dirty="0"/>
              <a:t>a mente e o corpo.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912273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92803" y="110938"/>
            <a:ext cx="10822368" cy="547968"/>
          </a:xfrm>
          <a:prstGeom prst="rect">
            <a:avLst/>
          </a:prstGeom>
        </p:spPr>
      </p:pic>
      <p:sp>
        <p:nvSpPr>
          <p:cNvPr id="3" name="Retângulo 2"/>
          <p:cNvSpPr/>
          <p:nvPr/>
        </p:nvSpPr>
        <p:spPr>
          <a:xfrm>
            <a:off x="7986" y="838776"/>
            <a:ext cx="12184013" cy="5170646"/>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3"/>
              </a:rPr>
              <a:t>Gestos cruzados</a:t>
            </a:r>
            <a:r>
              <a:rPr lang="pt-BR" sz="3000" dirty="0" smtClean="0">
                <a:solidFill>
                  <a:srgbClr val="000000"/>
                </a:solidFill>
                <a:latin typeface="ff13"/>
              </a:rPr>
              <a:t>: De qualquer tipo - braços ou pernas, é sempre um gesto de confinamento, um modo de fechar o circuito.</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Fazer pose</a:t>
            </a:r>
            <a:r>
              <a:rPr lang="pt-BR" sz="3000" dirty="0" smtClean="0">
                <a:solidFill>
                  <a:srgbClr val="000000"/>
                </a:solidFill>
                <a:latin typeface="ff13"/>
              </a:rPr>
              <a:t>: Qualquer gesto artificial e pensado significa "olhe para mim e para o que tenho; isto é o que sou".</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Gestos vagarosos e deliberados</a:t>
            </a:r>
            <a:r>
              <a:rPr lang="pt-BR" sz="3000" dirty="0" smtClean="0">
                <a:solidFill>
                  <a:srgbClr val="000000"/>
                </a:solidFill>
                <a:latin typeface="ff13"/>
              </a:rPr>
              <a:t>: Esta pessoa está se acalmando, controlando as ideias antes de atacar um ponto com firmeza. Trata-se de um planejador.</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Encostar-se em alguma coisa</a:t>
            </a:r>
            <a:r>
              <a:rPr lang="pt-BR" sz="3000" dirty="0" smtClean="0">
                <a:solidFill>
                  <a:srgbClr val="000000"/>
                </a:solidFill>
                <a:latin typeface="ff13"/>
              </a:rPr>
              <a:t>: Esta pessoa precisa de contato com seu ambiente e sente conforto em estar com outras pessoas.</a:t>
            </a:r>
            <a:endParaRPr lang="pt-BR" sz="3000" dirty="0" smtClean="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Esparramar objetos em volta de si</a:t>
            </a:r>
            <a:r>
              <a:rPr lang="pt-BR" sz="3000" dirty="0" smtClean="0">
                <a:solidFill>
                  <a:srgbClr val="000000"/>
                </a:solidFill>
                <a:latin typeface="ff13"/>
              </a:rPr>
              <a:t>: Uma pessoa que coloca objetos à sua volta está ampliando seu alcance e tenta ganhar mais território.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562786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017306"/>
          </a:xfrm>
          <a:prstGeom prst="rect">
            <a:avLst/>
          </a:prstGeom>
        </p:spPr>
        <p:txBody>
          <a:bodyPr wrap="square">
            <a:spAutoFit/>
          </a:bodyPr>
          <a:lstStyle/>
          <a:p>
            <a:pPr algn="just">
              <a:buFont typeface="Wingdings" panose="05000000000000000000" pitchFamily="2" charset="2"/>
              <a:buChar char="ü"/>
            </a:pPr>
            <a:r>
              <a:rPr lang="pt-BR" sz="3000" u="sng" dirty="0">
                <a:solidFill>
                  <a:srgbClr val="000000"/>
                </a:solidFill>
                <a:latin typeface="ff13"/>
              </a:rPr>
              <a:t>Falta de movimento</a:t>
            </a:r>
            <a:r>
              <a:rPr lang="pt-BR" sz="3000" dirty="0">
                <a:solidFill>
                  <a:srgbClr val="000000"/>
                </a:solidFill>
                <a:latin typeface="ff13"/>
              </a:rPr>
              <a:t>: Uma pessoa que mantém o corpo imóvel procura se internar em </a:t>
            </a:r>
            <a:r>
              <a:rPr lang="pt-BR" sz="3000" dirty="0" smtClean="0">
                <a:solidFill>
                  <a:srgbClr val="000000"/>
                </a:solidFill>
                <a:latin typeface="ff13"/>
              </a:rPr>
              <a:t>si mesma</a:t>
            </a:r>
            <a:r>
              <a:rPr lang="pt-BR" sz="3000" dirty="0">
                <a:solidFill>
                  <a:srgbClr val="000000"/>
                </a:solidFill>
                <a:latin typeface="ff13"/>
              </a:rPr>
              <a:t>, esperando que ninguém repare nela, ou também pode estar ouvindo </a:t>
            </a:r>
            <a:r>
              <a:rPr lang="pt-BR" sz="3000" dirty="0" smtClean="0">
                <a:solidFill>
                  <a:srgbClr val="000000"/>
                </a:solidFill>
                <a:latin typeface="ff13"/>
              </a:rPr>
              <a:t>o planejado</a:t>
            </a:r>
            <a:r>
              <a:rPr lang="pt-BR" sz="3000" dirty="0">
                <a:solidFill>
                  <a:srgbClr val="000000"/>
                </a:solidFill>
                <a:latin typeface="ff13"/>
              </a:rPr>
              <a:t>, silenciosamente. Pode ainda estar cauteloso ou de olho no cargo que </a:t>
            </a:r>
            <a:r>
              <a:rPr lang="pt-BR" sz="3000" dirty="0" smtClean="0">
                <a:solidFill>
                  <a:srgbClr val="000000"/>
                </a:solidFill>
                <a:latin typeface="ff13"/>
              </a:rPr>
              <a:t>você ocupa</a:t>
            </a:r>
            <a:r>
              <a:rPr lang="pt-BR" sz="3000" dirty="0">
                <a:solidFill>
                  <a:srgbClr val="000000"/>
                </a:solidFill>
                <a:latin typeface="ff13"/>
              </a:rPr>
              <a:t>. Essa pessoa precisa ser olhada com cuidado.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Ilustrar </a:t>
            </a:r>
            <a:r>
              <a:rPr lang="pt-BR" sz="3000" u="sng" dirty="0">
                <a:solidFill>
                  <a:srgbClr val="000000"/>
                </a:solidFill>
                <a:latin typeface="ff13"/>
              </a:rPr>
              <a:t>com objetos ou com o corpo</a:t>
            </a:r>
            <a:r>
              <a:rPr lang="pt-BR" sz="3000" dirty="0">
                <a:solidFill>
                  <a:srgbClr val="000000"/>
                </a:solidFill>
                <a:latin typeface="ff13"/>
              </a:rPr>
              <a:t>: Se alguém usa objetos sobre a mesa para </a:t>
            </a:r>
            <a:r>
              <a:rPr lang="pt-BR" sz="3000" dirty="0" smtClean="0">
                <a:solidFill>
                  <a:srgbClr val="000000"/>
                </a:solidFill>
                <a:latin typeface="ff13"/>
              </a:rPr>
              <a:t>sublinhar alguma </a:t>
            </a:r>
            <a:r>
              <a:rPr lang="pt-BR" sz="3000" dirty="0">
                <a:solidFill>
                  <a:srgbClr val="000000"/>
                </a:solidFill>
                <a:latin typeface="ff13"/>
              </a:rPr>
              <a:t>coisa que está dizendo, é do tipo expansivo e sabe o que quer. Essas pessoas </a:t>
            </a:r>
            <a:r>
              <a:rPr lang="pt-BR" sz="3000" dirty="0" smtClean="0">
                <a:solidFill>
                  <a:srgbClr val="000000"/>
                </a:solidFill>
                <a:latin typeface="ff13"/>
              </a:rPr>
              <a:t>são realistas</a:t>
            </a:r>
            <a:r>
              <a:rPr lang="pt-BR" sz="3000" dirty="0">
                <a:solidFill>
                  <a:srgbClr val="000000"/>
                </a:solidFill>
                <a:latin typeface="ff13"/>
              </a:rPr>
              <a:t>, não sonhadoras</a:t>
            </a:r>
            <a:r>
              <a:rPr lang="pt-BR" sz="3000" dirty="0" smtClean="0">
                <a:solidFill>
                  <a:srgbClr val="000000"/>
                </a:solidFill>
                <a:latin typeface="ff13"/>
              </a:rPr>
              <a:t>..</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Gestos </a:t>
            </a:r>
            <a:r>
              <a:rPr lang="pt-BR" sz="3000" u="sng" dirty="0">
                <a:solidFill>
                  <a:srgbClr val="000000"/>
                </a:solidFill>
                <a:latin typeface="ff13"/>
              </a:rPr>
              <a:t>abertos e fechados</a:t>
            </a:r>
            <a:r>
              <a:rPr lang="pt-BR" sz="3000" dirty="0">
                <a:solidFill>
                  <a:srgbClr val="000000"/>
                </a:solidFill>
                <a:latin typeface="ff13"/>
              </a:rPr>
              <a:t>: Geralmente os gestos abertos são confiantes, enquanto </a:t>
            </a:r>
            <a:r>
              <a:rPr lang="pt-BR" sz="3000" dirty="0" smtClean="0">
                <a:solidFill>
                  <a:srgbClr val="000000"/>
                </a:solidFill>
                <a:latin typeface="ff13"/>
              </a:rPr>
              <a:t>os fechados </a:t>
            </a:r>
            <a:r>
              <a:rPr lang="pt-BR" sz="3000" dirty="0">
                <a:solidFill>
                  <a:srgbClr val="000000"/>
                </a:solidFill>
                <a:latin typeface="ff13"/>
              </a:rPr>
              <a:t>indicam corte e retraimento.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3"/>
              </a:rPr>
              <a:t>Virar </a:t>
            </a:r>
            <a:r>
              <a:rPr lang="pt-BR" sz="3000" u="sng" dirty="0">
                <a:solidFill>
                  <a:srgbClr val="000000"/>
                </a:solidFill>
                <a:latin typeface="ff13"/>
              </a:rPr>
              <a:t>de frente e virar de costas</a:t>
            </a:r>
            <a:r>
              <a:rPr lang="pt-BR" sz="3000" dirty="0">
                <a:solidFill>
                  <a:srgbClr val="000000"/>
                </a:solidFill>
                <a:latin typeface="ff13"/>
              </a:rPr>
              <a:t>: Mesmo que apenas uma parte do corpo - os ombros, </a:t>
            </a:r>
            <a:r>
              <a:rPr lang="pt-BR" sz="3000" dirty="0" smtClean="0">
                <a:solidFill>
                  <a:srgbClr val="000000"/>
                </a:solidFill>
                <a:latin typeface="ff13"/>
              </a:rPr>
              <a:t>por exemplo </a:t>
            </a:r>
            <a:r>
              <a:rPr lang="pt-BR" sz="3000" dirty="0">
                <a:solidFill>
                  <a:srgbClr val="000000"/>
                </a:solidFill>
                <a:latin typeface="ff13"/>
              </a:rPr>
              <a:t>- vire para você, significa que você está sendo incluído na conversa ou </a:t>
            </a:r>
            <a:r>
              <a:rPr lang="pt-BR" sz="3000" dirty="0" smtClean="0">
                <a:solidFill>
                  <a:srgbClr val="000000"/>
                </a:solidFill>
                <a:latin typeface="ff13"/>
              </a:rPr>
              <a:t>na situação. No </a:t>
            </a:r>
            <a:r>
              <a:rPr lang="pt-BR" sz="3000" dirty="0">
                <a:solidFill>
                  <a:srgbClr val="000000"/>
                </a:solidFill>
                <a:latin typeface="ff13"/>
              </a:rPr>
              <a:t>entanto, se a pessoa lhe voltar as costas, isso indica exclusão.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2548047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863417"/>
          </a:xfrm>
          <a:prstGeom prst="rect">
            <a:avLst/>
          </a:prstGeom>
        </p:spPr>
        <p:txBody>
          <a:bodyPr wrap="square">
            <a:spAutoFit/>
          </a:bodyPr>
          <a:lstStyle/>
          <a:p>
            <a:pPr algn="just">
              <a:buFont typeface="Wingdings" panose="05000000000000000000" pitchFamily="2" charset="2"/>
              <a:buChar char="ü"/>
            </a:pPr>
            <a:r>
              <a:rPr lang="pt-BR" sz="3000" u="sng" dirty="0">
                <a:solidFill>
                  <a:srgbClr val="000000"/>
                </a:solidFill>
                <a:latin typeface="ff13"/>
              </a:rPr>
              <a:t>Inclinar-se para frente ou recostar-se na cadeira</a:t>
            </a:r>
            <a:r>
              <a:rPr lang="pt-BR" sz="3000" dirty="0">
                <a:solidFill>
                  <a:srgbClr val="000000"/>
                </a:solidFill>
                <a:latin typeface="ff13"/>
              </a:rPr>
              <a:t>: Aproximar o corpo pode significar </a:t>
            </a:r>
            <a:r>
              <a:rPr lang="pt-BR" sz="3000" dirty="0" smtClean="0">
                <a:solidFill>
                  <a:srgbClr val="000000"/>
                </a:solidFill>
                <a:latin typeface="ff13"/>
              </a:rPr>
              <a:t>um gesto </a:t>
            </a:r>
            <a:r>
              <a:rPr lang="pt-BR" sz="3000" dirty="0">
                <a:solidFill>
                  <a:srgbClr val="000000"/>
                </a:solidFill>
                <a:latin typeface="ff13"/>
              </a:rPr>
              <a:t>de amizade ou interesse ("Fale-me mais"). Encostar-se na cadeira indica </a:t>
            </a:r>
            <a:r>
              <a:rPr lang="pt-BR" sz="3000" dirty="0" smtClean="0">
                <a:solidFill>
                  <a:srgbClr val="000000"/>
                </a:solidFill>
                <a:latin typeface="ff13"/>
              </a:rPr>
              <a:t>uma diminuição </a:t>
            </a:r>
            <a:r>
              <a:rPr lang="pt-BR" sz="3000" dirty="0">
                <a:solidFill>
                  <a:srgbClr val="000000"/>
                </a:solidFill>
                <a:latin typeface="ff13"/>
              </a:rPr>
              <a:t>do interesse ("Deixe-me pensar no que você acaba de dizer</a:t>
            </a:r>
            <a:r>
              <a:rPr lang="pt-BR" sz="3000" dirty="0" smtClean="0">
                <a:solidFill>
                  <a:srgbClr val="000000"/>
                </a:solidFill>
                <a:latin typeface="ff13"/>
              </a:rPr>
              <a:t>").</a:t>
            </a:r>
          </a:p>
          <a:p>
            <a:pPr algn="just">
              <a:buFont typeface="Wingdings" panose="05000000000000000000" pitchFamily="2" charset="2"/>
              <a:buChar char="ü"/>
            </a:pPr>
            <a:r>
              <a:rPr lang="pt-BR" sz="3200" u="sng" dirty="0" smtClean="0"/>
              <a:t>Erguer </a:t>
            </a:r>
            <a:r>
              <a:rPr lang="pt-BR" sz="3200" u="sng" dirty="0"/>
              <a:t>a cabeça</a:t>
            </a:r>
            <a:r>
              <a:rPr lang="pt-BR" sz="3200" dirty="0"/>
              <a:t>: Manter a cabeça erguida é um sinal de interesse, de estar receptivo </a:t>
            </a:r>
            <a:r>
              <a:rPr lang="pt-BR" sz="3200" dirty="0" smtClean="0"/>
              <a:t>à opinião </a:t>
            </a:r>
            <a:r>
              <a:rPr lang="pt-BR" sz="3200" dirty="0"/>
              <a:t>dos </a:t>
            </a:r>
            <a:r>
              <a:rPr lang="pt-BR" sz="3200" dirty="0" smtClean="0"/>
              <a:t>outros.</a:t>
            </a:r>
          </a:p>
          <a:p>
            <a:pPr algn="just">
              <a:buFont typeface="Wingdings" panose="05000000000000000000" pitchFamily="2" charset="2"/>
              <a:buChar char="ü"/>
            </a:pPr>
            <a:r>
              <a:rPr lang="pt-BR" sz="3200" u="sng" dirty="0" smtClean="0"/>
              <a:t>Evitar </a:t>
            </a:r>
            <a:r>
              <a:rPr lang="pt-BR" sz="3200" u="sng" dirty="0"/>
              <a:t>a troca de olhares</a:t>
            </a:r>
            <a:r>
              <a:rPr lang="pt-BR" sz="3200" dirty="0"/>
              <a:t>: As pessoas que reagem dessa forma são inseguras de si </a:t>
            </a:r>
            <a:r>
              <a:rPr lang="pt-BR" sz="3200" dirty="0" smtClean="0"/>
              <a:t>mesma se </a:t>
            </a:r>
            <a:r>
              <a:rPr lang="pt-BR" sz="3200" dirty="0"/>
              <a:t>estão com medo de </a:t>
            </a:r>
            <a:r>
              <a:rPr lang="pt-BR" sz="3200" dirty="0" smtClean="0"/>
              <a:t>você.</a:t>
            </a:r>
          </a:p>
          <a:p>
            <a:pPr algn="just">
              <a:buFont typeface="Wingdings" panose="05000000000000000000" pitchFamily="2" charset="2"/>
              <a:buChar char="ü"/>
            </a:pPr>
            <a:r>
              <a:rPr lang="pt-BR" sz="3200" u="sng" dirty="0" smtClean="0"/>
              <a:t>Mãos </a:t>
            </a:r>
            <a:r>
              <a:rPr lang="pt-BR" sz="3200" u="sng" dirty="0"/>
              <a:t>juntas sobre o colo ou estômago</a:t>
            </a:r>
            <a:r>
              <a:rPr lang="pt-BR" sz="3200" dirty="0"/>
              <a:t>: Um gesto de </a:t>
            </a:r>
            <a:r>
              <a:rPr lang="pt-BR" sz="3200" dirty="0" smtClean="0"/>
              <a:t>proteção.</a:t>
            </a:r>
          </a:p>
          <a:p>
            <a:pPr algn="just">
              <a:buFont typeface="Wingdings" panose="05000000000000000000" pitchFamily="2" charset="2"/>
              <a:buChar char="ü"/>
            </a:pPr>
            <a:r>
              <a:rPr lang="pt-BR" sz="3200" u="sng" dirty="0" smtClean="0"/>
              <a:t>Mãos </a:t>
            </a:r>
            <a:r>
              <a:rPr lang="pt-BR" sz="3200" u="sng" dirty="0"/>
              <a:t>sobre a escrivaninha</a:t>
            </a:r>
            <a:r>
              <a:rPr lang="pt-BR" sz="3200" dirty="0"/>
              <a:t>: Inteiramente dedicado aos negócios - "Vamos direto </a:t>
            </a:r>
            <a:r>
              <a:rPr lang="pt-BR" sz="3200" dirty="0" smtClean="0"/>
              <a:t>ao assunto".</a:t>
            </a:r>
          </a:p>
          <a:p>
            <a:pPr algn="just">
              <a:buFont typeface="Wingdings" panose="05000000000000000000" pitchFamily="2" charset="2"/>
              <a:buChar char="ü"/>
            </a:pPr>
            <a:r>
              <a:rPr lang="pt-BR" sz="3200" u="sng" dirty="0" smtClean="0"/>
              <a:t>Mãos nos quadris</a:t>
            </a:r>
            <a:r>
              <a:rPr lang="pt-BR" sz="3200" dirty="0" smtClean="0"/>
              <a:t>: Provocativo ou duro, entretido ou ansioso para entrar no assunto principal. Este gesto também pode indicar antagonismo ou desafio.</a:t>
            </a:r>
            <a:endParaRPr lang="pt-BR" sz="3200" dirty="0"/>
          </a:p>
        </p:txBody>
      </p:sp>
    </p:spTree>
    <p:extLst>
      <p:ext uri="{BB962C8B-B14F-4D97-AF65-F5344CB8AC3E}">
        <p14:creationId xmlns:p14="http://schemas.microsoft.com/office/powerpoint/2010/main" val="2285355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355860"/>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3"/>
              </a:rPr>
              <a:t>Mãos </a:t>
            </a:r>
            <a:r>
              <a:rPr lang="pt-BR" sz="3000" u="sng" dirty="0">
                <a:solidFill>
                  <a:srgbClr val="000000"/>
                </a:solidFill>
                <a:latin typeface="ff13"/>
              </a:rPr>
              <a:t>nos bolsos</a:t>
            </a:r>
            <a:r>
              <a:rPr lang="pt-BR" sz="3000" dirty="0">
                <a:solidFill>
                  <a:srgbClr val="000000"/>
                </a:solidFill>
                <a:latin typeface="ff13"/>
              </a:rPr>
              <a:t>: Uma sensação de estar em contato com o próprio corpo, centrado em </a:t>
            </a:r>
            <a:r>
              <a:rPr lang="pt-BR" sz="3000" dirty="0" smtClean="0">
                <a:solidFill>
                  <a:srgbClr val="000000"/>
                </a:solidFill>
                <a:latin typeface="ff13"/>
              </a:rPr>
              <a:t>si mesmo</a:t>
            </a:r>
            <a:r>
              <a:rPr lang="pt-BR" sz="3000" dirty="0">
                <a:solidFill>
                  <a:srgbClr val="000000"/>
                </a:solidFill>
                <a:latin typeface="ff13"/>
              </a:rPr>
              <a:t>. Ter as mãos enfiadas em um pequeno vão é </a:t>
            </a:r>
            <a:r>
              <a:rPr lang="pt-BR" sz="3000" dirty="0" smtClean="0">
                <a:solidFill>
                  <a:srgbClr val="000000"/>
                </a:solidFill>
                <a:latin typeface="ff13"/>
              </a:rPr>
              <a:t>confortador</a:t>
            </a:r>
          </a:p>
          <a:p>
            <a:pPr algn="just">
              <a:buFont typeface="Wingdings" panose="05000000000000000000" pitchFamily="2" charset="2"/>
              <a:buChar char="ü"/>
            </a:pPr>
            <a:r>
              <a:rPr lang="pt-BR" sz="3000" dirty="0">
                <a:solidFill>
                  <a:srgbClr val="000000"/>
                </a:solidFill>
                <a:latin typeface="ff13"/>
              </a:rPr>
              <a:t> </a:t>
            </a:r>
            <a:r>
              <a:rPr lang="pt-BR" sz="3200" u="sng" dirty="0"/>
              <a:t>Apontar um dedo</a:t>
            </a:r>
            <a:r>
              <a:rPr lang="pt-BR" sz="3200" dirty="0"/>
              <a:t>: A pessoa está afirmando sua autoridade ou ilustrando um </a:t>
            </a:r>
            <a:r>
              <a:rPr lang="pt-BR" sz="3200" dirty="0" smtClean="0"/>
              <a:t>fato.</a:t>
            </a:r>
          </a:p>
          <a:p>
            <a:pPr algn="just">
              <a:buFont typeface="Wingdings" panose="05000000000000000000" pitchFamily="2" charset="2"/>
              <a:buChar char="ü"/>
            </a:pPr>
            <a:r>
              <a:rPr lang="pt-BR" sz="3200" u="sng" dirty="0" smtClean="0"/>
              <a:t>Abanar o dedo</a:t>
            </a:r>
            <a:r>
              <a:rPr lang="pt-BR" sz="3200" dirty="0" smtClean="0"/>
              <a:t>: Isto</a:t>
            </a:r>
            <a:r>
              <a:rPr lang="pt-BR" sz="3200" dirty="0"/>
              <a:t> é uma ameaça; ele, ou ela, o vê com hostilidade e está lhe </a:t>
            </a:r>
            <a:r>
              <a:rPr lang="pt-BR" sz="3200" dirty="0" smtClean="0"/>
              <a:t>passando uma repreensão. </a:t>
            </a:r>
          </a:p>
          <a:p>
            <a:pPr algn="just">
              <a:buFont typeface="Wingdings" panose="05000000000000000000" pitchFamily="2" charset="2"/>
              <a:buChar char="ü"/>
            </a:pPr>
            <a:r>
              <a:rPr lang="pt-BR" sz="3200" u="sng" dirty="0" smtClean="0"/>
              <a:t>Usar </a:t>
            </a:r>
            <a:r>
              <a:rPr lang="pt-BR" sz="3200" u="sng" dirty="0"/>
              <a:t>o polegar</a:t>
            </a:r>
            <a:r>
              <a:rPr lang="pt-BR" sz="3200" dirty="0"/>
              <a:t>: Uma ilusão de poder, já que o polegar é o símbolo da </a:t>
            </a:r>
            <a:r>
              <a:rPr lang="pt-BR" sz="3200" dirty="0" smtClean="0"/>
              <a:t>autoridade.</a:t>
            </a:r>
          </a:p>
          <a:p>
            <a:pPr algn="just">
              <a:buFont typeface="Wingdings" panose="05000000000000000000" pitchFamily="2" charset="2"/>
              <a:buChar char="ü"/>
            </a:pPr>
            <a:r>
              <a:rPr lang="pt-BR" sz="3200" u="sng" dirty="0" smtClean="0"/>
              <a:t>Contar </a:t>
            </a:r>
            <a:r>
              <a:rPr lang="pt-BR" sz="3200" u="sng" dirty="0"/>
              <a:t>nos dedos</a:t>
            </a:r>
            <a:r>
              <a:rPr lang="pt-BR" sz="3200" dirty="0"/>
              <a:t>: Uma pessoa lógica e sensata, separando os fatos na mente </a:t>
            </a:r>
            <a:r>
              <a:rPr lang="pt-BR" sz="3200" dirty="0" smtClean="0"/>
              <a:t>ao apresentá-los.</a:t>
            </a:r>
          </a:p>
          <a:p>
            <a:pPr algn="just">
              <a:buFont typeface="Wingdings" panose="05000000000000000000" pitchFamily="2" charset="2"/>
              <a:buChar char="ü"/>
            </a:pPr>
            <a:r>
              <a:rPr lang="pt-BR" sz="3200" u="sng" dirty="0" smtClean="0"/>
              <a:t>Contar </a:t>
            </a:r>
            <a:r>
              <a:rPr lang="pt-BR" sz="3200" u="sng" dirty="0"/>
              <a:t>a partir do polegar</a:t>
            </a:r>
            <a:r>
              <a:rPr lang="pt-BR" sz="3200" dirty="0"/>
              <a:t>: Indica uma apresentação </a:t>
            </a:r>
            <a:r>
              <a:rPr lang="pt-BR" sz="3200" dirty="0" smtClean="0"/>
              <a:t>forçada.</a:t>
            </a:r>
          </a:p>
          <a:p>
            <a:pPr algn="just">
              <a:buFont typeface="Wingdings" panose="05000000000000000000" pitchFamily="2" charset="2"/>
              <a:buChar char="ü"/>
            </a:pPr>
            <a:r>
              <a:rPr lang="pt-BR" sz="3200" u="sng" dirty="0" smtClean="0"/>
              <a:t>Contar </a:t>
            </a:r>
            <a:r>
              <a:rPr lang="pt-BR" sz="3200" u="sng" dirty="0"/>
              <a:t>a partir do dedo mínimo</a:t>
            </a:r>
            <a:r>
              <a:rPr lang="pt-BR" sz="3200" dirty="0"/>
              <a:t>: É um meio suave de transmitir as </a:t>
            </a:r>
            <a:r>
              <a:rPr lang="pt-BR" sz="3200" dirty="0" smtClean="0"/>
              <a:t>ideias.</a:t>
            </a:r>
            <a:endParaRPr lang="pt-BR" sz="3200" dirty="0"/>
          </a:p>
          <a:p>
            <a:pPr algn="just">
              <a:buFont typeface="Wingdings" panose="05000000000000000000" pitchFamily="2" charset="2"/>
              <a:buChar char="ü"/>
            </a:pPr>
            <a:endParaRPr lang="pt-BR" sz="3000" dirty="0"/>
          </a:p>
        </p:txBody>
      </p:sp>
    </p:spTree>
    <p:extLst>
      <p:ext uri="{BB962C8B-B14F-4D97-AF65-F5344CB8AC3E}">
        <p14:creationId xmlns:p14="http://schemas.microsoft.com/office/powerpoint/2010/main" val="98807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021976"/>
            <a:ext cx="12192001" cy="4062651"/>
          </a:xfrm>
          <a:prstGeom prst="rect">
            <a:avLst/>
          </a:prstGeom>
          <a:noFill/>
        </p:spPr>
        <p:txBody>
          <a:bodyPr wrap="square" rtlCol="0">
            <a:spAutoFit/>
          </a:bodyPr>
          <a:lstStyle/>
          <a:p>
            <a:pPr indent="538163" algn="just">
              <a:lnSpc>
                <a:spcPct val="150000"/>
              </a:lnSpc>
            </a:pPr>
            <a:r>
              <a:rPr lang="pt-BR" sz="3200" dirty="0"/>
              <a:t>Segundo a Wikipédia, vender é trocar um produto ou serviço por um valor (normalmente dinheiro), já negociar é procurar identificar uma “zona de acordo” com o interlocutor, visando encontrar o ponto em que as condições atendam a todas as partes envolvidas no processo. Perceba que negociar é muito mais abrangente que vender.</a:t>
            </a:r>
          </a:p>
          <a:p>
            <a:endParaRPr lang="pt-BR" dirty="0"/>
          </a:p>
        </p:txBody>
      </p:sp>
    </p:spTree>
    <p:extLst>
      <p:ext uri="{BB962C8B-B14F-4D97-AF65-F5344CB8AC3E}">
        <p14:creationId xmlns:p14="http://schemas.microsoft.com/office/powerpoint/2010/main" val="21127449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401753"/>
          </a:xfrm>
          <a:prstGeom prst="rect">
            <a:avLst/>
          </a:prstGeom>
        </p:spPr>
        <p:txBody>
          <a:bodyPr wrap="square">
            <a:spAutoFit/>
          </a:bodyPr>
          <a:lstStyle/>
          <a:p>
            <a:pPr algn="just">
              <a:buFont typeface="Wingdings" panose="05000000000000000000" pitchFamily="2" charset="2"/>
              <a:buChar char="ü"/>
            </a:pPr>
            <a:r>
              <a:rPr lang="pt-BR" sz="3000" u="sng" dirty="0"/>
              <a:t>Manter os dedos esticados enquanto conta</a:t>
            </a:r>
            <a:r>
              <a:rPr lang="pt-BR" sz="3000" dirty="0"/>
              <a:t>: Esta pessoa tem os planos bem claros </a:t>
            </a:r>
            <a:r>
              <a:rPr lang="pt-BR" sz="3000" dirty="0" smtClean="0"/>
              <a:t>na mente </a:t>
            </a:r>
            <a:r>
              <a:rPr lang="pt-BR" sz="3000" dirty="0"/>
              <a:t>e sabe onde quer chegar com </a:t>
            </a:r>
            <a:r>
              <a:rPr lang="pt-BR" sz="3000" dirty="0" smtClean="0"/>
              <a:t>eles.</a:t>
            </a:r>
          </a:p>
          <a:p>
            <a:pPr algn="just">
              <a:buFont typeface="Wingdings" panose="05000000000000000000" pitchFamily="2" charset="2"/>
              <a:buChar char="ü"/>
            </a:pPr>
            <a:r>
              <a:rPr lang="pt-BR" sz="3000" dirty="0"/>
              <a:t> </a:t>
            </a:r>
            <a:r>
              <a:rPr lang="pt-BR" sz="3200" u="sng" dirty="0"/>
              <a:t>Braços cruzados na frente do corpo</a:t>
            </a:r>
            <a:r>
              <a:rPr lang="pt-BR" sz="3200" dirty="0"/>
              <a:t>: Indicam uma variedade de significados, </a:t>
            </a:r>
            <a:r>
              <a:rPr lang="pt-BR" sz="3200" dirty="0" smtClean="0"/>
              <a:t>dependendo da </a:t>
            </a:r>
            <a:r>
              <a:rPr lang="pt-BR" sz="3200" dirty="0"/>
              <a:t>situação. Pode ser uma forma de se resguardar ou de mostrar medo, timidez, força </a:t>
            </a:r>
            <a:r>
              <a:rPr lang="pt-BR" sz="3200" dirty="0" smtClean="0"/>
              <a:t>ou poder. Mas</a:t>
            </a:r>
            <a:r>
              <a:rPr lang="pt-BR" sz="3200" dirty="0"/>
              <a:t>, atenção: uma pessoa com os braços cruzados pode, simplesmente, ser fria</a:t>
            </a:r>
            <a:r>
              <a:rPr lang="pt-BR" sz="3200" dirty="0" smtClean="0"/>
              <a:t>.</a:t>
            </a:r>
          </a:p>
          <a:p>
            <a:pPr algn="just">
              <a:buFont typeface="Wingdings" panose="05000000000000000000" pitchFamily="2" charset="2"/>
              <a:buChar char="ü"/>
            </a:pPr>
            <a:endParaRPr lang="pt-BR" sz="3200" dirty="0"/>
          </a:p>
          <a:p>
            <a:r>
              <a:rPr lang="pt-BR" sz="3200" b="1" u="sng" dirty="0" smtClean="0"/>
              <a:t>Importante: </a:t>
            </a:r>
          </a:p>
          <a:p>
            <a:pPr indent="538163" algn="just"/>
            <a:r>
              <a:rPr lang="pt-BR" sz="3200" dirty="0" smtClean="0"/>
              <a:t>A </a:t>
            </a:r>
            <a:r>
              <a:rPr lang="pt-BR" sz="3200" dirty="0"/>
              <a:t>expressão corporal para trás é arrogante e cria barreiras; para frente </a:t>
            </a:r>
            <a:r>
              <a:rPr lang="pt-BR" sz="3200" dirty="0" smtClean="0"/>
              <a:t>cria aceitação</a:t>
            </a:r>
            <a:r>
              <a:rPr lang="pt-BR" sz="3200" dirty="0"/>
              <a:t>. Além disso, temos que prestar atenção em nossa expressão facial, pois revela </a:t>
            </a:r>
            <a:r>
              <a:rPr lang="pt-BR" sz="3200" dirty="0" smtClean="0"/>
              <a:t>nossos pensamentos</a:t>
            </a:r>
            <a:r>
              <a:rPr lang="pt-BR" sz="3200" dirty="0"/>
              <a:t>. Se for alegre, atrai pessoas; se for triste ou fechada, impede a aproximação.</a:t>
            </a:r>
          </a:p>
          <a:p>
            <a:pPr algn="just"/>
            <a:endParaRPr lang="pt-BR" sz="3000" dirty="0"/>
          </a:p>
        </p:txBody>
      </p:sp>
    </p:spTree>
    <p:extLst>
      <p:ext uri="{BB962C8B-B14F-4D97-AF65-F5344CB8AC3E}">
        <p14:creationId xmlns:p14="http://schemas.microsoft.com/office/powerpoint/2010/main" val="2290307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2192000" cy="7294305"/>
          </a:xfrm>
          <a:prstGeom prst="rect">
            <a:avLst/>
          </a:prstGeom>
          <a:noFill/>
        </p:spPr>
        <p:txBody>
          <a:bodyPr wrap="square" rtlCol="0">
            <a:spAutoFit/>
          </a:bodyPr>
          <a:lstStyle/>
          <a:p>
            <a:pPr algn="ctr">
              <a:lnSpc>
                <a:spcPct val="150000"/>
              </a:lnSpc>
            </a:pPr>
            <a:r>
              <a:rPr lang="pt-BR" sz="3200" b="1" u="sng" dirty="0" smtClean="0"/>
              <a:t>Persuasão: Segredos do Bom Negociador</a:t>
            </a:r>
          </a:p>
          <a:p>
            <a:pPr indent="538163" algn="just"/>
            <a:r>
              <a:rPr lang="pt-BR" sz="3000" dirty="0"/>
              <a:t>Competência social, a habilidade de entender-se com os outros, assim como a percepção social</a:t>
            </a:r>
            <a:r>
              <a:rPr lang="pt-BR" sz="3000" dirty="0" smtClean="0"/>
              <a:t>, a </a:t>
            </a:r>
            <a:r>
              <a:rPr lang="pt-BR" sz="3000" dirty="0"/>
              <a:t>expressividade, a administração da imagem, a habilidade de influenciar os outros e </a:t>
            </a:r>
            <a:r>
              <a:rPr lang="pt-BR" sz="3000" dirty="0" smtClean="0"/>
              <a:t>a adaptabilidade </a:t>
            </a:r>
            <a:r>
              <a:rPr lang="pt-BR" sz="3000" dirty="0"/>
              <a:t>social, são relevantes para um bom negociador. </a:t>
            </a:r>
            <a:endParaRPr lang="pt-BR" sz="3000" dirty="0" smtClean="0"/>
          </a:p>
          <a:p>
            <a:pPr indent="538163" algn="just"/>
            <a:r>
              <a:rPr lang="pt-BR" sz="3000" dirty="0" smtClean="0"/>
              <a:t>A </a:t>
            </a:r>
            <a:r>
              <a:rPr lang="pt-BR" sz="3000" dirty="0"/>
              <a:t>confiança é fundamental para o êxito das vendas. Mas o que é confiança? </a:t>
            </a:r>
            <a:endParaRPr lang="pt-BR" sz="3000" dirty="0" smtClean="0"/>
          </a:p>
          <a:p>
            <a:pPr indent="538163" algn="just"/>
            <a:r>
              <a:rPr lang="pt-BR" sz="3000" dirty="0" smtClean="0"/>
              <a:t>A </a:t>
            </a:r>
            <a:r>
              <a:rPr lang="pt-BR" sz="3000" dirty="0"/>
              <a:t>confiança é um ingrediente essencial na construção de relacionamentos cooperativos </a:t>
            </a:r>
            <a:r>
              <a:rPr lang="pt-BR" sz="3000" dirty="0" smtClean="0"/>
              <a:t>no trabalho</a:t>
            </a:r>
            <a:r>
              <a:rPr lang="pt-BR" sz="3000" dirty="0"/>
              <a:t>. </a:t>
            </a:r>
            <a:endParaRPr lang="pt-BR" sz="3000" dirty="0" smtClean="0"/>
          </a:p>
          <a:p>
            <a:pPr indent="538163" algn="just"/>
            <a:r>
              <a:rPr lang="pt-BR" sz="3000" dirty="0" smtClean="0"/>
              <a:t>Existem </a:t>
            </a:r>
            <a:r>
              <a:rPr lang="pt-BR" sz="3000" dirty="0"/>
              <a:t>dois tipos</a:t>
            </a:r>
            <a:r>
              <a:rPr lang="pt-BR" sz="3000" dirty="0" smtClean="0"/>
              <a:t>:</a:t>
            </a:r>
          </a:p>
          <a:p>
            <a:pPr marL="514350" indent="-514350" algn="just">
              <a:buAutoNum type="arabicParenR"/>
            </a:pPr>
            <a:r>
              <a:rPr lang="pt-BR" sz="3000" dirty="0" smtClean="0"/>
              <a:t>confiança </a:t>
            </a:r>
            <a:r>
              <a:rPr lang="pt-BR" sz="3000" dirty="0"/>
              <a:t>com base na identificação (fundamenta-se na crença de que a pessoa </a:t>
            </a:r>
            <a:r>
              <a:rPr lang="pt-BR" sz="3000" dirty="0" smtClean="0"/>
              <a:t>em questão </a:t>
            </a:r>
            <a:r>
              <a:rPr lang="pt-BR" sz="3000" dirty="0"/>
              <a:t>tem o desejo de satisfazer nossos interesses</a:t>
            </a:r>
            <a:r>
              <a:rPr lang="pt-BR" sz="3000" dirty="0" smtClean="0"/>
              <a:t>).</a:t>
            </a:r>
          </a:p>
          <a:p>
            <a:pPr marL="514350" indent="-514350" algn="just">
              <a:buAutoNum type="arabicParenR"/>
            </a:pPr>
            <a:r>
              <a:rPr lang="pt-BR" sz="3000" dirty="0" smtClean="0"/>
              <a:t>confiança </a:t>
            </a:r>
            <a:r>
              <a:rPr lang="pt-BR" sz="3000" dirty="0"/>
              <a:t>com base no cálculo (fundamenta-se na crença de que caso alguém não </a:t>
            </a:r>
            <a:r>
              <a:rPr lang="pt-BR" sz="3000" dirty="0" smtClean="0"/>
              <a:t>aja conforme </a:t>
            </a:r>
            <a:r>
              <a:rPr lang="pt-BR" sz="3000" dirty="0"/>
              <a:t>disse que faria, será punido).</a:t>
            </a:r>
          </a:p>
          <a:p>
            <a:pPr algn="just"/>
            <a:endParaRPr lang="pt-BR" sz="3000" b="1" u="sng" dirty="0"/>
          </a:p>
        </p:txBody>
      </p:sp>
    </p:spTree>
    <p:extLst>
      <p:ext uri="{BB962C8B-B14F-4D97-AF65-F5344CB8AC3E}">
        <p14:creationId xmlns:p14="http://schemas.microsoft.com/office/powerpoint/2010/main" val="1123110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7201972"/>
          </a:xfrm>
          <a:prstGeom prst="rect">
            <a:avLst/>
          </a:prstGeom>
        </p:spPr>
        <p:txBody>
          <a:bodyPr wrap="square">
            <a:spAutoFit/>
          </a:bodyPr>
          <a:lstStyle/>
          <a:p>
            <a:pPr algn="ctr"/>
            <a:r>
              <a:rPr lang="pt-BR" sz="3200" b="1" u="sng" dirty="0">
                <a:solidFill>
                  <a:srgbClr val="000000"/>
                </a:solidFill>
                <a:latin typeface="ff18"/>
              </a:rPr>
              <a:t>Influenciando os outros: da persuasão à </a:t>
            </a:r>
            <a:r>
              <a:rPr lang="pt-BR" sz="3200" b="1" u="sng" dirty="0" smtClean="0">
                <a:solidFill>
                  <a:srgbClr val="000000"/>
                </a:solidFill>
                <a:latin typeface="ff18"/>
              </a:rPr>
              <a:t>visão</a:t>
            </a:r>
          </a:p>
          <a:p>
            <a:pPr indent="538163" algn="just"/>
            <a:r>
              <a:rPr lang="pt-BR" sz="3000" dirty="0"/>
              <a:t>Quantas vezes ao dia cada um de nós procura influenciar os outros – mudar seus pontos de </a:t>
            </a:r>
            <a:r>
              <a:rPr lang="pt-BR" sz="3000" dirty="0" smtClean="0"/>
              <a:t>vista ou </a:t>
            </a:r>
            <a:r>
              <a:rPr lang="pt-BR" sz="3000" dirty="0"/>
              <a:t>seu comportamento? Quantas vezes ficamos, expostos às tentativas de outras pessoas de </a:t>
            </a:r>
            <a:r>
              <a:rPr lang="pt-BR" sz="3000" dirty="0" smtClean="0"/>
              <a:t>nos influenciarem</a:t>
            </a:r>
            <a:r>
              <a:rPr lang="pt-BR" sz="3000" dirty="0"/>
              <a:t>? Toda vez que você vê ou ouve um comercial, ou olha para um anúncio em um jornal ou revista, está sendo exposto a uma tentativa de influenciá-lo. Toda vez que você </a:t>
            </a:r>
            <a:r>
              <a:rPr lang="pt-BR" sz="3000" dirty="0" smtClean="0"/>
              <a:t>pedir um </a:t>
            </a:r>
            <a:r>
              <a:rPr lang="pt-BR" sz="3000" dirty="0"/>
              <a:t>favor a alguém ou tentar mudar o pensamento de um amigo a respeito de algum assunto</a:t>
            </a:r>
            <a:r>
              <a:rPr lang="pt-BR" sz="3000" dirty="0" smtClean="0"/>
              <a:t>, está </a:t>
            </a:r>
            <a:r>
              <a:rPr lang="pt-BR" sz="3000" dirty="0"/>
              <a:t>tentando exercer algum tipo de influência</a:t>
            </a:r>
            <a:r>
              <a:rPr lang="pt-BR" sz="3000" dirty="0" smtClean="0"/>
              <a:t>.</a:t>
            </a:r>
          </a:p>
          <a:p>
            <a:pPr indent="538163" algn="just"/>
            <a:endParaRPr lang="pt-BR" sz="3000" b="1" u="sng" dirty="0" smtClean="0"/>
          </a:p>
          <a:p>
            <a:r>
              <a:rPr lang="pt-BR" sz="3200" b="1" u="sng" dirty="0"/>
              <a:t>Táticas de influencia: Quais são as mais comuns? </a:t>
            </a:r>
          </a:p>
          <a:p>
            <a:pPr algn="just">
              <a:buFont typeface="Wingdings" panose="05000000000000000000" pitchFamily="2" charset="2"/>
              <a:buChar char="ü"/>
            </a:pPr>
            <a:r>
              <a:rPr lang="pt-BR" sz="3200" u="sng" dirty="0" smtClean="0"/>
              <a:t>Persuasão racional</a:t>
            </a:r>
            <a:r>
              <a:rPr lang="pt-BR" sz="3200" dirty="0" smtClean="0"/>
              <a:t>: </a:t>
            </a:r>
            <a:r>
              <a:rPr lang="pt-BR" sz="3200" dirty="0"/>
              <a:t>utilizar argumentos lógicos e fatos para persuadir o outro de </a:t>
            </a:r>
            <a:r>
              <a:rPr lang="pt-BR" sz="3200" dirty="0" smtClean="0"/>
              <a:t>que está </a:t>
            </a:r>
            <a:r>
              <a:rPr lang="pt-BR" sz="3200" dirty="0"/>
              <a:t>correto ou é necessário.</a:t>
            </a:r>
          </a:p>
          <a:p>
            <a:pPr algn="just">
              <a:buFont typeface="Wingdings" panose="05000000000000000000" pitchFamily="2" charset="2"/>
              <a:buChar char="ü"/>
            </a:pPr>
            <a:r>
              <a:rPr lang="pt-BR" sz="3200" u="sng" dirty="0" smtClean="0"/>
              <a:t>Apelo inspirador</a:t>
            </a:r>
            <a:r>
              <a:rPr lang="pt-BR" sz="3200" dirty="0" smtClean="0"/>
              <a:t>: </a:t>
            </a:r>
            <a:r>
              <a:rPr lang="pt-BR" sz="3200" dirty="0"/>
              <a:t>despertar entusiasmo mediante apelo aos valores e ideais do ouvinte.</a:t>
            </a:r>
          </a:p>
          <a:p>
            <a:pPr indent="538163" algn="just"/>
            <a:endParaRPr lang="pt-BR" sz="3000" b="1" u="sng" dirty="0"/>
          </a:p>
        </p:txBody>
      </p:sp>
    </p:spTree>
    <p:extLst>
      <p:ext uri="{BB962C8B-B14F-4D97-AF65-F5344CB8AC3E}">
        <p14:creationId xmlns:p14="http://schemas.microsoft.com/office/powerpoint/2010/main" val="1144417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370975"/>
          </a:xfrm>
          <a:prstGeom prst="rect">
            <a:avLst/>
          </a:prstGeom>
        </p:spPr>
        <p:txBody>
          <a:bodyPr wrap="square">
            <a:spAutoFit/>
          </a:bodyPr>
          <a:lstStyle/>
          <a:p>
            <a:pPr algn="just">
              <a:buFont typeface="Wingdings" panose="05000000000000000000" pitchFamily="2" charset="2"/>
              <a:buChar char="ü"/>
            </a:pPr>
            <a:r>
              <a:rPr lang="pt-BR" sz="3000" u="sng" dirty="0" smtClean="0">
                <a:solidFill>
                  <a:srgbClr val="000000"/>
                </a:solidFill>
                <a:latin typeface="ff14"/>
              </a:rPr>
              <a:t>Consulta</a:t>
            </a:r>
            <a:r>
              <a:rPr lang="pt-BR" sz="3000" dirty="0" smtClean="0">
                <a:solidFill>
                  <a:srgbClr val="000000"/>
                </a:solidFill>
                <a:latin typeface="ff13"/>
              </a:rPr>
              <a:t>: </a:t>
            </a:r>
            <a:r>
              <a:rPr lang="pt-BR" sz="3000" dirty="0">
                <a:solidFill>
                  <a:srgbClr val="000000"/>
                </a:solidFill>
                <a:latin typeface="ff13"/>
              </a:rPr>
              <a:t>solicitar a participação na tomada de decisão ou no planejamento de </a:t>
            </a:r>
            <a:r>
              <a:rPr lang="pt-BR" sz="3000" dirty="0" smtClean="0">
                <a:solidFill>
                  <a:srgbClr val="000000"/>
                </a:solidFill>
                <a:latin typeface="ff13"/>
              </a:rPr>
              <a:t>uma mudança</a:t>
            </a:r>
            <a:r>
              <a:rPr lang="pt-BR" sz="3000" dirty="0">
                <a:solidFill>
                  <a:srgbClr val="000000"/>
                </a:solidFill>
                <a:latin typeface="ff13"/>
              </a:rPr>
              <a:t>.</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Insinuação</a:t>
            </a:r>
            <a:r>
              <a:rPr lang="pt-BR" sz="3000" dirty="0" smtClean="0">
                <a:solidFill>
                  <a:srgbClr val="000000"/>
                </a:solidFill>
                <a:latin typeface="ff13"/>
              </a:rPr>
              <a:t>: </a:t>
            </a:r>
            <a:r>
              <a:rPr lang="pt-BR" sz="3000" dirty="0">
                <a:solidFill>
                  <a:srgbClr val="000000"/>
                </a:solidFill>
                <a:latin typeface="ff13"/>
              </a:rPr>
              <a:t>conseguir que alguém faça o que você quer ao deixar essa pessoa de </a:t>
            </a:r>
            <a:r>
              <a:rPr lang="pt-BR" sz="3000" dirty="0" smtClean="0">
                <a:solidFill>
                  <a:srgbClr val="000000"/>
                </a:solidFill>
                <a:latin typeface="ff13"/>
              </a:rPr>
              <a:t>bom humor </a:t>
            </a:r>
            <a:r>
              <a:rPr lang="pt-BR" sz="3000" dirty="0">
                <a:solidFill>
                  <a:srgbClr val="000000"/>
                </a:solidFill>
                <a:latin typeface="ff13"/>
              </a:rPr>
              <a:t>ou ao fazer que ela goste de você.</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Troca</a:t>
            </a:r>
            <a:r>
              <a:rPr lang="pt-BR" sz="3000" dirty="0" smtClean="0">
                <a:solidFill>
                  <a:srgbClr val="000000"/>
                </a:solidFill>
                <a:latin typeface="ff13"/>
              </a:rPr>
              <a:t>: </a:t>
            </a:r>
            <a:r>
              <a:rPr lang="pt-BR" sz="3000" dirty="0">
                <a:solidFill>
                  <a:srgbClr val="000000"/>
                </a:solidFill>
                <a:latin typeface="ff13"/>
              </a:rPr>
              <a:t>prometer alguns benefícios em troca de aceitação.</a:t>
            </a:r>
            <a:endParaRPr lang="pt-BR" sz="3000" dirty="0">
              <a:solidFill>
                <a:srgbClr val="000000"/>
              </a:solidFill>
              <a:latin typeface="Source Sans Pro"/>
            </a:endParaRPr>
          </a:p>
          <a:p>
            <a:pPr algn="just">
              <a:buFont typeface="Wingdings" panose="05000000000000000000" pitchFamily="2" charset="2"/>
              <a:buChar char="ü"/>
            </a:pPr>
            <a:r>
              <a:rPr lang="pt-BR" sz="3000" u="sng" dirty="0" smtClean="0">
                <a:solidFill>
                  <a:srgbClr val="000000"/>
                </a:solidFill>
                <a:latin typeface="ff14"/>
              </a:rPr>
              <a:t>Apelo pessoal</a:t>
            </a:r>
            <a:r>
              <a:rPr lang="pt-BR" sz="3000" dirty="0" smtClean="0">
                <a:solidFill>
                  <a:srgbClr val="000000"/>
                </a:solidFill>
                <a:latin typeface="ff13"/>
              </a:rPr>
              <a:t>: </a:t>
            </a:r>
            <a:r>
              <a:rPr lang="pt-BR" sz="3000" dirty="0">
                <a:solidFill>
                  <a:srgbClr val="000000"/>
                </a:solidFill>
                <a:latin typeface="ff13"/>
              </a:rPr>
              <a:t>apelar aos sentimentos ou à lealdade e amizade, antes de fazer o pedido</a:t>
            </a:r>
            <a:r>
              <a:rPr lang="pt-BR" sz="3000" dirty="0" smtClean="0">
                <a:solidFill>
                  <a:srgbClr val="000000"/>
                </a:solidFill>
                <a:latin typeface="ff13"/>
              </a:rPr>
              <a:t>.</a:t>
            </a:r>
          </a:p>
          <a:p>
            <a:pPr algn="just">
              <a:buFont typeface="Wingdings" panose="05000000000000000000" pitchFamily="2" charset="2"/>
              <a:buChar char="ü"/>
            </a:pPr>
            <a:r>
              <a:rPr lang="pt-BR" sz="3000" u="sng" dirty="0" smtClean="0"/>
              <a:t>Construindo coalizão</a:t>
            </a:r>
            <a:r>
              <a:rPr lang="pt-BR" sz="3000" dirty="0" smtClean="0"/>
              <a:t>: </a:t>
            </a:r>
            <a:r>
              <a:rPr lang="pt-BR" sz="3000" dirty="0"/>
              <a:t>persuadir mediante pedido de ajuda a outros ou reconhecendo </a:t>
            </a:r>
            <a:r>
              <a:rPr lang="pt-BR" sz="3000" dirty="0" smtClean="0"/>
              <a:t>o apoio </a:t>
            </a:r>
            <a:r>
              <a:rPr lang="pt-BR" sz="3000" dirty="0"/>
              <a:t>de outros.</a:t>
            </a:r>
          </a:p>
          <a:p>
            <a:pPr algn="just">
              <a:buFont typeface="Wingdings" panose="05000000000000000000" pitchFamily="2" charset="2"/>
              <a:buChar char="ü"/>
            </a:pPr>
            <a:r>
              <a:rPr lang="pt-BR" sz="3000" u="sng" dirty="0" smtClean="0"/>
              <a:t>Legitimação</a:t>
            </a:r>
            <a:r>
              <a:rPr lang="pt-BR" sz="3000" dirty="0" smtClean="0"/>
              <a:t>: </a:t>
            </a:r>
            <a:r>
              <a:rPr lang="pt-BR" sz="3000" dirty="0"/>
              <a:t>ressaltar a sua própria autoridade para fazer um pedido ou assegurar-se deque o pedido é consistente.</a:t>
            </a:r>
          </a:p>
          <a:p>
            <a:pPr algn="just">
              <a:buFont typeface="Wingdings" panose="05000000000000000000" pitchFamily="2" charset="2"/>
              <a:buChar char="ü"/>
            </a:pPr>
            <a:r>
              <a:rPr lang="pt-BR" sz="3000" u="sng" dirty="0" smtClean="0"/>
              <a:t>Pressão</a:t>
            </a:r>
            <a:r>
              <a:rPr lang="pt-BR" sz="3000" dirty="0" smtClean="0"/>
              <a:t>: </a:t>
            </a:r>
            <a:r>
              <a:rPr lang="pt-BR" sz="3000" dirty="0"/>
              <a:t>buscar aprovação pelo uso de exigência, de ameaças ou de intimidação.</a:t>
            </a:r>
          </a:p>
          <a:p>
            <a:pPr algn="just"/>
            <a:endParaRPr lang="pt-BR" b="0" i="0" dirty="0">
              <a:solidFill>
                <a:srgbClr val="000000"/>
              </a:solidFill>
              <a:effectLst/>
              <a:latin typeface="Source Sans Pro"/>
            </a:endParaRPr>
          </a:p>
        </p:txBody>
      </p:sp>
    </p:spTree>
    <p:extLst>
      <p:ext uri="{BB962C8B-B14F-4D97-AF65-F5344CB8AC3E}">
        <p14:creationId xmlns:p14="http://schemas.microsoft.com/office/powerpoint/2010/main" val="38486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940088"/>
          </a:xfrm>
          <a:prstGeom prst="rect">
            <a:avLst/>
          </a:prstGeom>
        </p:spPr>
        <p:txBody>
          <a:bodyPr wrap="square">
            <a:spAutoFit/>
          </a:bodyPr>
          <a:lstStyle/>
          <a:p>
            <a:pPr algn="ctr"/>
            <a:r>
              <a:rPr lang="pt-BR" sz="3000" b="1" u="sng" dirty="0">
                <a:solidFill>
                  <a:srgbClr val="000000"/>
                </a:solidFill>
                <a:latin typeface="ff18"/>
              </a:rPr>
              <a:t>Técnica de </a:t>
            </a:r>
            <a:r>
              <a:rPr lang="pt-BR" sz="3000" b="1" u="sng" dirty="0" smtClean="0">
                <a:solidFill>
                  <a:srgbClr val="000000"/>
                </a:solidFill>
                <a:latin typeface="ff18"/>
              </a:rPr>
              <a:t>PERSUASÃO</a:t>
            </a:r>
          </a:p>
          <a:p>
            <a:pPr indent="538163" algn="just"/>
            <a:r>
              <a:rPr lang="pt-BR" sz="3000" u="sng" dirty="0" smtClean="0"/>
              <a:t>Persuadir significa convencer, induzir:</a:t>
            </a:r>
            <a:r>
              <a:rPr lang="pt-BR" sz="3000" dirty="0" smtClean="0"/>
              <a:t> A persuasão deriva do poder de alguém em plantar uma ideia em mente alheia, com o fim de indu</a:t>
            </a:r>
            <a:r>
              <a:rPr lang="pt-BR" sz="3200" dirty="0"/>
              <a:t>zir este terceiro a tomar determinada atitude. A persuasão pode se dar de maneira pacífica (verbalmente) ou até mesmo de maneira </a:t>
            </a:r>
            <a:r>
              <a:rPr lang="pt-BR" sz="3200" dirty="0" smtClean="0"/>
              <a:t>quase coercitiva </a:t>
            </a:r>
            <a:r>
              <a:rPr lang="pt-BR" sz="3200" dirty="0"/>
              <a:t>(com o uso de graves ameaças e/ou uso de violência</a:t>
            </a:r>
            <a:r>
              <a:rPr lang="pt-BR" sz="3200" dirty="0" smtClean="0"/>
              <a:t>).</a:t>
            </a:r>
          </a:p>
          <a:p>
            <a:pPr indent="538163" algn="just"/>
            <a:endParaRPr lang="pt-BR" sz="3200" u="sng" dirty="0" smtClean="0"/>
          </a:p>
          <a:p>
            <a:pPr indent="538163" algn="just"/>
            <a:r>
              <a:rPr lang="pt-BR" sz="3200" u="sng" dirty="0" smtClean="0"/>
              <a:t>Persuasão </a:t>
            </a:r>
            <a:r>
              <a:rPr lang="pt-BR" sz="3200" u="sng" dirty="0"/>
              <a:t>corresponde a: </a:t>
            </a:r>
            <a:endParaRPr lang="pt-BR" sz="3200" u="sng" dirty="0" smtClean="0"/>
          </a:p>
          <a:p>
            <a:pPr indent="538163" algn="just"/>
            <a:r>
              <a:rPr lang="pt-BR" sz="3200" dirty="0"/>
              <a:t> chamar </a:t>
            </a:r>
            <a:r>
              <a:rPr lang="pt-BR" sz="3200" dirty="0" smtClean="0"/>
              <a:t>                Atenção</a:t>
            </a:r>
          </a:p>
          <a:p>
            <a:pPr indent="538163" algn="just"/>
            <a:r>
              <a:rPr lang="pt-BR" sz="3200" dirty="0" smtClean="0"/>
              <a:t>despertar              Interesse</a:t>
            </a:r>
          </a:p>
          <a:p>
            <a:pPr indent="538163" algn="just"/>
            <a:r>
              <a:rPr lang="pt-BR" sz="3200" dirty="0" smtClean="0"/>
              <a:t>criar                       Desejo</a:t>
            </a:r>
          </a:p>
          <a:p>
            <a:pPr indent="538163" algn="just"/>
            <a:r>
              <a:rPr lang="pt-BR" sz="3200" dirty="0" smtClean="0"/>
              <a:t>levar</a:t>
            </a:r>
            <a:r>
              <a:rPr lang="pt-BR" sz="3200" dirty="0"/>
              <a:t> à </a:t>
            </a:r>
            <a:r>
              <a:rPr lang="pt-BR" sz="3200" dirty="0" smtClean="0"/>
              <a:t>                  Ação</a:t>
            </a:r>
            <a:endParaRPr lang="pt-BR" sz="3000" u="sng" dirty="0"/>
          </a:p>
        </p:txBody>
      </p:sp>
    </p:spTree>
    <p:extLst>
      <p:ext uri="{BB962C8B-B14F-4D97-AF65-F5344CB8AC3E}">
        <p14:creationId xmlns:p14="http://schemas.microsoft.com/office/powerpoint/2010/main" val="1066785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820270"/>
            <a:ext cx="12192000" cy="5170646"/>
          </a:xfrm>
          <a:prstGeom prst="rect">
            <a:avLst/>
          </a:prstGeom>
        </p:spPr>
        <p:txBody>
          <a:bodyPr wrap="square">
            <a:spAutoFit/>
          </a:bodyPr>
          <a:lstStyle/>
          <a:p>
            <a:pPr indent="538163" algn="just"/>
            <a:r>
              <a:rPr lang="pt-BR" sz="3000" dirty="0">
                <a:solidFill>
                  <a:srgbClr val="000000"/>
                </a:solidFill>
                <a:latin typeface="ff18"/>
              </a:rPr>
              <a:t>Chame a </a:t>
            </a:r>
            <a:r>
              <a:rPr lang="pt-BR" sz="3000" dirty="0" smtClean="0">
                <a:solidFill>
                  <a:srgbClr val="000000"/>
                </a:solidFill>
                <a:latin typeface="ff18"/>
              </a:rPr>
              <a:t>Atenção</a:t>
            </a:r>
            <a:r>
              <a:rPr lang="pt-BR" sz="3000" dirty="0" smtClean="0">
                <a:solidFill>
                  <a:srgbClr val="000000"/>
                </a:solidFill>
                <a:latin typeface="ff13"/>
              </a:rPr>
              <a:t>, </a:t>
            </a:r>
            <a:r>
              <a:rPr lang="pt-BR" sz="3000" dirty="0">
                <a:solidFill>
                  <a:srgbClr val="000000"/>
                </a:solidFill>
                <a:latin typeface="ff13"/>
              </a:rPr>
              <a:t>apresentando boas notícias e "quebrando o gelo". A postura deve ser </a:t>
            </a:r>
            <a:r>
              <a:rPr lang="pt-BR" sz="3000" dirty="0" smtClean="0">
                <a:solidFill>
                  <a:srgbClr val="000000"/>
                </a:solidFill>
                <a:latin typeface="ff13"/>
              </a:rPr>
              <a:t>de assentimento </a:t>
            </a:r>
            <a:r>
              <a:rPr lang="pt-BR" sz="3000" dirty="0">
                <a:solidFill>
                  <a:srgbClr val="000000"/>
                </a:solidFill>
                <a:latin typeface="ff13"/>
              </a:rPr>
              <a:t>quando o outro fala, isto é, ligeiramente inclinada para frente. Faça observações </a:t>
            </a:r>
            <a:r>
              <a:rPr lang="pt-BR" sz="3000" dirty="0" smtClean="0">
                <a:solidFill>
                  <a:srgbClr val="000000"/>
                </a:solidFill>
                <a:latin typeface="ff13"/>
              </a:rPr>
              <a:t>eu se </a:t>
            </a:r>
            <a:r>
              <a:rPr lang="pt-BR" sz="3000" dirty="0">
                <a:solidFill>
                  <a:srgbClr val="000000"/>
                </a:solidFill>
                <a:latin typeface="ff13"/>
              </a:rPr>
              <a:t>a técnica de parafrasear, isto é, repetir uma frase inteira dita, quando fizer uma </a:t>
            </a:r>
            <a:r>
              <a:rPr lang="pt-BR" sz="3000" dirty="0" smtClean="0">
                <a:solidFill>
                  <a:srgbClr val="000000"/>
                </a:solidFill>
                <a:latin typeface="ff13"/>
              </a:rPr>
              <a:t>observação importante. </a:t>
            </a:r>
          </a:p>
          <a:p>
            <a:pPr indent="538163" algn="just"/>
            <a:r>
              <a:rPr lang="pt-BR" sz="3000" dirty="0" smtClean="0">
                <a:solidFill>
                  <a:srgbClr val="000000"/>
                </a:solidFill>
                <a:latin typeface="ff13"/>
              </a:rPr>
              <a:t>Para </a:t>
            </a:r>
            <a:r>
              <a:rPr lang="pt-BR" sz="3000" dirty="0" smtClean="0">
                <a:solidFill>
                  <a:srgbClr val="000000"/>
                </a:solidFill>
                <a:latin typeface="ff18"/>
              </a:rPr>
              <a:t>Despertar </a:t>
            </a:r>
            <a:r>
              <a:rPr lang="pt-BR" sz="3000" dirty="0">
                <a:solidFill>
                  <a:srgbClr val="000000"/>
                </a:solidFill>
                <a:latin typeface="ff18"/>
              </a:rPr>
              <a:t>o </a:t>
            </a:r>
            <a:r>
              <a:rPr lang="pt-BR" sz="3000" dirty="0" smtClean="0">
                <a:solidFill>
                  <a:srgbClr val="000000"/>
                </a:solidFill>
                <a:latin typeface="ff18"/>
              </a:rPr>
              <a:t>Interesse</a:t>
            </a:r>
            <a:r>
              <a:rPr lang="pt-BR" sz="3000" dirty="0" smtClean="0">
                <a:solidFill>
                  <a:srgbClr val="000000"/>
                </a:solidFill>
                <a:latin typeface="ff13"/>
              </a:rPr>
              <a:t>, </a:t>
            </a:r>
            <a:r>
              <a:rPr lang="pt-BR" sz="3000" dirty="0">
                <a:solidFill>
                  <a:srgbClr val="000000"/>
                </a:solidFill>
                <a:latin typeface="ff13"/>
              </a:rPr>
              <a:t>faça perguntas.</a:t>
            </a:r>
            <a:endParaRPr lang="pt-BR" sz="3000" dirty="0">
              <a:solidFill>
                <a:srgbClr val="000000"/>
              </a:solidFill>
              <a:latin typeface="Source Sans Pro"/>
            </a:endParaRPr>
          </a:p>
          <a:p>
            <a:pPr indent="538163" algn="just"/>
            <a:r>
              <a:rPr lang="pt-BR" sz="3000" dirty="0">
                <a:solidFill>
                  <a:srgbClr val="000000"/>
                </a:solidFill>
                <a:latin typeface="ff18"/>
              </a:rPr>
              <a:t>Crie o </a:t>
            </a:r>
            <a:r>
              <a:rPr lang="pt-BR" sz="3000" dirty="0" smtClean="0">
                <a:solidFill>
                  <a:srgbClr val="000000"/>
                </a:solidFill>
                <a:latin typeface="ff18"/>
              </a:rPr>
              <a:t>Desejo</a:t>
            </a:r>
            <a:r>
              <a:rPr lang="pt-BR" sz="3000" dirty="0" smtClean="0">
                <a:solidFill>
                  <a:srgbClr val="000000"/>
                </a:solidFill>
                <a:latin typeface="ff13"/>
              </a:rPr>
              <a:t>, </a:t>
            </a:r>
            <a:r>
              <a:rPr lang="pt-BR" sz="3000" dirty="0">
                <a:solidFill>
                  <a:srgbClr val="000000"/>
                </a:solidFill>
                <a:latin typeface="ff13"/>
              </a:rPr>
              <a:t>maximizando os pontos fortes e minimizando os pontos fracos. Desta forma você estará construindo o argumento que deverá ser apresentado com mais uma vantagem. </a:t>
            </a:r>
            <a:r>
              <a:rPr lang="pt-BR" sz="3000" dirty="0" smtClean="0">
                <a:solidFill>
                  <a:srgbClr val="000000"/>
                </a:solidFill>
                <a:latin typeface="ff13"/>
              </a:rPr>
              <a:t>Em seguida</a:t>
            </a:r>
            <a:r>
              <a:rPr lang="pt-BR" sz="3000" dirty="0">
                <a:solidFill>
                  <a:srgbClr val="000000"/>
                </a:solidFill>
                <a:latin typeface="ff13"/>
              </a:rPr>
              <a:t>, atue com convicção, fazendo uma pergunta </a:t>
            </a:r>
            <a:r>
              <a:rPr lang="pt-BR" sz="3000" dirty="0" smtClean="0">
                <a:solidFill>
                  <a:srgbClr val="000000"/>
                </a:solidFill>
                <a:latin typeface="ff13"/>
              </a:rPr>
              <a:t>que</a:t>
            </a:r>
            <a:r>
              <a:rPr lang="pt-BR" sz="3000" dirty="0" smtClean="0">
                <a:solidFill>
                  <a:srgbClr val="000000"/>
                </a:solidFill>
                <a:latin typeface="Source Sans Pro"/>
              </a:rPr>
              <a:t> </a:t>
            </a:r>
            <a:r>
              <a:rPr lang="pt-BR" sz="3000" dirty="0" smtClean="0">
                <a:solidFill>
                  <a:srgbClr val="000000"/>
                </a:solidFill>
                <a:latin typeface="ff18"/>
              </a:rPr>
              <a:t>Leve </a:t>
            </a:r>
            <a:r>
              <a:rPr lang="pt-BR" sz="3000" dirty="0">
                <a:solidFill>
                  <a:srgbClr val="000000"/>
                </a:solidFill>
                <a:latin typeface="ff18"/>
              </a:rPr>
              <a:t>à </a:t>
            </a:r>
            <a:r>
              <a:rPr lang="pt-BR" sz="3000" dirty="0" smtClean="0">
                <a:solidFill>
                  <a:srgbClr val="000000"/>
                </a:solidFill>
                <a:latin typeface="ff18"/>
              </a:rPr>
              <a:t>Ação</a:t>
            </a:r>
            <a:r>
              <a:rPr lang="pt-BR" sz="3000" dirty="0" smtClean="0">
                <a:solidFill>
                  <a:srgbClr val="000000"/>
                </a:solidFill>
                <a:latin typeface="Source Sans Pro"/>
              </a:rPr>
              <a:t> </a:t>
            </a:r>
            <a:r>
              <a:rPr lang="pt-BR" sz="3000" dirty="0" smtClean="0">
                <a:solidFill>
                  <a:srgbClr val="000000"/>
                </a:solidFill>
                <a:latin typeface="ff13"/>
              </a:rPr>
              <a:t>de</a:t>
            </a:r>
            <a:r>
              <a:rPr lang="pt-BR" sz="3000" dirty="0">
                <a:solidFill>
                  <a:srgbClr val="000000"/>
                </a:solidFill>
                <a:latin typeface="ff13"/>
              </a:rPr>
              <a:t> fechamento.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428839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0"/>
            <a:ext cx="12191999" cy="7171194"/>
          </a:xfrm>
          <a:prstGeom prst="rect">
            <a:avLst/>
          </a:prstGeom>
        </p:spPr>
        <p:txBody>
          <a:bodyPr wrap="square">
            <a:spAutoFit/>
          </a:bodyPr>
          <a:lstStyle/>
          <a:p>
            <a:pPr algn="ctr"/>
            <a:r>
              <a:rPr lang="pt-BR" sz="3200" b="1" u="sng" dirty="0">
                <a:solidFill>
                  <a:srgbClr val="000000"/>
                </a:solidFill>
                <a:latin typeface="ff18"/>
              </a:rPr>
              <a:t>Confiança é o poder do </a:t>
            </a:r>
            <a:r>
              <a:rPr lang="pt-BR" sz="3200" b="1" u="sng" dirty="0" smtClean="0">
                <a:solidFill>
                  <a:srgbClr val="000000"/>
                </a:solidFill>
                <a:latin typeface="ff18"/>
              </a:rPr>
              <a:t>inconsciente</a:t>
            </a:r>
          </a:p>
          <a:p>
            <a:pPr algn="just"/>
            <a:endParaRPr lang="pt-BR" sz="3000" b="1" u="sng" dirty="0" smtClean="0"/>
          </a:p>
          <a:p>
            <a:pPr indent="538163" algn="just"/>
            <a:r>
              <a:rPr lang="pt-BR" sz="3000" dirty="0"/>
              <a:t>Quando observamos duas pessoas conversando, mesmo sem ouvir o que elas dizem, </a:t>
            </a:r>
            <a:r>
              <a:rPr lang="pt-BR" sz="3000" dirty="0" smtClean="0"/>
              <a:t>podemos perceber </a:t>
            </a:r>
            <a:r>
              <a:rPr lang="pt-BR" sz="3000" dirty="0"/>
              <a:t>como está a comunicação entre elas apenas observando a postura corporal</a:t>
            </a:r>
            <a:r>
              <a:rPr lang="pt-BR" sz="3000" dirty="0" smtClean="0"/>
              <a:t>.</a:t>
            </a:r>
          </a:p>
          <a:p>
            <a:pPr algn="just"/>
            <a:endParaRPr lang="pt-BR" sz="3000" dirty="0"/>
          </a:p>
          <a:p>
            <a:pPr algn="just"/>
            <a:r>
              <a:rPr lang="pt-BR" sz="3000" b="1" u="sng" dirty="0"/>
              <a:t>O que é </a:t>
            </a:r>
            <a:r>
              <a:rPr lang="pt-BR" sz="3000" b="1" u="sng" dirty="0" err="1" smtClean="0"/>
              <a:t>Rapport</a:t>
            </a:r>
            <a:r>
              <a:rPr lang="pt-BR" sz="3000" b="1" u="sng" dirty="0" smtClean="0"/>
              <a:t>?</a:t>
            </a:r>
            <a:endParaRPr lang="pt-BR" sz="3000" b="1" u="sng" dirty="0"/>
          </a:p>
          <a:p>
            <a:pPr indent="538163" algn="just"/>
            <a:r>
              <a:rPr lang="pt-BR" sz="3000" dirty="0" smtClean="0"/>
              <a:t>É </a:t>
            </a:r>
            <a:r>
              <a:rPr lang="pt-BR" sz="3000" dirty="0"/>
              <a:t>estar em sintonia com alguém. É entrar no mundo da outra pessoa e estabelecer com ela </a:t>
            </a:r>
            <a:r>
              <a:rPr lang="pt-BR" sz="3000" dirty="0" smtClean="0"/>
              <a:t>uma comunicação </a:t>
            </a:r>
            <a:r>
              <a:rPr lang="pt-BR" sz="3000" dirty="0"/>
              <a:t>plena</a:t>
            </a:r>
            <a:r>
              <a:rPr lang="pt-BR" sz="3000" dirty="0" smtClean="0"/>
              <a:t>.</a:t>
            </a:r>
          </a:p>
          <a:p>
            <a:pPr indent="538163" algn="just"/>
            <a:r>
              <a:rPr lang="pt-BR" sz="3200" dirty="0"/>
              <a:t>Podemos </a:t>
            </a:r>
            <a:r>
              <a:rPr lang="pt-BR" sz="3200" dirty="0" smtClean="0"/>
              <a:t>estabelecer </a:t>
            </a:r>
            <a:r>
              <a:rPr lang="pt-BR" sz="3200" dirty="0" err="1" smtClean="0"/>
              <a:t>rapport</a:t>
            </a:r>
            <a:r>
              <a:rPr lang="pt-BR" sz="3200" dirty="0"/>
              <a:t> </a:t>
            </a:r>
            <a:r>
              <a:rPr lang="pt-BR" sz="3200" dirty="0" smtClean="0"/>
              <a:t>através </a:t>
            </a:r>
            <a:r>
              <a:rPr lang="pt-BR" sz="3200" dirty="0"/>
              <a:t>do conteúdo das palavras e do modo como as palavras </a:t>
            </a:r>
            <a:r>
              <a:rPr lang="pt-BR" sz="3200" dirty="0" smtClean="0"/>
              <a:t>são pronunciadas</a:t>
            </a:r>
            <a:r>
              <a:rPr lang="pt-BR" sz="3200" dirty="0"/>
              <a:t>. Se a pessoa fala devagar, você também fala devagar (pelo menos nos primeiros 4minutos de conversa com ela). Se ela fala depressa, você passa a falar depressa.</a:t>
            </a:r>
          </a:p>
          <a:p>
            <a:pPr algn="just"/>
            <a:endParaRPr lang="pt-BR" sz="3000" dirty="0"/>
          </a:p>
          <a:p>
            <a:pPr algn="just"/>
            <a:endParaRPr lang="pt-BR" sz="3000" b="1" u="sng" dirty="0"/>
          </a:p>
        </p:txBody>
      </p:sp>
    </p:spTree>
    <p:extLst>
      <p:ext uri="{BB962C8B-B14F-4D97-AF65-F5344CB8AC3E}">
        <p14:creationId xmlns:p14="http://schemas.microsoft.com/office/powerpoint/2010/main" val="3010315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36016"/>
            <a:ext cx="12192000" cy="3785652"/>
          </a:xfrm>
          <a:prstGeom prst="rect">
            <a:avLst/>
          </a:prstGeom>
        </p:spPr>
        <p:txBody>
          <a:bodyPr wrap="square">
            <a:spAutoFit/>
          </a:bodyPr>
          <a:lstStyle/>
          <a:p>
            <a:pPr indent="538163" algn="just"/>
            <a:r>
              <a:rPr lang="pt-BR" sz="3000" dirty="0">
                <a:solidFill>
                  <a:srgbClr val="000000"/>
                </a:solidFill>
                <a:latin typeface="ff13"/>
              </a:rPr>
              <a:t>É muito importante assumir uma posição corporal semelhante à do seu interlocutor, como </a:t>
            </a:r>
            <a:r>
              <a:rPr lang="pt-BR" sz="3000" dirty="0" smtClean="0">
                <a:solidFill>
                  <a:srgbClr val="000000"/>
                </a:solidFill>
                <a:latin typeface="ff13"/>
              </a:rPr>
              <a:t>um espelho</a:t>
            </a:r>
            <a:r>
              <a:rPr lang="pt-BR" sz="3000" dirty="0">
                <a:solidFill>
                  <a:srgbClr val="000000"/>
                </a:solidFill>
                <a:latin typeface="ff13"/>
              </a:rPr>
              <a:t>. Se ele tem os braços cruzados, cruze os seus por um espaço de tempo. Se ele </a:t>
            </a:r>
            <a:r>
              <a:rPr lang="pt-BR" sz="3000" dirty="0" smtClean="0">
                <a:solidFill>
                  <a:srgbClr val="000000"/>
                </a:solidFill>
                <a:latin typeface="ff13"/>
              </a:rPr>
              <a:t>gesticula muito</a:t>
            </a:r>
            <a:r>
              <a:rPr lang="pt-BR" sz="3000" dirty="0">
                <a:solidFill>
                  <a:srgbClr val="000000"/>
                </a:solidFill>
                <a:latin typeface="ff13"/>
              </a:rPr>
              <a:t>, gesticule um pouco mais. Outra técnica excelente, porém mais difícil, é manter </a:t>
            </a:r>
            <a:r>
              <a:rPr lang="pt-BR" sz="3000" dirty="0" smtClean="0">
                <a:solidFill>
                  <a:srgbClr val="000000"/>
                </a:solidFill>
                <a:latin typeface="ff13"/>
              </a:rPr>
              <a:t>a respiração </a:t>
            </a:r>
            <a:r>
              <a:rPr lang="pt-BR" sz="3000" dirty="0">
                <a:solidFill>
                  <a:srgbClr val="000000"/>
                </a:solidFill>
                <a:latin typeface="ff13"/>
              </a:rPr>
              <a:t>na mesma </a:t>
            </a:r>
            <a:r>
              <a:rPr lang="pt-BR" sz="3000" dirty="0" smtClean="0">
                <a:solidFill>
                  <a:srgbClr val="000000"/>
                </a:solidFill>
                <a:latin typeface="ff13"/>
              </a:rPr>
              <a:t>frequência </a:t>
            </a:r>
            <a:r>
              <a:rPr lang="pt-BR" sz="3000" dirty="0">
                <a:solidFill>
                  <a:srgbClr val="000000"/>
                </a:solidFill>
                <a:latin typeface="ff13"/>
              </a:rPr>
              <a:t>do outro. </a:t>
            </a:r>
            <a:endParaRPr lang="pt-BR" sz="3000" dirty="0" smtClean="0">
              <a:solidFill>
                <a:srgbClr val="000000"/>
              </a:solidFill>
              <a:latin typeface="ff13"/>
            </a:endParaRPr>
          </a:p>
          <a:p>
            <a:pPr indent="538163" algn="just"/>
            <a:r>
              <a:rPr lang="pt-BR" sz="3000" dirty="0" smtClean="0">
                <a:solidFill>
                  <a:srgbClr val="000000"/>
                </a:solidFill>
                <a:latin typeface="ff13"/>
              </a:rPr>
              <a:t>A </a:t>
            </a:r>
            <a:r>
              <a:rPr lang="pt-BR" sz="3000" dirty="0">
                <a:solidFill>
                  <a:srgbClr val="000000"/>
                </a:solidFill>
                <a:latin typeface="ff13"/>
              </a:rPr>
              <a:t>Simetria Corporal entre duas pessoas tem mais poder que a palavra, para a eficiência </a:t>
            </a:r>
            <a:r>
              <a:rPr lang="pt-BR" sz="3000" dirty="0" smtClean="0">
                <a:solidFill>
                  <a:srgbClr val="000000"/>
                </a:solidFill>
                <a:latin typeface="ff13"/>
              </a:rPr>
              <a:t>da comunicação.</a:t>
            </a:r>
          </a:p>
          <a:p>
            <a:pPr algn="just"/>
            <a:endParaRPr lang="pt-BR" sz="3000" dirty="0"/>
          </a:p>
        </p:txBody>
      </p:sp>
      <p:pic>
        <p:nvPicPr>
          <p:cNvPr id="3" name="Imagem 2"/>
          <p:cNvPicPr>
            <a:picLocks noChangeAspect="1"/>
          </p:cNvPicPr>
          <p:nvPr/>
        </p:nvPicPr>
        <p:blipFill>
          <a:blip r:embed="rId2"/>
          <a:stretch>
            <a:fillRect/>
          </a:stretch>
        </p:blipFill>
        <p:spPr>
          <a:xfrm>
            <a:off x="152939" y="4121668"/>
            <a:ext cx="11886122" cy="1490097"/>
          </a:xfrm>
          <a:prstGeom prst="rect">
            <a:avLst/>
          </a:prstGeom>
        </p:spPr>
      </p:pic>
    </p:spTree>
    <p:extLst>
      <p:ext uri="{BB962C8B-B14F-4D97-AF65-F5344CB8AC3E}">
        <p14:creationId xmlns:p14="http://schemas.microsoft.com/office/powerpoint/2010/main" val="3174124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40307"/>
          </a:xfrm>
          <a:prstGeom prst="rect">
            <a:avLst/>
          </a:prstGeom>
        </p:spPr>
        <p:txBody>
          <a:bodyPr wrap="square">
            <a:spAutoFit/>
          </a:bodyPr>
          <a:lstStyle/>
          <a:p>
            <a:pPr algn="ctr"/>
            <a:r>
              <a:rPr lang="pt-BR" sz="3200" b="1" u="sng" dirty="0">
                <a:solidFill>
                  <a:srgbClr val="000000"/>
                </a:solidFill>
                <a:latin typeface="ff18"/>
              </a:rPr>
              <a:t>Dicas para melhorar ainda mais a sua </a:t>
            </a:r>
            <a:endParaRPr lang="pt-BR" sz="3200" b="1" u="sng" dirty="0" smtClean="0">
              <a:solidFill>
                <a:srgbClr val="000000"/>
              </a:solidFill>
              <a:latin typeface="ff18"/>
            </a:endParaRPr>
          </a:p>
          <a:p>
            <a:pPr algn="ctr"/>
            <a:r>
              <a:rPr lang="pt-BR" sz="3200" b="1" u="sng" dirty="0" smtClean="0">
                <a:solidFill>
                  <a:srgbClr val="000000"/>
                </a:solidFill>
                <a:latin typeface="ff18"/>
              </a:rPr>
              <a:t>performance </a:t>
            </a:r>
            <a:r>
              <a:rPr lang="pt-BR" sz="3200" b="1" u="sng" dirty="0">
                <a:solidFill>
                  <a:srgbClr val="000000"/>
                </a:solidFill>
                <a:latin typeface="ff18"/>
              </a:rPr>
              <a:t>em </a:t>
            </a:r>
            <a:r>
              <a:rPr lang="pt-BR" sz="3200" b="1" u="sng" dirty="0" smtClean="0">
                <a:solidFill>
                  <a:srgbClr val="000000"/>
                </a:solidFill>
                <a:latin typeface="ff18"/>
              </a:rPr>
              <a:t>comunicação</a:t>
            </a:r>
          </a:p>
          <a:p>
            <a:pPr algn="ctr"/>
            <a:endParaRPr lang="pt-BR" dirty="0" smtClean="0">
              <a:solidFill>
                <a:srgbClr val="000000"/>
              </a:solidFill>
              <a:latin typeface="ff18"/>
            </a:endParaRPr>
          </a:p>
          <a:p>
            <a:pPr algn="just">
              <a:buFont typeface="Wingdings" panose="05000000000000000000" pitchFamily="2" charset="2"/>
              <a:buChar char="ü"/>
            </a:pPr>
            <a:r>
              <a:rPr lang="pt-BR" sz="3200" u="sng" dirty="0"/>
              <a:t>“</a:t>
            </a:r>
            <a:r>
              <a:rPr lang="pt-BR" sz="3200" u="sng" dirty="0" err="1"/>
              <a:t>Resignificação</a:t>
            </a:r>
            <a:r>
              <a:rPr lang="pt-BR" sz="3200" u="sng" dirty="0" smtClean="0"/>
              <a:t>”</a:t>
            </a:r>
            <a:r>
              <a:rPr lang="pt-BR" sz="3200" dirty="0" smtClean="0"/>
              <a:t>: </a:t>
            </a:r>
            <a:r>
              <a:rPr lang="pt-BR" sz="3200" dirty="0" err="1"/>
              <a:t>Resignificar</a:t>
            </a:r>
            <a:r>
              <a:rPr lang="pt-BR" sz="3200" dirty="0"/>
              <a:t> é transformar uma situação negativa ou neutra em algo mais positivo e útil</a:t>
            </a:r>
            <a:r>
              <a:rPr lang="pt-BR" sz="3200" dirty="0" smtClean="0"/>
              <a:t>. </a:t>
            </a:r>
          </a:p>
          <a:p>
            <a:pPr algn="just"/>
            <a:r>
              <a:rPr lang="pt-BR" sz="3200" dirty="0" smtClean="0"/>
              <a:t>Ex</a:t>
            </a:r>
            <a:r>
              <a:rPr lang="pt-BR" sz="3200" dirty="0"/>
              <a:t>.: quando vamos cumprimentar alguém </a:t>
            </a:r>
            <a:r>
              <a:rPr lang="pt-BR" sz="3200" dirty="0" smtClean="0"/>
              <a:t>perguntamos: </a:t>
            </a:r>
          </a:p>
          <a:p>
            <a:pPr algn="just"/>
            <a:r>
              <a:rPr lang="pt-BR" sz="3200" dirty="0" smtClean="0"/>
              <a:t>Como vai? </a:t>
            </a:r>
          </a:p>
          <a:p>
            <a:pPr algn="just"/>
            <a:r>
              <a:rPr lang="pt-BR" sz="3200" dirty="0" smtClean="0"/>
              <a:t>E </a:t>
            </a:r>
            <a:r>
              <a:rPr lang="pt-BR" sz="3200" dirty="0"/>
              <a:t>a </a:t>
            </a:r>
            <a:r>
              <a:rPr lang="pt-BR" sz="3200" dirty="0" smtClean="0"/>
              <a:t>pessoa responde</a:t>
            </a:r>
            <a:r>
              <a:rPr lang="pt-BR" sz="3200" dirty="0"/>
              <a:t>,</a:t>
            </a:r>
          </a:p>
          <a:p>
            <a:pPr algn="just"/>
            <a:r>
              <a:rPr lang="pt-BR" sz="3200" dirty="0"/>
              <a:t>Bem, </a:t>
            </a:r>
            <a:r>
              <a:rPr lang="pt-BR" sz="3200" dirty="0" smtClean="0"/>
              <a:t>obrigado! </a:t>
            </a:r>
          </a:p>
          <a:p>
            <a:pPr algn="just"/>
            <a:r>
              <a:rPr lang="pt-BR" sz="3200" dirty="0" smtClean="0"/>
              <a:t>Na </a:t>
            </a:r>
            <a:r>
              <a:rPr lang="pt-BR" sz="3200" dirty="0"/>
              <a:t>próxima vez, tente </a:t>
            </a:r>
            <a:r>
              <a:rPr lang="pt-BR" sz="3200" dirty="0" err="1"/>
              <a:t>resignificar</a:t>
            </a:r>
            <a:r>
              <a:rPr lang="pt-BR" sz="3200" dirty="0"/>
              <a:t> a sua saudação. Em vez </a:t>
            </a:r>
            <a:r>
              <a:rPr lang="pt-BR" sz="3200" dirty="0" smtClean="0"/>
              <a:t>de Como </a:t>
            </a:r>
            <a:r>
              <a:rPr lang="pt-BR" sz="3200" dirty="0"/>
              <a:t>vai?, diga algo como, </a:t>
            </a:r>
            <a:r>
              <a:rPr lang="pt-BR" sz="3200" dirty="0" smtClean="0"/>
              <a:t>“Como </a:t>
            </a:r>
            <a:r>
              <a:rPr lang="pt-BR" sz="3200" dirty="0"/>
              <a:t>está o seu dia </a:t>
            </a:r>
            <a:r>
              <a:rPr lang="pt-BR" sz="3200" dirty="0" smtClean="0"/>
              <a:t>hoje?”</a:t>
            </a:r>
            <a:r>
              <a:rPr lang="pt-BR" sz="3200" dirty="0" err="1"/>
              <a:t>Resignificar</a:t>
            </a:r>
            <a:r>
              <a:rPr lang="pt-BR" sz="3200" dirty="0"/>
              <a:t> é fazer a outra pessoa não responder automaticamente, mas sim pensar </a:t>
            </a:r>
            <a:r>
              <a:rPr lang="pt-BR" sz="3200" dirty="0" smtClean="0"/>
              <a:t>no que </a:t>
            </a:r>
            <a:r>
              <a:rPr lang="pt-BR" sz="3200" dirty="0"/>
              <a:t>você lhe perguntou. Pegue uma frase negativa e a transforme em afirmativa.</a:t>
            </a:r>
          </a:p>
          <a:p>
            <a:pPr marL="457200" indent="-457200" algn="just">
              <a:buFont typeface="Wingdings" panose="05000000000000000000" pitchFamily="2" charset="2"/>
              <a:buChar char="ü"/>
            </a:pPr>
            <a:endParaRPr lang="pt-BR" sz="3000" b="1" u="sng" dirty="0"/>
          </a:p>
        </p:txBody>
      </p:sp>
    </p:spTree>
    <p:extLst>
      <p:ext uri="{BB962C8B-B14F-4D97-AF65-F5344CB8AC3E}">
        <p14:creationId xmlns:p14="http://schemas.microsoft.com/office/powerpoint/2010/main" val="25486075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47918"/>
            <a:ext cx="12192000" cy="6555641"/>
          </a:xfrm>
          <a:prstGeom prst="rect">
            <a:avLst/>
          </a:prstGeom>
        </p:spPr>
        <p:txBody>
          <a:bodyPr wrap="square">
            <a:spAutoFit/>
          </a:bodyPr>
          <a:lstStyle/>
          <a:p>
            <a:pPr algn="just">
              <a:buFont typeface="Wingdings" panose="05000000000000000000" pitchFamily="2" charset="2"/>
              <a:buChar char="ü"/>
            </a:pPr>
            <a:r>
              <a:rPr lang="pt-BR" sz="3000" b="1" u="sng" dirty="0">
                <a:solidFill>
                  <a:srgbClr val="000000"/>
                </a:solidFill>
                <a:latin typeface="ff18"/>
              </a:rPr>
              <a:t>“Metáforas</a:t>
            </a:r>
            <a:r>
              <a:rPr lang="pt-BR" sz="3000" b="1" u="sng" dirty="0" smtClean="0">
                <a:solidFill>
                  <a:srgbClr val="000000"/>
                </a:solidFill>
                <a:latin typeface="ff18"/>
              </a:rPr>
              <a:t>”</a:t>
            </a:r>
            <a:r>
              <a:rPr lang="pt-BR" sz="3000" dirty="0" smtClean="0">
                <a:solidFill>
                  <a:srgbClr val="000000"/>
                </a:solidFill>
                <a:latin typeface="ff18"/>
              </a:rPr>
              <a:t>: </a:t>
            </a:r>
            <a:r>
              <a:rPr lang="pt-BR" sz="3000" dirty="0"/>
              <a:t>As metáforas podem adotar várias formas, dependendo do efeito que se deseja, </a:t>
            </a:r>
            <a:r>
              <a:rPr lang="pt-BR" sz="3000" dirty="0" smtClean="0"/>
              <a:t>do conteúdo </a:t>
            </a:r>
            <a:r>
              <a:rPr lang="pt-BR" sz="3000" dirty="0"/>
              <a:t>que se quer veicular, do tempo disponível, do interlocutor ou de grupo </a:t>
            </a:r>
            <a:r>
              <a:rPr lang="pt-BR" sz="3000" dirty="0" smtClean="0"/>
              <a:t>de ouvintes</a:t>
            </a:r>
            <a:r>
              <a:rPr lang="pt-BR" sz="3000" dirty="0"/>
              <a:t>. Alguns tipos de metáforas que </a:t>
            </a:r>
            <a:r>
              <a:rPr lang="pt-BR" sz="3000" dirty="0" smtClean="0"/>
              <a:t>interessam:</a:t>
            </a:r>
          </a:p>
          <a:p>
            <a:pPr algn="just"/>
            <a:endParaRPr lang="pt-BR" sz="3000" dirty="0" smtClean="0"/>
          </a:p>
          <a:p>
            <a:pPr marL="901700" indent="-188913" algn="just">
              <a:buFont typeface="Arial" panose="020B0604020202020204" pitchFamily="34" charset="0"/>
              <a:buChar char="•"/>
            </a:pPr>
            <a:r>
              <a:rPr lang="pt-BR" sz="3000" u="sng" dirty="0"/>
              <a:t>As </a:t>
            </a:r>
            <a:r>
              <a:rPr lang="pt-BR" sz="3000" u="sng" dirty="0" smtClean="0"/>
              <a:t>imagens:</a:t>
            </a:r>
            <a:r>
              <a:rPr lang="pt-BR" sz="3000" dirty="0" smtClean="0"/>
              <a:t> </a:t>
            </a:r>
            <a:r>
              <a:rPr lang="pt-BR" sz="3000" dirty="0"/>
              <a:t>palavra ou frase que muda de </a:t>
            </a:r>
            <a:r>
              <a:rPr lang="pt-BR" sz="3000" dirty="0" smtClean="0"/>
              <a:t>sentido: pegar</a:t>
            </a:r>
            <a:r>
              <a:rPr lang="pt-BR" sz="3000" dirty="0"/>
              <a:t> o touro a unha; ficar de nariz torcido; tapar o sol com a </a:t>
            </a:r>
            <a:r>
              <a:rPr lang="pt-BR" sz="3000" dirty="0" smtClean="0"/>
              <a:t>peneira</a:t>
            </a:r>
            <a:r>
              <a:rPr lang="pt-BR" sz="3000" dirty="0"/>
              <a:t>.</a:t>
            </a:r>
          </a:p>
          <a:p>
            <a:pPr marL="901700" indent="-188913" algn="just">
              <a:buFont typeface="Arial" panose="020B0604020202020204" pitchFamily="34" charset="0"/>
              <a:buChar char="•"/>
            </a:pPr>
            <a:r>
              <a:rPr lang="pt-BR" sz="3000" u="sng" dirty="0" smtClean="0"/>
              <a:t>As comparações:</a:t>
            </a:r>
            <a:r>
              <a:rPr lang="pt-BR" sz="3000" u="sng" dirty="0"/>
              <a:t> </a:t>
            </a:r>
            <a:r>
              <a:rPr lang="pt-BR" sz="3000" dirty="0" smtClean="0"/>
              <a:t>Também </a:t>
            </a:r>
            <a:r>
              <a:rPr lang="pt-BR" sz="3000" dirty="0"/>
              <a:t>são imagens. Contêm, no entanto, um </a:t>
            </a:r>
            <a:r>
              <a:rPr lang="pt-BR" sz="3000" dirty="0" smtClean="0"/>
              <a:t>elemento comparativo: fumar </a:t>
            </a:r>
            <a:r>
              <a:rPr lang="pt-BR" sz="3000" dirty="0"/>
              <a:t>como uma chaminé, beber como um </a:t>
            </a:r>
            <a:r>
              <a:rPr lang="pt-BR" sz="3000" dirty="0" smtClean="0"/>
              <a:t>gambá</a:t>
            </a:r>
            <a:r>
              <a:rPr lang="pt-BR" sz="3000" dirty="0"/>
              <a:t>.</a:t>
            </a:r>
          </a:p>
          <a:p>
            <a:pPr marL="901700" indent="-188913" algn="just">
              <a:buFont typeface="Arial" panose="020B0604020202020204" pitchFamily="34" charset="0"/>
              <a:buChar char="•"/>
            </a:pPr>
            <a:r>
              <a:rPr lang="pt-BR" sz="3000" u="sng" dirty="0"/>
              <a:t>Os </a:t>
            </a:r>
            <a:r>
              <a:rPr lang="pt-BR" sz="3000" u="sng" dirty="0" smtClean="0"/>
              <a:t>provérbios:</a:t>
            </a:r>
            <a:r>
              <a:rPr lang="pt-BR" sz="3000" dirty="0" smtClean="0"/>
              <a:t> </a:t>
            </a:r>
            <a:r>
              <a:rPr lang="pt-BR" sz="3000" dirty="0"/>
              <a:t>de caráter prático e popular, comum a todo um grupo social, </a:t>
            </a:r>
            <a:r>
              <a:rPr lang="pt-BR" sz="3000" dirty="0" smtClean="0"/>
              <a:t>expressa em </a:t>
            </a:r>
            <a:r>
              <a:rPr lang="pt-BR" sz="3000" dirty="0"/>
              <a:t>forma sucinta e geralmente rica em </a:t>
            </a:r>
            <a:r>
              <a:rPr lang="pt-BR" sz="3000" dirty="0" smtClean="0"/>
              <a:t>imagens: quanto </a:t>
            </a:r>
            <a:r>
              <a:rPr lang="pt-BR" sz="3000" dirty="0"/>
              <a:t>maior a nau, maior a tormenta; gato escaldado tem medo de água fria </a:t>
            </a:r>
          </a:p>
        </p:txBody>
      </p:sp>
    </p:spTree>
    <p:extLst>
      <p:ext uri="{BB962C8B-B14F-4D97-AF65-F5344CB8AC3E}">
        <p14:creationId xmlns:p14="http://schemas.microsoft.com/office/powerpoint/2010/main" val="387001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01706"/>
            <a:ext cx="12192000" cy="861774"/>
          </a:xfrm>
          <a:prstGeom prst="rect">
            <a:avLst/>
          </a:prstGeom>
          <a:noFill/>
        </p:spPr>
        <p:txBody>
          <a:bodyPr wrap="square" rtlCol="0">
            <a:spAutoFit/>
          </a:bodyPr>
          <a:lstStyle/>
          <a:p>
            <a:pPr algn="ctr"/>
            <a:r>
              <a:rPr lang="pt-BR" sz="3200" b="1" dirty="0"/>
              <a:t>O que diferencia um vendedor de um negociador?</a:t>
            </a:r>
          </a:p>
          <a:p>
            <a:endParaRPr lang="pt-BR" dirty="0"/>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672353" y="1344706"/>
            <a:ext cx="10932459" cy="4706470"/>
          </a:xfrm>
          <a:prstGeom prst="rect">
            <a:avLst/>
          </a:prstGeom>
          <a:noFill/>
          <a:ln>
            <a:noFill/>
          </a:ln>
        </p:spPr>
      </p:pic>
    </p:spTree>
    <p:extLst>
      <p:ext uri="{BB962C8B-B14F-4D97-AF65-F5344CB8AC3E}">
        <p14:creationId xmlns:p14="http://schemas.microsoft.com/office/powerpoint/2010/main" val="27110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07576"/>
            <a:ext cx="12192000" cy="5632311"/>
          </a:xfrm>
          <a:prstGeom prst="rect">
            <a:avLst/>
          </a:prstGeom>
        </p:spPr>
        <p:txBody>
          <a:bodyPr wrap="square">
            <a:spAutoFit/>
          </a:bodyPr>
          <a:lstStyle/>
          <a:p>
            <a:pPr marL="712788" indent="-349250" algn="just">
              <a:buFont typeface="Arial" panose="020B0604020202020204" pitchFamily="34" charset="0"/>
              <a:buChar char="•"/>
            </a:pPr>
            <a:r>
              <a:rPr lang="pt-BR" sz="3000" u="sng" dirty="0">
                <a:solidFill>
                  <a:srgbClr val="000000"/>
                </a:solidFill>
                <a:latin typeface="ff18"/>
              </a:rPr>
              <a:t>As anedotas e as </a:t>
            </a:r>
            <a:r>
              <a:rPr lang="pt-BR" sz="3000" u="sng" dirty="0" smtClean="0">
                <a:solidFill>
                  <a:srgbClr val="000000"/>
                </a:solidFill>
                <a:latin typeface="ff18"/>
              </a:rPr>
              <a:t>citações</a:t>
            </a:r>
            <a:r>
              <a:rPr lang="pt-BR" sz="3000" dirty="0" smtClean="0">
                <a:solidFill>
                  <a:srgbClr val="000000"/>
                </a:solidFill>
                <a:latin typeface="Source Sans Pro"/>
              </a:rPr>
              <a:t>: </a:t>
            </a:r>
            <a:r>
              <a:rPr lang="pt-BR" sz="3000" dirty="0" smtClean="0">
                <a:solidFill>
                  <a:srgbClr val="000000"/>
                </a:solidFill>
                <a:latin typeface="ff13"/>
              </a:rPr>
              <a:t>São </a:t>
            </a:r>
            <a:r>
              <a:rPr lang="pt-BR" sz="3000" dirty="0">
                <a:solidFill>
                  <a:srgbClr val="000000"/>
                </a:solidFill>
                <a:latin typeface="ff13"/>
              </a:rPr>
              <a:t>relatos sucintos de fatos curiosos vividos por outros </a:t>
            </a:r>
            <a:r>
              <a:rPr lang="pt-BR" sz="3000" dirty="0" smtClean="0">
                <a:solidFill>
                  <a:srgbClr val="000000"/>
                </a:solidFill>
                <a:latin typeface="ff13"/>
              </a:rPr>
              <a:t>e citados </a:t>
            </a:r>
            <a:r>
              <a:rPr lang="pt-BR" sz="3000" dirty="0">
                <a:solidFill>
                  <a:srgbClr val="000000"/>
                </a:solidFill>
                <a:latin typeface="ff13"/>
              </a:rPr>
              <a:t>entre aspas, pelo autor do discurso ou do texto</a:t>
            </a:r>
            <a:r>
              <a:rPr lang="pt-BR" sz="3000" dirty="0" smtClean="0">
                <a:solidFill>
                  <a:srgbClr val="000000"/>
                </a:solidFill>
                <a:latin typeface="ff13"/>
              </a:rPr>
              <a:t>:</a:t>
            </a:r>
            <a:r>
              <a:rPr lang="pt-BR" sz="3000" dirty="0" smtClean="0">
                <a:solidFill>
                  <a:srgbClr val="000000"/>
                </a:solidFill>
                <a:latin typeface="Source Sans Pro"/>
              </a:rPr>
              <a:t> </a:t>
            </a:r>
            <a:r>
              <a:rPr lang="pt-BR" sz="3000" dirty="0" smtClean="0">
                <a:solidFill>
                  <a:srgbClr val="000000"/>
                </a:solidFill>
                <a:latin typeface="ff17"/>
              </a:rPr>
              <a:t>"</a:t>
            </a:r>
            <a:r>
              <a:rPr lang="pt-BR" sz="3000" dirty="0">
                <a:solidFill>
                  <a:srgbClr val="000000"/>
                </a:solidFill>
                <a:latin typeface="ff17"/>
              </a:rPr>
              <a:t>Isto me faz pensar na pergunta que fulano fez durante…"; "Como teria dito o professor de português…" </a:t>
            </a:r>
            <a:endParaRPr lang="pt-BR" sz="3000" dirty="0" smtClean="0">
              <a:solidFill>
                <a:srgbClr val="000000"/>
              </a:solidFill>
              <a:latin typeface="ff17"/>
            </a:endParaRPr>
          </a:p>
          <a:p>
            <a:pPr marL="712788" indent="-349250" algn="just">
              <a:buFont typeface="Arial" panose="020B0604020202020204" pitchFamily="34" charset="0"/>
              <a:buChar char="•"/>
            </a:pPr>
            <a:endParaRPr lang="pt-BR" sz="3000" dirty="0">
              <a:solidFill>
                <a:srgbClr val="000000"/>
              </a:solidFill>
              <a:latin typeface="Source Sans Pro"/>
            </a:endParaRPr>
          </a:p>
          <a:p>
            <a:pPr marL="712788" indent="-349250" algn="just">
              <a:buFont typeface="Arial" panose="020B0604020202020204" pitchFamily="34" charset="0"/>
              <a:buChar char="•"/>
            </a:pPr>
            <a:r>
              <a:rPr lang="pt-BR" sz="3000" u="sng" dirty="0" smtClean="0">
                <a:solidFill>
                  <a:srgbClr val="000000"/>
                </a:solidFill>
                <a:latin typeface="ff18"/>
              </a:rPr>
              <a:t>Os </a:t>
            </a:r>
            <a:r>
              <a:rPr lang="pt-BR" sz="3000" u="sng" dirty="0">
                <a:solidFill>
                  <a:srgbClr val="000000"/>
                </a:solidFill>
                <a:latin typeface="ff18"/>
              </a:rPr>
              <a:t>mitos e os </a:t>
            </a:r>
            <a:r>
              <a:rPr lang="pt-BR" sz="3000" u="sng" dirty="0" smtClean="0">
                <a:solidFill>
                  <a:srgbClr val="000000"/>
                </a:solidFill>
                <a:latin typeface="ff18"/>
              </a:rPr>
              <a:t>contos</a:t>
            </a:r>
            <a:r>
              <a:rPr lang="pt-BR" sz="3000" u="sng" dirty="0" smtClean="0">
                <a:solidFill>
                  <a:srgbClr val="000000"/>
                </a:solidFill>
                <a:latin typeface="Source Sans Pro"/>
              </a:rPr>
              <a:t>:</a:t>
            </a:r>
            <a:r>
              <a:rPr lang="pt-BR" sz="3000" dirty="0" smtClean="0">
                <a:solidFill>
                  <a:srgbClr val="000000"/>
                </a:solidFill>
                <a:latin typeface="Source Sans Pro"/>
              </a:rPr>
              <a:t> </a:t>
            </a:r>
            <a:r>
              <a:rPr lang="pt-BR" sz="3000" dirty="0" smtClean="0">
                <a:solidFill>
                  <a:srgbClr val="000000"/>
                </a:solidFill>
                <a:latin typeface="ff13"/>
              </a:rPr>
              <a:t>fazem </a:t>
            </a:r>
            <a:r>
              <a:rPr lang="pt-BR" sz="3000" dirty="0">
                <a:solidFill>
                  <a:srgbClr val="000000"/>
                </a:solidFill>
                <a:latin typeface="ff13"/>
              </a:rPr>
              <a:t>parte do inconsciente </a:t>
            </a:r>
            <a:r>
              <a:rPr lang="pt-BR" sz="3000" dirty="0" smtClean="0">
                <a:solidFill>
                  <a:srgbClr val="000000"/>
                </a:solidFill>
                <a:latin typeface="ff13"/>
              </a:rPr>
              <a:t>coletivo:</a:t>
            </a:r>
            <a:r>
              <a:rPr lang="pt-BR" sz="3000" dirty="0" smtClean="0">
                <a:solidFill>
                  <a:srgbClr val="000000"/>
                </a:solidFill>
                <a:latin typeface="Source Sans Pro"/>
              </a:rPr>
              <a:t> </a:t>
            </a:r>
            <a:r>
              <a:rPr lang="pt-BR" sz="3000" dirty="0" smtClean="0">
                <a:solidFill>
                  <a:srgbClr val="000000"/>
                </a:solidFill>
                <a:latin typeface="ff18"/>
              </a:rPr>
              <a:t>o </a:t>
            </a:r>
            <a:r>
              <a:rPr lang="pt-BR" sz="3000" dirty="0">
                <a:solidFill>
                  <a:srgbClr val="000000"/>
                </a:solidFill>
                <a:latin typeface="ff18"/>
              </a:rPr>
              <a:t>mito do </a:t>
            </a:r>
            <a:r>
              <a:rPr lang="pt-BR" sz="3000" dirty="0" smtClean="0">
                <a:solidFill>
                  <a:srgbClr val="000000"/>
                </a:solidFill>
                <a:latin typeface="ff18"/>
              </a:rPr>
              <a:t>paraíso perdido</a:t>
            </a:r>
            <a:r>
              <a:rPr lang="pt-BR" sz="3000" dirty="0">
                <a:solidFill>
                  <a:srgbClr val="000000"/>
                </a:solidFill>
                <a:latin typeface="ff18"/>
              </a:rPr>
              <a:t>, as mitologias greco-romanas, os contos de </a:t>
            </a:r>
            <a:r>
              <a:rPr lang="pt-BR" sz="3000" dirty="0" smtClean="0">
                <a:solidFill>
                  <a:srgbClr val="000000"/>
                </a:solidFill>
                <a:latin typeface="ff18"/>
              </a:rPr>
              <a:t>fada</a:t>
            </a:r>
            <a:r>
              <a:rPr lang="pt-BR" sz="3000" dirty="0" smtClean="0">
                <a:solidFill>
                  <a:srgbClr val="000000"/>
                </a:solidFill>
                <a:latin typeface="Source Sans Pro"/>
              </a:rPr>
              <a:t>. </a:t>
            </a:r>
          </a:p>
          <a:p>
            <a:pPr marL="363538" algn="just"/>
            <a:endParaRPr lang="pt-BR" sz="3000" dirty="0" smtClean="0">
              <a:solidFill>
                <a:srgbClr val="000000"/>
              </a:solidFill>
              <a:latin typeface="Source Sans Pro"/>
            </a:endParaRPr>
          </a:p>
          <a:p>
            <a:pPr marL="712788" indent="-349250" algn="just">
              <a:buFont typeface="Arial" panose="020B0604020202020204" pitchFamily="34" charset="0"/>
              <a:buChar char="•"/>
            </a:pPr>
            <a:r>
              <a:rPr lang="pt-BR" sz="3000" u="sng" dirty="0" smtClean="0">
                <a:solidFill>
                  <a:srgbClr val="000000"/>
                </a:solidFill>
                <a:latin typeface="ff18"/>
              </a:rPr>
              <a:t>Narrações</a:t>
            </a:r>
            <a:r>
              <a:rPr lang="pt-BR" sz="3000" u="sng" dirty="0">
                <a:solidFill>
                  <a:srgbClr val="000000"/>
                </a:solidFill>
                <a:latin typeface="ff18"/>
              </a:rPr>
              <a:t>, parábolas, </a:t>
            </a:r>
            <a:r>
              <a:rPr lang="pt-BR" sz="3000" u="sng" dirty="0" smtClean="0">
                <a:solidFill>
                  <a:srgbClr val="000000"/>
                </a:solidFill>
                <a:latin typeface="ff18"/>
              </a:rPr>
              <a:t>histórias</a:t>
            </a:r>
            <a:r>
              <a:rPr lang="pt-BR" sz="3000" dirty="0">
                <a:solidFill>
                  <a:srgbClr val="000000"/>
                </a:solidFill>
                <a:latin typeface="ff18"/>
              </a:rPr>
              <a:t>:</a:t>
            </a:r>
            <a:r>
              <a:rPr lang="pt-BR" sz="3000" dirty="0" smtClean="0">
                <a:solidFill>
                  <a:srgbClr val="000000"/>
                </a:solidFill>
                <a:latin typeface="Source Sans Pro"/>
              </a:rPr>
              <a:t> </a:t>
            </a:r>
            <a:r>
              <a:rPr lang="pt-BR" sz="3000" dirty="0" smtClean="0">
                <a:solidFill>
                  <a:srgbClr val="000000"/>
                </a:solidFill>
                <a:latin typeface="ff14"/>
              </a:rPr>
              <a:t>Esta </a:t>
            </a:r>
            <a:r>
              <a:rPr lang="pt-BR" sz="3000" dirty="0">
                <a:solidFill>
                  <a:srgbClr val="000000"/>
                </a:solidFill>
                <a:latin typeface="ff14"/>
              </a:rPr>
              <a:t>identificação não só ajuda a compreender suas </a:t>
            </a:r>
            <a:r>
              <a:rPr lang="pt-BR" sz="3000" dirty="0" smtClean="0">
                <a:solidFill>
                  <a:srgbClr val="000000"/>
                </a:solidFill>
                <a:latin typeface="ff14"/>
              </a:rPr>
              <a:t>ideias </a:t>
            </a:r>
            <a:r>
              <a:rPr lang="pt-BR" sz="3000" dirty="0">
                <a:solidFill>
                  <a:srgbClr val="000000"/>
                </a:solidFill>
                <a:latin typeface="ff14"/>
              </a:rPr>
              <a:t>muito mais rápido, como </a:t>
            </a:r>
            <a:r>
              <a:rPr lang="pt-BR" sz="3000" dirty="0" smtClean="0">
                <a:solidFill>
                  <a:srgbClr val="000000"/>
                </a:solidFill>
                <a:latin typeface="ff14"/>
              </a:rPr>
              <a:t>gera emoção </a:t>
            </a:r>
            <a:r>
              <a:rPr lang="pt-BR" sz="3000" dirty="0">
                <a:solidFill>
                  <a:srgbClr val="000000"/>
                </a:solidFill>
                <a:latin typeface="ff14"/>
              </a:rPr>
              <a:t>e os faz prestar atenção no seu </a:t>
            </a:r>
            <a:r>
              <a:rPr lang="pt-BR" sz="3000" dirty="0" smtClean="0">
                <a:solidFill>
                  <a:srgbClr val="000000"/>
                </a:solidFill>
                <a:latin typeface="ff14"/>
              </a:rPr>
              <a:t>produto.</a:t>
            </a:r>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27709317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74812"/>
            <a:ext cx="12192000" cy="6155531"/>
          </a:xfrm>
          <a:prstGeom prst="rect">
            <a:avLst/>
          </a:prstGeom>
        </p:spPr>
        <p:txBody>
          <a:bodyPr wrap="square">
            <a:spAutoFit/>
          </a:bodyPr>
          <a:lstStyle/>
          <a:p>
            <a:pPr algn="ctr"/>
            <a:r>
              <a:rPr lang="pt-BR" sz="3200" b="1" u="sng" dirty="0">
                <a:solidFill>
                  <a:srgbClr val="000000"/>
                </a:solidFill>
                <a:latin typeface="ff18"/>
              </a:rPr>
              <a:t>As quinze palavras mais </a:t>
            </a:r>
            <a:r>
              <a:rPr lang="pt-BR" sz="3200" b="1" u="sng" dirty="0" smtClean="0">
                <a:solidFill>
                  <a:srgbClr val="000000"/>
                </a:solidFill>
                <a:latin typeface="ff18"/>
              </a:rPr>
              <a:t>persuasivas</a:t>
            </a:r>
          </a:p>
          <a:p>
            <a:pPr algn="ctr"/>
            <a:endParaRPr lang="pt-BR" sz="3200" b="1" u="sng" dirty="0">
              <a:solidFill>
                <a:srgbClr val="000000"/>
              </a:solidFill>
              <a:latin typeface="Source Sans Pro"/>
            </a:endParaRPr>
          </a:p>
          <a:p>
            <a:pPr indent="1076325"/>
            <a:r>
              <a:rPr lang="pt-BR" sz="3000" dirty="0" smtClean="0">
                <a:solidFill>
                  <a:srgbClr val="000000"/>
                </a:solidFill>
                <a:latin typeface="ff13"/>
              </a:rPr>
              <a:t>1.</a:t>
            </a:r>
            <a:r>
              <a:rPr lang="pt-BR" sz="3000" dirty="0" smtClean="0">
                <a:solidFill>
                  <a:srgbClr val="000000"/>
                </a:solidFill>
                <a:latin typeface="Source Sans Pro"/>
              </a:rPr>
              <a:t> </a:t>
            </a:r>
            <a:r>
              <a:rPr lang="pt-BR" sz="3000" dirty="0" smtClean="0">
                <a:solidFill>
                  <a:srgbClr val="000000"/>
                </a:solidFill>
                <a:latin typeface="ff18"/>
              </a:rPr>
              <a:t>Descobrir                                </a:t>
            </a:r>
            <a:r>
              <a:rPr lang="pt-BR" sz="3000" dirty="0">
                <a:solidFill>
                  <a:srgbClr val="000000"/>
                </a:solidFill>
                <a:latin typeface="ff13"/>
              </a:rPr>
              <a:t>11.</a:t>
            </a:r>
            <a:r>
              <a:rPr lang="pt-BR" sz="3000" dirty="0">
                <a:solidFill>
                  <a:srgbClr val="000000"/>
                </a:solidFill>
                <a:latin typeface="Source Sans Pro"/>
              </a:rPr>
              <a:t> </a:t>
            </a:r>
            <a:r>
              <a:rPr lang="pt-BR" sz="3000" dirty="0" smtClean="0">
                <a:solidFill>
                  <a:srgbClr val="000000"/>
                </a:solidFill>
                <a:latin typeface="ff18"/>
              </a:rPr>
              <a:t>Seguro</a:t>
            </a:r>
            <a:endParaRPr lang="pt-BR" sz="3000" dirty="0">
              <a:solidFill>
                <a:srgbClr val="000000"/>
              </a:solidFill>
              <a:latin typeface="Source Sans Pro"/>
            </a:endParaRPr>
          </a:p>
          <a:p>
            <a:pPr indent="1076325"/>
            <a:r>
              <a:rPr lang="pt-BR" sz="3000" dirty="0" smtClean="0">
                <a:solidFill>
                  <a:srgbClr val="000000"/>
                </a:solidFill>
                <a:latin typeface="ff13"/>
              </a:rPr>
              <a:t>2.</a:t>
            </a:r>
            <a:r>
              <a:rPr lang="pt-BR" sz="3000" dirty="0" smtClean="0">
                <a:solidFill>
                  <a:srgbClr val="000000"/>
                </a:solidFill>
                <a:latin typeface="Source Sans Pro"/>
              </a:rPr>
              <a:t> </a:t>
            </a:r>
            <a:r>
              <a:rPr lang="pt-BR" sz="3000" dirty="0" smtClean="0">
                <a:solidFill>
                  <a:srgbClr val="000000"/>
                </a:solidFill>
                <a:latin typeface="ff18"/>
              </a:rPr>
              <a:t>Bom</a:t>
            </a:r>
            <a:r>
              <a:rPr lang="pt-BR" sz="3000" dirty="0">
                <a:solidFill>
                  <a:srgbClr val="000000"/>
                </a:solidFill>
                <a:latin typeface="ff13"/>
              </a:rPr>
              <a:t> </a:t>
            </a:r>
            <a:r>
              <a:rPr lang="pt-BR" sz="3000" dirty="0" smtClean="0">
                <a:solidFill>
                  <a:srgbClr val="000000"/>
                </a:solidFill>
                <a:latin typeface="ff13"/>
              </a:rPr>
              <a:t>                                       12</a:t>
            </a:r>
            <a:r>
              <a:rPr lang="pt-BR" sz="3000" dirty="0">
                <a:solidFill>
                  <a:srgbClr val="000000"/>
                </a:solidFill>
                <a:latin typeface="ff13"/>
              </a:rPr>
              <a:t>.</a:t>
            </a:r>
            <a:r>
              <a:rPr lang="pt-BR" sz="3000" dirty="0">
                <a:solidFill>
                  <a:srgbClr val="000000"/>
                </a:solidFill>
                <a:latin typeface="Source Sans Pro"/>
              </a:rPr>
              <a:t> </a:t>
            </a:r>
            <a:r>
              <a:rPr lang="pt-BR" sz="3000" dirty="0">
                <a:solidFill>
                  <a:srgbClr val="000000"/>
                </a:solidFill>
                <a:latin typeface="ff18"/>
              </a:rPr>
              <a:t>Economia</a:t>
            </a:r>
            <a:endParaRPr lang="pt-BR" sz="3000" dirty="0">
              <a:solidFill>
                <a:srgbClr val="000000"/>
              </a:solidFill>
              <a:latin typeface="Source Sans Pro"/>
            </a:endParaRPr>
          </a:p>
          <a:p>
            <a:pPr indent="1076325"/>
            <a:r>
              <a:rPr lang="pt-BR" sz="3000" dirty="0" smtClean="0">
                <a:solidFill>
                  <a:srgbClr val="000000"/>
                </a:solidFill>
                <a:latin typeface="ff13"/>
              </a:rPr>
              <a:t>3.</a:t>
            </a:r>
            <a:r>
              <a:rPr lang="pt-BR" sz="3000" dirty="0" smtClean="0">
                <a:solidFill>
                  <a:srgbClr val="000000"/>
                </a:solidFill>
                <a:latin typeface="Source Sans Pro"/>
              </a:rPr>
              <a:t> </a:t>
            </a:r>
            <a:r>
              <a:rPr lang="pt-BR" sz="3000" dirty="0" smtClean="0">
                <a:solidFill>
                  <a:srgbClr val="000000"/>
                </a:solidFill>
                <a:latin typeface="ff18"/>
              </a:rPr>
              <a:t>Dinheiro</a:t>
            </a:r>
            <a:r>
              <a:rPr lang="pt-BR" sz="3000" dirty="0">
                <a:solidFill>
                  <a:srgbClr val="000000"/>
                </a:solidFill>
                <a:latin typeface="ff13"/>
              </a:rPr>
              <a:t> </a:t>
            </a:r>
            <a:r>
              <a:rPr lang="pt-BR" sz="3000" dirty="0" smtClean="0">
                <a:solidFill>
                  <a:srgbClr val="000000"/>
                </a:solidFill>
                <a:latin typeface="ff13"/>
              </a:rPr>
              <a:t>                                 </a:t>
            </a:r>
            <a:r>
              <a:rPr lang="pt-BR" sz="3000" dirty="0">
                <a:solidFill>
                  <a:srgbClr val="000000"/>
                </a:solidFill>
                <a:latin typeface="ff13"/>
              </a:rPr>
              <a:t>13.</a:t>
            </a:r>
            <a:r>
              <a:rPr lang="pt-BR" sz="3000" dirty="0">
                <a:solidFill>
                  <a:srgbClr val="000000"/>
                </a:solidFill>
                <a:latin typeface="Source Sans Pro"/>
              </a:rPr>
              <a:t> </a:t>
            </a:r>
            <a:r>
              <a:rPr lang="pt-BR" sz="3000" dirty="0" smtClean="0">
                <a:solidFill>
                  <a:srgbClr val="000000"/>
                </a:solidFill>
                <a:latin typeface="ff18"/>
              </a:rPr>
              <a:t>Possuir</a:t>
            </a:r>
            <a:endParaRPr lang="pt-BR" sz="3000" dirty="0" smtClean="0">
              <a:solidFill>
                <a:srgbClr val="000000"/>
              </a:solidFill>
              <a:latin typeface="ff13"/>
            </a:endParaRPr>
          </a:p>
          <a:p>
            <a:pPr indent="1076325"/>
            <a:r>
              <a:rPr lang="pt-BR" sz="3000" dirty="0" smtClean="0">
                <a:solidFill>
                  <a:srgbClr val="000000"/>
                </a:solidFill>
                <a:latin typeface="ff13"/>
              </a:rPr>
              <a:t>4.</a:t>
            </a:r>
            <a:r>
              <a:rPr lang="pt-BR" sz="3000" dirty="0" smtClean="0">
                <a:solidFill>
                  <a:srgbClr val="000000"/>
                </a:solidFill>
                <a:latin typeface="Source Sans Pro"/>
              </a:rPr>
              <a:t> </a:t>
            </a:r>
            <a:r>
              <a:rPr lang="pt-BR" sz="3000" dirty="0" smtClean="0">
                <a:solidFill>
                  <a:srgbClr val="000000"/>
                </a:solidFill>
                <a:latin typeface="ff18"/>
              </a:rPr>
              <a:t>Fácil                                        </a:t>
            </a:r>
            <a:r>
              <a:rPr lang="pt-BR" sz="3000" dirty="0">
                <a:solidFill>
                  <a:srgbClr val="000000"/>
                </a:solidFill>
                <a:latin typeface="ff13"/>
              </a:rPr>
              <a:t>14.</a:t>
            </a:r>
            <a:r>
              <a:rPr lang="pt-BR" sz="3000" dirty="0">
                <a:solidFill>
                  <a:srgbClr val="000000"/>
                </a:solidFill>
                <a:latin typeface="Source Sans Pro"/>
              </a:rPr>
              <a:t> </a:t>
            </a:r>
            <a:r>
              <a:rPr lang="pt-BR" sz="3000" dirty="0" smtClean="0">
                <a:solidFill>
                  <a:srgbClr val="000000"/>
                </a:solidFill>
                <a:latin typeface="ff18"/>
              </a:rPr>
              <a:t>Grátis</a:t>
            </a:r>
            <a:endParaRPr lang="pt-BR" sz="3000" dirty="0">
              <a:solidFill>
                <a:srgbClr val="000000"/>
              </a:solidFill>
              <a:latin typeface="Source Sans Pro"/>
            </a:endParaRPr>
          </a:p>
          <a:p>
            <a:pPr indent="1076325"/>
            <a:r>
              <a:rPr lang="pt-BR" sz="3000" dirty="0" smtClean="0">
                <a:solidFill>
                  <a:srgbClr val="000000"/>
                </a:solidFill>
                <a:latin typeface="ff13"/>
              </a:rPr>
              <a:t>5.</a:t>
            </a:r>
            <a:r>
              <a:rPr lang="pt-BR" sz="3000" dirty="0" smtClean="0">
                <a:solidFill>
                  <a:srgbClr val="000000"/>
                </a:solidFill>
                <a:latin typeface="Source Sans Pro"/>
              </a:rPr>
              <a:t> </a:t>
            </a:r>
            <a:r>
              <a:rPr lang="pt-BR" sz="3000" dirty="0" smtClean="0">
                <a:solidFill>
                  <a:srgbClr val="000000"/>
                </a:solidFill>
                <a:latin typeface="ff18"/>
              </a:rPr>
              <a:t>Garantido                                </a:t>
            </a:r>
            <a:r>
              <a:rPr lang="pt-BR" sz="3000" dirty="0">
                <a:solidFill>
                  <a:srgbClr val="000000"/>
                </a:solidFill>
                <a:latin typeface="ff13"/>
              </a:rPr>
              <a:t>15.</a:t>
            </a:r>
            <a:r>
              <a:rPr lang="pt-BR" sz="3000" dirty="0">
                <a:solidFill>
                  <a:srgbClr val="000000"/>
                </a:solidFill>
                <a:latin typeface="Source Sans Pro"/>
              </a:rPr>
              <a:t> </a:t>
            </a:r>
            <a:r>
              <a:rPr lang="pt-BR" sz="3000" dirty="0" smtClean="0">
                <a:solidFill>
                  <a:srgbClr val="000000"/>
                </a:solidFill>
                <a:latin typeface="ff18"/>
              </a:rPr>
              <a:t>Melhor</a:t>
            </a:r>
            <a:endParaRPr lang="pt-BR" sz="3000" dirty="0">
              <a:solidFill>
                <a:srgbClr val="000000"/>
              </a:solidFill>
              <a:latin typeface="Source Sans Pro"/>
            </a:endParaRPr>
          </a:p>
          <a:p>
            <a:pPr indent="1076325"/>
            <a:r>
              <a:rPr lang="pt-BR" sz="3000" dirty="0" smtClean="0">
                <a:solidFill>
                  <a:srgbClr val="000000"/>
                </a:solidFill>
                <a:latin typeface="ff13"/>
              </a:rPr>
              <a:t>6.</a:t>
            </a:r>
            <a:r>
              <a:rPr lang="pt-BR" sz="3000" dirty="0" smtClean="0">
                <a:solidFill>
                  <a:srgbClr val="000000"/>
                </a:solidFill>
                <a:latin typeface="Source Sans Pro"/>
              </a:rPr>
              <a:t> </a:t>
            </a:r>
            <a:r>
              <a:rPr lang="pt-BR" sz="3000" dirty="0" smtClean="0">
                <a:solidFill>
                  <a:srgbClr val="000000"/>
                </a:solidFill>
                <a:latin typeface="ff18"/>
              </a:rPr>
              <a:t>Saúde</a:t>
            </a:r>
            <a:endParaRPr lang="pt-BR" sz="3000" dirty="0">
              <a:solidFill>
                <a:srgbClr val="000000"/>
              </a:solidFill>
              <a:latin typeface="Source Sans Pro"/>
            </a:endParaRPr>
          </a:p>
          <a:p>
            <a:pPr indent="1076325"/>
            <a:r>
              <a:rPr lang="pt-BR" sz="3000" dirty="0" smtClean="0">
                <a:solidFill>
                  <a:srgbClr val="000000"/>
                </a:solidFill>
                <a:latin typeface="ff13"/>
              </a:rPr>
              <a:t>7.</a:t>
            </a:r>
            <a:r>
              <a:rPr lang="pt-BR" sz="3000" dirty="0" smtClean="0">
                <a:solidFill>
                  <a:srgbClr val="000000"/>
                </a:solidFill>
                <a:latin typeface="Source Sans Pro"/>
              </a:rPr>
              <a:t> </a:t>
            </a:r>
            <a:r>
              <a:rPr lang="pt-BR" sz="3000" dirty="0" smtClean="0">
                <a:solidFill>
                  <a:srgbClr val="000000"/>
                </a:solidFill>
                <a:latin typeface="ff18"/>
              </a:rPr>
              <a:t>Amor</a:t>
            </a:r>
            <a:endParaRPr lang="pt-BR" sz="3000" dirty="0">
              <a:solidFill>
                <a:srgbClr val="000000"/>
              </a:solidFill>
              <a:latin typeface="Source Sans Pro"/>
            </a:endParaRPr>
          </a:p>
          <a:p>
            <a:pPr indent="1076325"/>
            <a:r>
              <a:rPr lang="pt-BR" sz="3000" dirty="0" smtClean="0">
                <a:solidFill>
                  <a:srgbClr val="000000"/>
                </a:solidFill>
                <a:latin typeface="ff13"/>
              </a:rPr>
              <a:t>8.</a:t>
            </a:r>
            <a:r>
              <a:rPr lang="pt-BR" sz="3000" dirty="0" smtClean="0">
                <a:solidFill>
                  <a:srgbClr val="000000"/>
                </a:solidFill>
                <a:latin typeface="Source Sans Pro"/>
              </a:rPr>
              <a:t> </a:t>
            </a:r>
            <a:r>
              <a:rPr lang="pt-BR" sz="3000" dirty="0" smtClean="0">
                <a:solidFill>
                  <a:srgbClr val="000000"/>
                </a:solidFill>
                <a:latin typeface="ff18"/>
              </a:rPr>
              <a:t>Novo</a:t>
            </a:r>
            <a:endParaRPr lang="pt-BR" sz="3000" dirty="0">
              <a:solidFill>
                <a:srgbClr val="000000"/>
              </a:solidFill>
              <a:latin typeface="Source Sans Pro"/>
            </a:endParaRPr>
          </a:p>
          <a:p>
            <a:pPr indent="1076325"/>
            <a:r>
              <a:rPr lang="pt-BR" sz="3000" dirty="0" smtClean="0">
                <a:solidFill>
                  <a:srgbClr val="000000"/>
                </a:solidFill>
                <a:latin typeface="ff13"/>
              </a:rPr>
              <a:t>9.</a:t>
            </a:r>
            <a:r>
              <a:rPr lang="pt-BR" sz="3000" dirty="0" smtClean="0">
                <a:solidFill>
                  <a:srgbClr val="000000"/>
                </a:solidFill>
                <a:latin typeface="Source Sans Pro"/>
              </a:rPr>
              <a:t> </a:t>
            </a:r>
            <a:r>
              <a:rPr lang="pt-BR" sz="3000" dirty="0" smtClean="0">
                <a:solidFill>
                  <a:srgbClr val="000000"/>
                </a:solidFill>
                <a:latin typeface="ff18"/>
              </a:rPr>
              <a:t>Provado</a:t>
            </a:r>
            <a:endParaRPr lang="pt-BR" sz="3000" dirty="0" smtClean="0">
              <a:solidFill>
                <a:srgbClr val="000000"/>
              </a:solidFill>
              <a:latin typeface="Source Sans Pro"/>
            </a:endParaRPr>
          </a:p>
          <a:p>
            <a:pPr indent="1076325"/>
            <a:r>
              <a:rPr lang="pt-BR" sz="3000" dirty="0" smtClean="0">
                <a:solidFill>
                  <a:srgbClr val="000000"/>
                </a:solidFill>
                <a:latin typeface="ff13"/>
              </a:rPr>
              <a:t>10.</a:t>
            </a:r>
            <a:r>
              <a:rPr lang="pt-BR" sz="3000" dirty="0" smtClean="0">
                <a:solidFill>
                  <a:srgbClr val="000000"/>
                </a:solidFill>
                <a:latin typeface="Source Sans Pro"/>
              </a:rPr>
              <a:t> </a:t>
            </a:r>
            <a:r>
              <a:rPr lang="pt-BR" sz="3000" dirty="0" smtClean="0">
                <a:solidFill>
                  <a:srgbClr val="000000"/>
                </a:solidFill>
                <a:latin typeface="ff18"/>
              </a:rPr>
              <a:t>Resultados</a:t>
            </a:r>
            <a:endParaRPr lang="pt-BR" sz="3000" dirty="0">
              <a:solidFill>
                <a:srgbClr val="000000"/>
              </a:solidFill>
              <a:latin typeface="Source Sans Pro"/>
            </a:endParaRPr>
          </a:p>
          <a:p>
            <a:pPr indent="1076325"/>
            <a:endParaRPr lang="pt-BR" sz="3000" dirty="0">
              <a:solidFill>
                <a:srgbClr val="000000"/>
              </a:solidFill>
              <a:latin typeface="Source Sans Pro"/>
            </a:endParaRPr>
          </a:p>
        </p:txBody>
      </p:sp>
    </p:spTree>
    <p:extLst>
      <p:ext uri="{BB962C8B-B14F-4D97-AF65-F5344CB8AC3E}">
        <p14:creationId xmlns:p14="http://schemas.microsoft.com/office/powerpoint/2010/main" val="1055576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709529"/>
          </a:xfrm>
          <a:prstGeom prst="rect">
            <a:avLst/>
          </a:prstGeom>
        </p:spPr>
        <p:txBody>
          <a:bodyPr wrap="square">
            <a:spAutoFit/>
          </a:bodyPr>
          <a:lstStyle/>
          <a:p>
            <a:pPr algn="just"/>
            <a:r>
              <a:rPr lang="pt-BR" sz="3000" u="sng" dirty="0">
                <a:solidFill>
                  <a:srgbClr val="000000"/>
                </a:solidFill>
                <a:latin typeface="ff13"/>
              </a:rPr>
              <a:t>Lembre-se</a:t>
            </a:r>
            <a:r>
              <a:rPr lang="pt-BR" sz="3000" dirty="0" smtClean="0">
                <a:solidFill>
                  <a:srgbClr val="000000"/>
                </a:solidFill>
                <a:latin typeface="ff13"/>
              </a:rPr>
              <a:t>:</a:t>
            </a:r>
          </a:p>
          <a:p>
            <a:pPr algn="just"/>
            <a:r>
              <a:rPr lang="pt-BR" sz="3000" dirty="0" smtClean="0">
                <a:solidFill>
                  <a:srgbClr val="000000"/>
                </a:solidFill>
                <a:latin typeface="ff13"/>
              </a:rPr>
              <a:t>Para </a:t>
            </a:r>
            <a:r>
              <a:rPr lang="pt-BR" sz="3000" dirty="0">
                <a:solidFill>
                  <a:srgbClr val="000000"/>
                </a:solidFill>
                <a:latin typeface="ff13"/>
              </a:rPr>
              <a:t>ter sucesso na comunicação você precisa</a:t>
            </a:r>
            <a:r>
              <a:rPr lang="pt-BR" sz="3000" dirty="0" smtClean="0">
                <a:solidFill>
                  <a:srgbClr val="000000"/>
                </a:solidFill>
                <a:latin typeface="ff13"/>
              </a:rPr>
              <a:t>:</a:t>
            </a:r>
          </a:p>
          <a:p>
            <a:pPr algn="just"/>
            <a:r>
              <a:rPr lang="pt-BR" sz="3000" dirty="0" smtClean="0">
                <a:solidFill>
                  <a:srgbClr val="000000"/>
                </a:solidFill>
                <a:latin typeface="ff13"/>
              </a:rPr>
              <a:t>1- USAR </a:t>
            </a:r>
            <a:r>
              <a:rPr lang="pt-BR" sz="3000" dirty="0">
                <a:solidFill>
                  <a:srgbClr val="000000"/>
                </a:solidFill>
                <a:latin typeface="ff13"/>
              </a:rPr>
              <a:t>LINGUAGEM QUE GERE </a:t>
            </a:r>
            <a:r>
              <a:rPr lang="pt-BR" sz="3000" dirty="0" smtClean="0">
                <a:solidFill>
                  <a:srgbClr val="000000"/>
                </a:solidFill>
                <a:latin typeface="ff13"/>
              </a:rPr>
              <a:t>AÇÃO</a:t>
            </a:r>
          </a:p>
          <a:p>
            <a:pPr algn="just"/>
            <a:r>
              <a:rPr lang="pt-BR" sz="3000" dirty="0" smtClean="0">
                <a:solidFill>
                  <a:srgbClr val="000000"/>
                </a:solidFill>
                <a:latin typeface="ff13"/>
              </a:rPr>
              <a:t>Não </a:t>
            </a:r>
            <a:r>
              <a:rPr lang="pt-BR" sz="3000" dirty="0">
                <a:solidFill>
                  <a:srgbClr val="000000"/>
                </a:solidFill>
                <a:latin typeface="ff13"/>
              </a:rPr>
              <a:t>use frases no </a:t>
            </a:r>
            <a:r>
              <a:rPr lang="pt-BR" sz="3000" dirty="0" smtClean="0">
                <a:solidFill>
                  <a:srgbClr val="000000"/>
                </a:solidFill>
                <a:latin typeface="ff13"/>
              </a:rPr>
              <a:t>condicional</a:t>
            </a:r>
          </a:p>
          <a:p>
            <a:pPr algn="just"/>
            <a:r>
              <a:rPr lang="pt-BR" sz="3000" dirty="0" smtClean="0">
                <a:solidFill>
                  <a:srgbClr val="000000"/>
                </a:solidFill>
                <a:latin typeface="ff13"/>
              </a:rPr>
              <a:t>Ex</a:t>
            </a:r>
            <a:r>
              <a:rPr lang="pt-BR" sz="3000" dirty="0">
                <a:solidFill>
                  <a:srgbClr val="000000"/>
                </a:solidFill>
                <a:latin typeface="ff13"/>
              </a:rPr>
              <a:t>.: Eu gostaria de agradecer a sua presença</a:t>
            </a:r>
            <a:r>
              <a:rPr lang="pt-BR" sz="3000" dirty="0" smtClean="0">
                <a:solidFill>
                  <a:srgbClr val="000000"/>
                </a:solidFill>
                <a:latin typeface="ff13"/>
              </a:rPr>
              <a:t>.</a:t>
            </a:r>
          </a:p>
          <a:p>
            <a:pPr algn="just"/>
            <a:r>
              <a:rPr lang="pt-BR" sz="3000" dirty="0" smtClean="0">
                <a:solidFill>
                  <a:srgbClr val="000000"/>
                </a:solidFill>
                <a:latin typeface="ff13"/>
              </a:rPr>
              <a:t>Use</a:t>
            </a:r>
            <a:r>
              <a:rPr lang="pt-BR" sz="3000" dirty="0">
                <a:solidFill>
                  <a:srgbClr val="000000"/>
                </a:solidFill>
                <a:latin typeface="ff13"/>
              </a:rPr>
              <a:t>: Eu agradeço sua presença</a:t>
            </a:r>
            <a:r>
              <a:rPr lang="pt-BR" sz="3000" dirty="0" smtClean="0">
                <a:solidFill>
                  <a:srgbClr val="000000"/>
                </a:solidFill>
                <a:latin typeface="ff13"/>
              </a:rPr>
              <a:t>.</a:t>
            </a:r>
          </a:p>
          <a:p>
            <a:pPr algn="just"/>
            <a:endParaRPr lang="pt-BR" sz="2000" dirty="0" smtClean="0">
              <a:solidFill>
                <a:srgbClr val="000000"/>
              </a:solidFill>
              <a:latin typeface="ff13"/>
            </a:endParaRPr>
          </a:p>
          <a:p>
            <a:pPr algn="just"/>
            <a:r>
              <a:rPr lang="pt-BR" sz="3000" dirty="0" smtClean="0">
                <a:solidFill>
                  <a:srgbClr val="000000"/>
                </a:solidFill>
                <a:latin typeface="ff13"/>
              </a:rPr>
              <a:t>2- </a:t>
            </a:r>
            <a:r>
              <a:rPr lang="pt-BR" sz="3000" dirty="0">
                <a:solidFill>
                  <a:srgbClr val="000000"/>
                </a:solidFill>
                <a:latin typeface="ff13"/>
              </a:rPr>
              <a:t>USAR CORRETAMENTE O TOM DE VOZ </a:t>
            </a:r>
            <a:endParaRPr lang="pt-BR" sz="3000" dirty="0" smtClean="0">
              <a:solidFill>
                <a:srgbClr val="000000"/>
              </a:solidFill>
              <a:latin typeface="ff13"/>
            </a:endParaRPr>
          </a:p>
          <a:p>
            <a:pPr algn="just"/>
            <a:r>
              <a:rPr lang="pt-BR" sz="3000" dirty="0" smtClean="0">
                <a:solidFill>
                  <a:srgbClr val="000000"/>
                </a:solidFill>
                <a:latin typeface="ff13"/>
              </a:rPr>
              <a:t>Variando </a:t>
            </a:r>
            <a:r>
              <a:rPr lang="pt-BR" sz="3000" dirty="0">
                <a:solidFill>
                  <a:srgbClr val="000000"/>
                </a:solidFill>
                <a:latin typeface="ff13"/>
              </a:rPr>
              <a:t>o tom de voz e a velocidade da fala você atrai a atenção dos ouvintes</a:t>
            </a:r>
            <a:r>
              <a:rPr lang="pt-BR" sz="3000" dirty="0" smtClean="0">
                <a:solidFill>
                  <a:srgbClr val="000000"/>
                </a:solidFill>
                <a:latin typeface="ff13"/>
              </a:rPr>
              <a:t>.</a:t>
            </a:r>
          </a:p>
          <a:p>
            <a:pPr algn="just"/>
            <a:endParaRPr lang="pt-BR" sz="2000" dirty="0" smtClean="0">
              <a:solidFill>
                <a:srgbClr val="000000"/>
              </a:solidFill>
              <a:latin typeface="ff13"/>
            </a:endParaRPr>
          </a:p>
          <a:p>
            <a:pPr algn="just"/>
            <a:r>
              <a:rPr lang="pt-BR" sz="3000" dirty="0" smtClean="0">
                <a:solidFill>
                  <a:srgbClr val="000000"/>
                </a:solidFill>
                <a:latin typeface="ff13"/>
              </a:rPr>
              <a:t>3- </a:t>
            </a:r>
            <a:r>
              <a:rPr lang="pt-BR" sz="3000" dirty="0">
                <a:solidFill>
                  <a:srgbClr val="000000"/>
                </a:solidFill>
                <a:latin typeface="ff13"/>
              </a:rPr>
              <a:t>USE A LINGUAGEM </a:t>
            </a:r>
            <a:r>
              <a:rPr lang="pt-BR" sz="3000" dirty="0" smtClean="0">
                <a:solidFill>
                  <a:srgbClr val="000000"/>
                </a:solidFill>
                <a:latin typeface="ff13"/>
              </a:rPr>
              <a:t>CORPORAL</a:t>
            </a:r>
          </a:p>
          <a:p>
            <a:r>
              <a:rPr lang="pt-BR" sz="3000" dirty="0" smtClean="0"/>
              <a:t>Sua </a:t>
            </a:r>
            <a:r>
              <a:rPr lang="pt-BR" sz="3000" dirty="0"/>
              <a:t>apresentação pessoal e postura ao falar com as pessoas são fatores importantes </a:t>
            </a:r>
            <a:r>
              <a:rPr lang="pt-BR" sz="3000" dirty="0" smtClean="0"/>
              <a:t>da comunicação</a:t>
            </a:r>
            <a:r>
              <a:rPr lang="pt-BR" sz="3000" dirty="0"/>
              <a:t>. O corpo também "FALA" juntamente com a voz</a:t>
            </a:r>
            <a:r>
              <a:rPr lang="pt-BR" sz="3000" dirty="0" smtClean="0"/>
              <a:t>.</a:t>
            </a:r>
            <a:endParaRPr lang="pt-BR" sz="3000" dirty="0"/>
          </a:p>
        </p:txBody>
      </p:sp>
    </p:spTree>
    <p:extLst>
      <p:ext uri="{BB962C8B-B14F-4D97-AF65-F5344CB8AC3E}">
        <p14:creationId xmlns:p14="http://schemas.microsoft.com/office/powerpoint/2010/main" val="20483151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252816" y="145115"/>
            <a:ext cx="9948583" cy="1704673"/>
          </a:xfrm>
          <a:prstGeom prst="rect">
            <a:avLst/>
          </a:prstGeom>
        </p:spPr>
      </p:pic>
      <p:sp>
        <p:nvSpPr>
          <p:cNvPr id="3" name="CaixaDeTexto 2"/>
          <p:cNvSpPr txBox="1"/>
          <p:nvPr/>
        </p:nvSpPr>
        <p:spPr>
          <a:xfrm>
            <a:off x="0" y="2030506"/>
            <a:ext cx="12192000" cy="4708981"/>
          </a:xfrm>
          <a:prstGeom prst="rect">
            <a:avLst/>
          </a:prstGeom>
          <a:noFill/>
        </p:spPr>
        <p:txBody>
          <a:bodyPr wrap="square" rtlCol="0">
            <a:spAutoFit/>
          </a:bodyPr>
          <a:lstStyle/>
          <a:p>
            <a:pPr indent="538163" algn="just"/>
            <a:r>
              <a:rPr lang="pt-BR" sz="3000" dirty="0"/>
              <a:t>“A etiqueta deve ser antes de tudo uma </a:t>
            </a:r>
            <a:r>
              <a:rPr lang="pt-BR" sz="3000" dirty="0" smtClean="0"/>
              <a:t>forma respeitosa </a:t>
            </a:r>
            <a:r>
              <a:rPr lang="pt-BR" sz="3000" dirty="0"/>
              <a:t>de viver em sociedade. Por mais </a:t>
            </a:r>
            <a:r>
              <a:rPr lang="pt-BR" sz="3000" dirty="0" smtClean="0"/>
              <a:t>que algumas </a:t>
            </a:r>
            <a:r>
              <a:rPr lang="pt-BR" sz="3000" dirty="0"/>
              <a:t>normas de boas maneiras mudem, </a:t>
            </a:r>
            <a:r>
              <a:rPr lang="pt-BR" sz="3000" dirty="0" smtClean="0"/>
              <a:t>o respeito </a:t>
            </a:r>
            <a:r>
              <a:rPr lang="pt-BR" sz="3000" dirty="0"/>
              <a:t>ao outro continua inquestionável</a:t>
            </a:r>
            <a:r>
              <a:rPr lang="pt-BR" sz="3000" dirty="0" smtClean="0"/>
              <a:t>”.</a:t>
            </a:r>
          </a:p>
          <a:p>
            <a:pPr indent="538163" algn="just"/>
            <a:r>
              <a:rPr lang="pt-BR" sz="3000" dirty="0"/>
              <a:t>Etiqueta é um conjunto de regras cerimoniosas detrato entre as pessoas e que são estabelecidas </a:t>
            </a:r>
            <a:r>
              <a:rPr lang="pt-BR" sz="3000" dirty="0" smtClean="0"/>
              <a:t>a partir </a:t>
            </a:r>
            <a:r>
              <a:rPr lang="pt-BR" sz="3000" dirty="0"/>
              <a:t>do bom senso e do bom gosto. As regras </a:t>
            </a:r>
            <a:r>
              <a:rPr lang="pt-BR" sz="3000" dirty="0" smtClean="0"/>
              <a:t>de etiqueta </a:t>
            </a:r>
            <a:r>
              <a:rPr lang="pt-BR" sz="3000" dirty="0"/>
              <a:t>são uma espécie de código através do </a:t>
            </a:r>
            <a:r>
              <a:rPr lang="pt-BR" sz="3000" dirty="0" smtClean="0"/>
              <a:t>qual nós </a:t>
            </a:r>
            <a:r>
              <a:rPr lang="pt-BR" sz="3000" dirty="0"/>
              <a:t>informamos aos outros que somos </a:t>
            </a:r>
            <a:r>
              <a:rPr lang="pt-BR" sz="3000" dirty="0" smtClean="0"/>
              <a:t>preparados para </a:t>
            </a:r>
            <a:r>
              <a:rPr lang="pt-BR" sz="3000" dirty="0"/>
              <a:t>conviver harmoniosamente no grupo. </a:t>
            </a:r>
            <a:r>
              <a:rPr lang="pt-BR" sz="3000" dirty="0" smtClean="0"/>
              <a:t>Essas regras </a:t>
            </a:r>
            <a:r>
              <a:rPr lang="pt-BR" sz="3000" dirty="0"/>
              <a:t>tratam basicamente do comportamento social, É importante considerar que nesse </a:t>
            </a:r>
            <a:r>
              <a:rPr lang="pt-BR" sz="3000" dirty="0" smtClean="0"/>
              <a:t>mundo altamente </a:t>
            </a:r>
            <a:r>
              <a:rPr lang="pt-BR" sz="3000" dirty="0"/>
              <a:t>competitivo, a pessoa que cultiva </a:t>
            </a:r>
            <a:r>
              <a:rPr lang="pt-BR" sz="3000" dirty="0" smtClean="0"/>
              <a:t>os bons modos tem </a:t>
            </a:r>
            <a:r>
              <a:rPr lang="pt-BR" sz="3000" dirty="0"/>
              <a:t>mais chances de </a:t>
            </a:r>
            <a:r>
              <a:rPr lang="pt-BR" sz="3000" dirty="0" smtClean="0"/>
              <a:t>ascensão pessoal </a:t>
            </a:r>
            <a:r>
              <a:rPr lang="pt-BR" sz="3000" dirty="0"/>
              <a:t>e profissional</a:t>
            </a:r>
            <a:r>
              <a:rPr lang="pt-BR" sz="3000" dirty="0" smtClean="0"/>
              <a:t>.</a:t>
            </a:r>
            <a:endParaRPr lang="pt-BR" sz="3000" dirty="0"/>
          </a:p>
        </p:txBody>
      </p:sp>
    </p:spTree>
    <p:extLst>
      <p:ext uri="{BB962C8B-B14F-4D97-AF65-F5344CB8AC3E}">
        <p14:creationId xmlns:p14="http://schemas.microsoft.com/office/powerpoint/2010/main" val="15315220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1999" cy="7001917"/>
          </a:xfrm>
          <a:prstGeom prst="rect">
            <a:avLst/>
          </a:prstGeom>
        </p:spPr>
        <p:txBody>
          <a:bodyPr wrap="square">
            <a:spAutoFit/>
          </a:bodyPr>
          <a:lstStyle/>
          <a:p>
            <a:pPr algn="ctr">
              <a:lnSpc>
                <a:spcPct val="150000"/>
              </a:lnSpc>
              <a:spcAft>
                <a:spcPts val="600"/>
              </a:spcAft>
            </a:pPr>
            <a:r>
              <a:rPr lang="pt-BR" sz="3200" b="1" u="sng" dirty="0">
                <a:solidFill>
                  <a:srgbClr val="000000"/>
                </a:solidFill>
                <a:latin typeface="ff18"/>
              </a:rPr>
              <a:t>Marketing </a:t>
            </a:r>
            <a:r>
              <a:rPr lang="pt-BR" sz="3200" b="1" u="sng" dirty="0" smtClean="0">
                <a:solidFill>
                  <a:srgbClr val="000000"/>
                </a:solidFill>
                <a:latin typeface="ff18"/>
              </a:rPr>
              <a:t>Pessoal</a:t>
            </a:r>
          </a:p>
          <a:p>
            <a:pPr indent="538163" algn="just"/>
            <a:r>
              <a:rPr lang="pt-BR" sz="3000" dirty="0"/>
              <a:t>Você como profissional no mundo corporativo tem muito a oferecer: seu talento, </a:t>
            </a:r>
            <a:r>
              <a:rPr lang="pt-BR" sz="3000" dirty="0" smtClean="0"/>
              <a:t>sua experiência</a:t>
            </a:r>
            <a:r>
              <a:rPr lang="pt-BR" sz="3000" dirty="0"/>
              <a:t>, seu </a:t>
            </a:r>
            <a:r>
              <a:rPr lang="pt-BR" sz="3000" dirty="0" smtClean="0"/>
              <a:t>conhecimento.</a:t>
            </a:r>
          </a:p>
          <a:p>
            <a:pPr indent="538163" algn="just"/>
            <a:r>
              <a:rPr lang="pt-BR" sz="3000" u="sng" dirty="0" smtClean="0"/>
              <a:t>Talento</a:t>
            </a:r>
            <a:r>
              <a:rPr lang="pt-BR" sz="3000" dirty="0" smtClean="0"/>
              <a:t> é </a:t>
            </a:r>
            <a:r>
              <a:rPr lang="pt-BR" sz="3000" dirty="0"/>
              <a:t>a sua vocação para determinada ocupação ou função. As pessoas nascem com isso. A primeira coisa a fazer na vida profissional é respeitar o seu talento e seguir a carreira para a qual você tem vocação. Somente assim você estará realizado trabalhando, e somente </a:t>
            </a:r>
            <a:r>
              <a:rPr lang="pt-BR" sz="3000" dirty="0" smtClean="0"/>
              <a:t>assim conseguirá </a:t>
            </a:r>
            <a:r>
              <a:rPr lang="pt-BR" sz="3000" dirty="0"/>
              <a:t>ser feliz </a:t>
            </a:r>
            <a:r>
              <a:rPr lang="pt-BR" sz="3000" dirty="0" smtClean="0"/>
              <a:t>profissionalmente.</a:t>
            </a:r>
          </a:p>
          <a:p>
            <a:pPr indent="538163" algn="just"/>
            <a:r>
              <a:rPr lang="pt-BR" sz="3000" u="sng" dirty="0" smtClean="0"/>
              <a:t>Experiência</a:t>
            </a:r>
            <a:r>
              <a:rPr lang="pt-BR" sz="3000" dirty="0"/>
              <a:t> </a:t>
            </a:r>
            <a:r>
              <a:rPr lang="pt-BR" sz="3000" dirty="0" smtClean="0"/>
              <a:t>é </a:t>
            </a:r>
            <a:r>
              <a:rPr lang="pt-BR" sz="3000" dirty="0"/>
              <a:t>o que se adquire executando trabalhos e aprendendo sempre com cada etapa </a:t>
            </a:r>
            <a:r>
              <a:rPr lang="pt-BR" sz="3000" dirty="0" smtClean="0"/>
              <a:t>da execução.</a:t>
            </a:r>
            <a:endParaRPr lang="pt-BR" sz="3000" b="1" u="sng" dirty="0"/>
          </a:p>
          <a:p>
            <a:pPr indent="538163" algn="just"/>
            <a:r>
              <a:rPr lang="pt-BR" sz="3200" u="sng" dirty="0" smtClean="0"/>
              <a:t>Aperfeiçoamento</a:t>
            </a:r>
            <a:r>
              <a:rPr lang="pt-BR" sz="3200" dirty="0"/>
              <a:t> </a:t>
            </a:r>
            <a:r>
              <a:rPr lang="pt-BR" sz="3200" dirty="0" smtClean="0"/>
              <a:t>é </a:t>
            </a:r>
            <a:r>
              <a:rPr lang="pt-BR" sz="3200" dirty="0"/>
              <a:t>uma atitude positiva na direção da experiência. Faça sempre o </a:t>
            </a:r>
            <a:r>
              <a:rPr lang="pt-BR" sz="3200" dirty="0" smtClean="0"/>
              <a:t>melhor que </a:t>
            </a:r>
            <a:r>
              <a:rPr lang="pt-BR" sz="3200" dirty="0"/>
              <a:t>puder em tudo, planeje corretamente, estude situações e prepare-se para </a:t>
            </a:r>
            <a:r>
              <a:rPr lang="pt-BR" sz="3200" dirty="0" smtClean="0"/>
              <a:t>novas oportunidades</a:t>
            </a:r>
            <a:r>
              <a:rPr lang="pt-BR" sz="3200" dirty="0"/>
              <a:t>.</a:t>
            </a:r>
          </a:p>
          <a:p>
            <a:pPr indent="538163" algn="just"/>
            <a:endParaRPr lang="pt-BR" sz="3000" dirty="0"/>
          </a:p>
        </p:txBody>
      </p:sp>
    </p:spTree>
    <p:extLst>
      <p:ext uri="{BB962C8B-B14F-4D97-AF65-F5344CB8AC3E}">
        <p14:creationId xmlns:p14="http://schemas.microsoft.com/office/powerpoint/2010/main" val="40203962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55641"/>
          </a:xfrm>
          <a:prstGeom prst="rect">
            <a:avLst/>
          </a:prstGeom>
        </p:spPr>
        <p:txBody>
          <a:bodyPr wrap="square">
            <a:spAutoFit/>
          </a:bodyPr>
          <a:lstStyle/>
          <a:p>
            <a:pPr indent="538163" algn="just"/>
            <a:r>
              <a:rPr lang="pt-BR" sz="3000" u="sng" dirty="0" smtClean="0">
                <a:solidFill>
                  <a:srgbClr val="000000"/>
                </a:solidFill>
                <a:latin typeface="ff14"/>
              </a:rPr>
              <a:t>Conhecimento</a:t>
            </a:r>
            <a:r>
              <a:rPr lang="pt-BR" sz="3000" dirty="0" smtClean="0">
                <a:solidFill>
                  <a:srgbClr val="000000"/>
                </a:solidFill>
                <a:latin typeface="Source Sans Pro"/>
              </a:rPr>
              <a:t> </a:t>
            </a:r>
            <a:r>
              <a:rPr lang="pt-BR" sz="3000" dirty="0" smtClean="0">
                <a:solidFill>
                  <a:srgbClr val="000000"/>
                </a:solidFill>
                <a:latin typeface="ff13"/>
              </a:rPr>
              <a:t>é </a:t>
            </a:r>
            <a:r>
              <a:rPr lang="pt-BR" sz="3000" dirty="0">
                <a:solidFill>
                  <a:srgbClr val="000000"/>
                </a:solidFill>
                <a:latin typeface="ff13"/>
              </a:rPr>
              <a:t>a soma das experiências que você adquire ao longo dos trabalhos para os </a:t>
            </a:r>
            <a:r>
              <a:rPr lang="pt-BR" sz="3000" dirty="0" smtClean="0">
                <a:solidFill>
                  <a:srgbClr val="000000"/>
                </a:solidFill>
                <a:latin typeface="ff13"/>
              </a:rPr>
              <a:t>quais tem </a:t>
            </a:r>
            <a:r>
              <a:rPr lang="pt-BR" sz="3000" dirty="0">
                <a:solidFill>
                  <a:srgbClr val="000000"/>
                </a:solidFill>
                <a:latin typeface="ff13"/>
              </a:rPr>
              <a:t>talento. Para melhorar neste item é que você pode aplicar uma atitude de esforço contínuo </a:t>
            </a:r>
            <a:r>
              <a:rPr lang="pt-BR" sz="3000" dirty="0" smtClean="0">
                <a:solidFill>
                  <a:srgbClr val="000000"/>
                </a:solidFill>
                <a:latin typeface="ff13"/>
              </a:rPr>
              <a:t>e se </a:t>
            </a:r>
            <a:r>
              <a:rPr lang="pt-BR" sz="3000" dirty="0">
                <a:solidFill>
                  <a:srgbClr val="000000"/>
                </a:solidFill>
                <a:latin typeface="ff13"/>
              </a:rPr>
              <a:t>aperfeiçoar a cada momento. Estude, pesquise, interesse-se. E avance</a:t>
            </a:r>
            <a:r>
              <a:rPr lang="pt-BR" sz="3000" dirty="0" smtClean="0">
                <a:solidFill>
                  <a:srgbClr val="000000"/>
                </a:solidFill>
                <a:latin typeface="ff13"/>
              </a:rPr>
              <a:t>.</a:t>
            </a:r>
          </a:p>
          <a:p>
            <a:pPr indent="538163" algn="just"/>
            <a:endParaRPr lang="pt-BR" sz="3000" dirty="0" smtClean="0">
              <a:solidFill>
                <a:srgbClr val="000000"/>
              </a:solidFill>
              <a:latin typeface="ff13"/>
            </a:endParaRPr>
          </a:p>
          <a:p>
            <a:pPr indent="538163" algn="just"/>
            <a:r>
              <a:rPr lang="pt-BR" sz="3000" dirty="0"/>
              <a:t>O sucesso de sua carreira depende de como você lida com esse produto, que </a:t>
            </a:r>
            <a:r>
              <a:rPr lang="pt-BR" sz="3000" dirty="0" smtClean="0"/>
              <a:t>é você</a:t>
            </a:r>
            <a:r>
              <a:rPr lang="pt-BR" sz="3000" dirty="0"/>
              <a:t> </a:t>
            </a:r>
            <a:r>
              <a:rPr lang="pt-BR" sz="3000" dirty="0" smtClean="0"/>
              <a:t>mesmo, como </a:t>
            </a:r>
            <a:r>
              <a:rPr lang="pt-BR" sz="3000" dirty="0"/>
              <a:t>cuida da 'embalagem', da apresentação. E aí entra o diferencial de quem tem sucesso: </a:t>
            </a:r>
            <a:r>
              <a:rPr lang="pt-BR" sz="3000" dirty="0" smtClean="0"/>
              <a:t>a habilidade </a:t>
            </a:r>
            <a:r>
              <a:rPr lang="pt-BR" sz="3000" dirty="0"/>
              <a:t>de relacionamento</a:t>
            </a:r>
            <a:r>
              <a:rPr lang="pt-BR" sz="3000" dirty="0" smtClean="0"/>
              <a:t>.</a:t>
            </a:r>
          </a:p>
          <a:p>
            <a:pPr indent="538163" algn="just"/>
            <a:r>
              <a:rPr lang="pt-BR" sz="3000" dirty="0" smtClean="0"/>
              <a:t> Executivos </a:t>
            </a:r>
            <a:r>
              <a:rPr lang="pt-BR" sz="3000" dirty="0"/>
              <a:t>em posição de contratar ou de promover executivos normalmente buscam </a:t>
            </a:r>
            <a:r>
              <a:rPr lang="pt-BR" sz="3000" dirty="0" smtClean="0"/>
              <a:t>selecionar pessoas </a:t>
            </a:r>
            <a:r>
              <a:rPr lang="pt-BR" sz="3000" dirty="0"/>
              <a:t>que eles conheçam e a quem eles respeitem. O caminho, então, para ser promovido </a:t>
            </a:r>
            <a:r>
              <a:rPr lang="pt-BR" sz="3000" dirty="0" smtClean="0"/>
              <a:t>ou ser </a:t>
            </a:r>
            <a:r>
              <a:rPr lang="pt-BR" sz="3000" dirty="0"/>
              <a:t>contratado é fazer-se conhecido desses executivos e respeitado por eles. Mas como </a:t>
            </a:r>
            <a:r>
              <a:rPr lang="pt-BR" sz="3000" dirty="0" smtClean="0"/>
              <a:t>fazer isto</a:t>
            </a:r>
            <a:r>
              <a:rPr lang="pt-BR" sz="3000" dirty="0"/>
              <a:t>?</a:t>
            </a:r>
          </a:p>
          <a:p>
            <a:pPr indent="538163" algn="just"/>
            <a:endParaRPr lang="pt-BR" sz="3000" b="0" i="0" dirty="0">
              <a:solidFill>
                <a:srgbClr val="000000"/>
              </a:solidFill>
              <a:effectLst/>
              <a:latin typeface="Source Sans Pro"/>
            </a:endParaRPr>
          </a:p>
        </p:txBody>
      </p:sp>
    </p:spTree>
    <p:extLst>
      <p:ext uri="{BB962C8B-B14F-4D97-AF65-F5344CB8AC3E}">
        <p14:creationId xmlns:p14="http://schemas.microsoft.com/office/powerpoint/2010/main" val="1059668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632311"/>
          </a:xfrm>
          <a:prstGeom prst="rect">
            <a:avLst/>
          </a:prstGeom>
        </p:spPr>
        <p:txBody>
          <a:bodyPr wrap="square">
            <a:spAutoFit/>
          </a:bodyPr>
          <a:lstStyle/>
          <a:p>
            <a:pPr algn="ctr"/>
            <a:r>
              <a:rPr lang="pt-BR" sz="3000" b="1" u="sng" dirty="0">
                <a:solidFill>
                  <a:srgbClr val="000000"/>
                </a:solidFill>
                <a:latin typeface="ff18"/>
              </a:rPr>
              <a:t>Roteiro de </a:t>
            </a:r>
            <a:r>
              <a:rPr lang="pt-BR" sz="3000" b="1" u="sng" dirty="0" smtClean="0">
                <a:solidFill>
                  <a:srgbClr val="000000"/>
                </a:solidFill>
                <a:latin typeface="ff18"/>
              </a:rPr>
              <a:t>Autoconhecimento</a:t>
            </a:r>
          </a:p>
          <a:p>
            <a:pPr algn="ctr"/>
            <a:endParaRPr lang="pt-BR" sz="3000" b="1" u="sng"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Quem </a:t>
            </a:r>
            <a:r>
              <a:rPr lang="pt-BR" sz="3000" dirty="0">
                <a:solidFill>
                  <a:srgbClr val="000000"/>
                </a:solidFill>
                <a:latin typeface="ff13"/>
              </a:rPr>
              <a:t>é você? Que características o tornam uma pessoa interessante e especial?</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O </a:t>
            </a:r>
            <a:r>
              <a:rPr lang="pt-BR" sz="3000" dirty="0">
                <a:solidFill>
                  <a:srgbClr val="000000"/>
                </a:solidFill>
                <a:latin typeface="ff13"/>
              </a:rPr>
              <a:t>que você faz? Qual sua formação?</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Qual </a:t>
            </a:r>
            <a:r>
              <a:rPr lang="pt-BR" sz="3000" dirty="0">
                <a:solidFill>
                  <a:srgbClr val="000000"/>
                </a:solidFill>
                <a:latin typeface="ff13"/>
              </a:rPr>
              <a:t>sua imagem perante os demais?</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O </a:t>
            </a:r>
            <a:r>
              <a:rPr lang="pt-BR" sz="3000" dirty="0">
                <a:solidFill>
                  <a:srgbClr val="000000"/>
                </a:solidFill>
                <a:latin typeface="ff13"/>
              </a:rPr>
              <a:t>que tem a oferecer?</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Quais </a:t>
            </a:r>
            <a:r>
              <a:rPr lang="pt-BR" sz="3000" dirty="0">
                <a:solidFill>
                  <a:srgbClr val="000000"/>
                </a:solidFill>
                <a:latin typeface="ff13"/>
              </a:rPr>
              <a:t>seus pontos fortes e habilidades?</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Quais </a:t>
            </a:r>
            <a:r>
              <a:rPr lang="pt-BR" sz="3000" dirty="0">
                <a:solidFill>
                  <a:srgbClr val="000000"/>
                </a:solidFill>
                <a:latin typeface="ff13"/>
              </a:rPr>
              <a:t>são seus pontos a desenvolver?</a:t>
            </a:r>
            <a:endParaRPr lang="pt-BR" sz="3000" dirty="0">
              <a:solidFill>
                <a:srgbClr val="000000"/>
              </a:solidFill>
              <a:latin typeface="Source Sans Pro"/>
            </a:endParaRPr>
          </a:p>
          <a:p>
            <a:pPr algn="just">
              <a:spcAft>
                <a:spcPts val="600"/>
              </a:spcAft>
              <a:buFont typeface="Wingdings" panose="05000000000000000000" pitchFamily="2" charset="2"/>
              <a:buChar char="ü"/>
            </a:pPr>
            <a:r>
              <a:rPr lang="pt-BR" sz="3000" dirty="0" smtClean="0">
                <a:solidFill>
                  <a:srgbClr val="000000"/>
                </a:solidFill>
                <a:latin typeface="ff13"/>
              </a:rPr>
              <a:t>Sua </a:t>
            </a:r>
            <a:r>
              <a:rPr lang="pt-BR" sz="3000" dirty="0">
                <a:solidFill>
                  <a:srgbClr val="000000"/>
                </a:solidFill>
                <a:latin typeface="ff13"/>
              </a:rPr>
              <a:t>imagem pessoal e profissional está adequada para a instituição que você </a:t>
            </a:r>
            <a:r>
              <a:rPr lang="pt-BR" sz="3000" dirty="0" smtClean="0">
                <a:solidFill>
                  <a:srgbClr val="000000"/>
                </a:solidFill>
                <a:latin typeface="ff13"/>
              </a:rPr>
              <a:t>representa?</a:t>
            </a:r>
            <a:endParaRPr lang="pt-BR" b="0" i="0" dirty="0">
              <a:solidFill>
                <a:srgbClr val="000000"/>
              </a:solidFill>
              <a:effectLst/>
              <a:latin typeface="Source Sans Pro"/>
            </a:endParaRPr>
          </a:p>
        </p:txBody>
      </p:sp>
    </p:spTree>
    <p:extLst>
      <p:ext uri="{BB962C8B-B14F-4D97-AF65-F5344CB8AC3E}">
        <p14:creationId xmlns:p14="http://schemas.microsoft.com/office/powerpoint/2010/main" val="38218417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586418"/>
          </a:xfrm>
          <a:prstGeom prst="rect">
            <a:avLst/>
          </a:prstGeom>
        </p:spPr>
        <p:txBody>
          <a:bodyPr wrap="square">
            <a:spAutoFit/>
          </a:bodyPr>
          <a:lstStyle/>
          <a:p>
            <a:pPr algn="ctr"/>
            <a:r>
              <a:rPr lang="pt-BR" sz="3200" b="1" u="sng" dirty="0">
                <a:solidFill>
                  <a:srgbClr val="000000"/>
                </a:solidFill>
                <a:latin typeface="ff18"/>
              </a:rPr>
              <a:t>Regras para Cumprimentar e Apresentar </a:t>
            </a:r>
            <a:r>
              <a:rPr lang="pt-BR" sz="3200" b="1" u="sng" dirty="0" smtClean="0">
                <a:solidFill>
                  <a:srgbClr val="000000"/>
                </a:solidFill>
                <a:latin typeface="ff18"/>
              </a:rPr>
              <a:t>Pessoas</a:t>
            </a:r>
          </a:p>
          <a:p>
            <a:pPr indent="538163" algn="just"/>
            <a:r>
              <a:rPr lang="pt-BR" sz="3000" dirty="0"/>
              <a:t>Há uma regra básica para todos os tipos de apresentação: quem quer que esteja se </a:t>
            </a:r>
            <a:r>
              <a:rPr lang="pt-BR" sz="3000" dirty="0" smtClean="0"/>
              <a:t>apresentando ou </a:t>
            </a:r>
            <a:r>
              <a:rPr lang="pt-BR" sz="3000" dirty="0"/>
              <a:t>sendo apresentado, deve sorrir e olhar a pessoa nos olhos. Seriedade e tensão não funcionam bem nas apresentações. Outra regrinha diz que: "A pessoa mais importante é quem recebe </a:t>
            </a:r>
            <a:r>
              <a:rPr lang="pt-BR" sz="3000" dirty="0" smtClean="0"/>
              <a:t>a outra </a:t>
            </a:r>
            <a:r>
              <a:rPr lang="pt-BR" sz="3000" dirty="0"/>
              <a:t>e tem seu nome dito primeiro. No meio empresarial, é interessante dar ao cliente </a:t>
            </a:r>
            <a:r>
              <a:rPr lang="pt-BR" sz="3000" dirty="0" smtClean="0"/>
              <a:t>essa importância </a:t>
            </a:r>
            <a:r>
              <a:rPr lang="pt-BR" sz="3000" dirty="0"/>
              <a:t>maior." Outra coisa importante que deve ser observada — tanto por homens </a:t>
            </a:r>
            <a:r>
              <a:rPr lang="pt-BR" sz="3000" dirty="0" smtClean="0"/>
              <a:t>como por </a:t>
            </a:r>
            <a:r>
              <a:rPr lang="pt-BR" sz="3000" dirty="0"/>
              <a:t>mulheres — é que o tapinha nas costas e os beijinhos devem ser evitados sempre, a </a:t>
            </a:r>
            <a:r>
              <a:rPr lang="pt-BR" sz="3000" dirty="0" smtClean="0"/>
              <a:t>menos que </a:t>
            </a:r>
            <a:r>
              <a:rPr lang="pt-BR" sz="3000" dirty="0"/>
              <a:t>haja grande intimidade entre eles e a ocasião permita esse tipo de carinho. Pode ocorrer</a:t>
            </a:r>
            <a:r>
              <a:rPr lang="pt-BR" sz="3000" dirty="0" smtClean="0"/>
              <a:t>, também</a:t>
            </a:r>
            <a:r>
              <a:rPr lang="pt-BR" sz="3000" dirty="0"/>
              <a:t>, que a pessoa apresentada — por uma questão de descortesia — não estique a mão </a:t>
            </a:r>
            <a:r>
              <a:rPr lang="pt-BR" sz="3000" dirty="0" smtClean="0"/>
              <a:t>para receber </a:t>
            </a:r>
            <a:r>
              <a:rPr lang="pt-BR" sz="3000" dirty="0"/>
              <a:t>o cumprimento. O que fazer</a:t>
            </a:r>
            <a:r>
              <a:rPr lang="pt-BR" sz="3000" dirty="0" smtClean="0"/>
              <a:t>? Se </a:t>
            </a:r>
            <a:r>
              <a:rPr lang="pt-BR" sz="3000" dirty="0"/>
              <a:t>ao esticar a mão para apresentar-se a alguém, ela não retribuir esse gesto, retire a mão, </a:t>
            </a:r>
            <a:r>
              <a:rPr lang="pt-BR" sz="3000" dirty="0" smtClean="0"/>
              <a:t>mas continue </a:t>
            </a:r>
            <a:r>
              <a:rPr lang="pt-BR" sz="3000" dirty="0"/>
              <a:t>a apresentação.</a:t>
            </a:r>
            <a:endParaRPr lang="pt-BR" sz="3000" b="1" u="sng" dirty="0"/>
          </a:p>
        </p:txBody>
      </p:sp>
    </p:spTree>
    <p:extLst>
      <p:ext uri="{BB962C8B-B14F-4D97-AF65-F5344CB8AC3E}">
        <p14:creationId xmlns:p14="http://schemas.microsoft.com/office/powerpoint/2010/main" val="4737578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42355"/>
            <a:ext cx="12192000" cy="3480248"/>
          </a:xfrm>
          <a:prstGeom prst="rect">
            <a:avLst/>
          </a:prstGeom>
        </p:spPr>
        <p:txBody>
          <a:bodyPr wrap="square">
            <a:spAutoFit/>
          </a:bodyPr>
          <a:lstStyle/>
          <a:p>
            <a:pPr indent="538163" algn="just">
              <a:lnSpc>
                <a:spcPct val="150000"/>
              </a:lnSpc>
            </a:pPr>
            <a:r>
              <a:rPr lang="pt-BR" sz="3000" dirty="0">
                <a:solidFill>
                  <a:srgbClr val="000000"/>
                </a:solidFill>
                <a:latin typeface="ff13"/>
              </a:rPr>
              <a:t>Para apresentar alguém a um grupo, </a:t>
            </a:r>
            <a:r>
              <a:rPr lang="pt-BR" sz="3000" dirty="0" smtClean="0">
                <a:solidFill>
                  <a:srgbClr val="000000"/>
                </a:solidFill>
                <a:latin typeface="ff13"/>
              </a:rPr>
              <a:t>aproveite o </a:t>
            </a:r>
            <a:r>
              <a:rPr lang="pt-BR" sz="3000" dirty="0">
                <a:solidFill>
                  <a:srgbClr val="000000"/>
                </a:solidFill>
                <a:latin typeface="ff13"/>
              </a:rPr>
              <a:t>momento em que estiverem reunidos e diga algo mais ou menos assim: "Olá pessoal, </a:t>
            </a:r>
            <a:r>
              <a:rPr lang="pt-BR" sz="3000" dirty="0" smtClean="0">
                <a:solidFill>
                  <a:srgbClr val="000000"/>
                </a:solidFill>
                <a:latin typeface="ff13"/>
              </a:rPr>
              <a:t>queria apresentar-lhes </a:t>
            </a:r>
            <a:r>
              <a:rPr lang="pt-BR" sz="3000" dirty="0">
                <a:solidFill>
                  <a:srgbClr val="000000"/>
                </a:solidFill>
                <a:latin typeface="ff13"/>
              </a:rPr>
              <a:t>a Luciana Almeida, designer da </a:t>
            </a:r>
            <a:r>
              <a:rPr lang="pt-BR" sz="3000" dirty="0" err="1">
                <a:solidFill>
                  <a:srgbClr val="000000"/>
                </a:solidFill>
                <a:latin typeface="ff13"/>
              </a:rPr>
              <a:t>Briattore</a:t>
            </a:r>
            <a:r>
              <a:rPr lang="pt-BR" sz="3000" dirty="0">
                <a:solidFill>
                  <a:srgbClr val="000000"/>
                </a:solidFill>
                <a:latin typeface="ff13"/>
              </a:rPr>
              <a:t>, em Milão." Saiba também que nas apresentações para um grupo estão dispensados os apertos de mão.</a:t>
            </a:r>
            <a:endParaRPr lang="pt-BR" sz="3000" dirty="0"/>
          </a:p>
        </p:txBody>
      </p:sp>
    </p:spTree>
    <p:extLst>
      <p:ext uri="{BB962C8B-B14F-4D97-AF65-F5344CB8AC3E}">
        <p14:creationId xmlns:p14="http://schemas.microsoft.com/office/powerpoint/2010/main" val="950817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6909584"/>
          </a:xfrm>
          <a:prstGeom prst="rect">
            <a:avLst/>
          </a:prstGeom>
        </p:spPr>
        <p:txBody>
          <a:bodyPr wrap="square">
            <a:spAutoFit/>
          </a:bodyPr>
          <a:lstStyle/>
          <a:p>
            <a:pPr indent="538163" algn="ctr">
              <a:lnSpc>
                <a:spcPct val="150000"/>
              </a:lnSpc>
              <a:spcAft>
                <a:spcPts val="600"/>
              </a:spcAft>
            </a:pPr>
            <a:r>
              <a:rPr lang="pt-BR" sz="3200" b="1" u="sng" dirty="0">
                <a:solidFill>
                  <a:srgbClr val="000000"/>
                </a:solidFill>
                <a:latin typeface="ff18"/>
              </a:rPr>
              <a:t>Anatomia da </a:t>
            </a:r>
            <a:r>
              <a:rPr lang="pt-BR" sz="3200" b="1" u="sng" dirty="0" smtClean="0">
                <a:solidFill>
                  <a:srgbClr val="000000"/>
                </a:solidFill>
                <a:latin typeface="ff18"/>
              </a:rPr>
              <a:t>apresentação</a:t>
            </a:r>
            <a:endParaRPr lang="pt-BR" sz="3200" b="1" u="sng" dirty="0">
              <a:solidFill>
                <a:srgbClr val="000000"/>
              </a:solidFill>
              <a:latin typeface="Source Sans Pro"/>
            </a:endParaRPr>
          </a:p>
          <a:p>
            <a:pPr indent="538163" algn="just"/>
            <a:r>
              <a:rPr lang="pt-BR" sz="3000" dirty="0">
                <a:solidFill>
                  <a:srgbClr val="000000"/>
                </a:solidFill>
                <a:latin typeface="ff13"/>
              </a:rPr>
              <a:t>Normalmente cabe a mulher estender a mão ao homem</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Entre </a:t>
            </a:r>
            <a:r>
              <a:rPr lang="pt-BR" sz="3000" dirty="0">
                <a:solidFill>
                  <a:srgbClr val="000000"/>
                </a:solidFill>
                <a:latin typeface="ff13"/>
              </a:rPr>
              <a:t>dois homens, cabe a quem chega ser o primeiro a estender a mão para o cumprimento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Na </a:t>
            </a:r>
            <a:r>
              <a:rPr lang="pt-BR" sz="3000" dirty="0">
                <a:solidFill>
                  <a:srgbClr val="000000"/>
                </a:solidFill>
                <a:latin typeface="ff13"/>
              </a:rPr>
              <a:t>hora de se apresentar alguém, vale a regra da hierarquia profissional: é o chefe que </a:t>
            </a:r>
            <a:r>
              <a:rPr lang="pt-BR" sz="3000" dirty="0" smtClean="0">
                <a:solidFill>
                  <a:srgbClr val="000000"/>
                </a:solidFill>
                <a:latin typeface="ff13"/>
              </a:rPr>
              <a:t>decide estender </a:t>
            </a:r>
            <a:r>
              <a:rPr lang="pt-BR" sz="3000" dirty="0">
                <a:solidFill>
                  <a:srgbClr val="000000"/>
                </a:solidFill>
                <a:latin typeface="ff13"/>
              </a:rPr>
              <a:t>ou não a mão para cumprimentar o subordinado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O </a:t>
            </a:r>
            <a:r>
              <a:rPr lang="pt-BR" sz="3000" dirty="0">
                <a:solidFill>
                  <a:srgbClr val="000000"/>
                </a:solidFill>
                <a:latin typeface="ff13"/>
              </a:rPr>
              <a:t>funcionário deve sempre ser apresentado ao patrão, e nunca o inverso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O </a:t>
            </a:r>
            <a:r>
              <a:rPr lang="pt-BR" sz="3000" dirty="0">
                <a:solidFill>
                  <a:srgbClr val="000000"/>
                </a:solidFill>
                <a:latin typeface="ff13"/>
              </a:rPr>
              <a:t>homem deve ser apresentado à mulher</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Um </a:t>
            </a:r>
            <a:r>
              <a:rPr lang="pt-BR" sz="3000" dirty="0">
                <a:solidFill>
                  <a:srgbClr val="000000"/>
                </a:solidFill>
                <a:latin typeface="ff13"/>
              </a:rPr>
              <a:t>jovem ao mais idoso</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A </a:t>
            </a:r>
            <a:r>
              <a:rPr lang="pt-BR" sz="3000" dirty="0">
                <a:solidFill>
                  <a:srgbClr val="000000"/>
                </a:solidFill>
                <a:latin typeface="ff13"/>
              </a:rPr>
              <a:t>pessoa menos importante à mais importante</a:t>
            </a:r>
            <a:r>
              <a:rPr lang="pt-BR" sz="3000" dirty="0" smtClean="0">
                <a:solidFill>
                  <a:srgbClr val="000000"/>
                </a:solidFill>
                <a:latin typeface="ff13"/>
              </a:rPr>
              <a:t>.</a:t>
            </a:r>
          </a:p>
          <a:p>
            <a:pPr marL="457200" indent="-457200" algn="just">
              <a:buFontTx/>
              <a:buChar char="-"/>
            </a:pPr>
            <a:r>
              <a:rPr lang="pt-BR" sz="3000" dirty="0" smtClean="0">
                <a:solidFill>
                  <a:srgbClr val="000000"/>
                </a:solidFill>
                <a:latin typeface="ff13"/>
              </a:rPr>
              <a:t>Um </a:t>
            </a:r>
            <a:r>
              <a:rPr lang="pt-BR" sz="3000" dirty="0">
                <a:solidFill>
                  <a:srgbClr val="000000"/>
                </a:solidFill>
                <a:latin typeface="ff13"/>
              </a:rPr>
              <a:t>casal a uma pessoa só</a:t>
            </a:r>
            <a:r>
              <a:rPr lang="pt-BR" sz="3000" dirty="0" smtClean="0">
                <a:solidFill>
                  <a:srgbClr val="000000"/>
                </a:solidFill>
                <a:latin typeface="ff13"/>
              </a:rPr>
              <a:t>.</a:t>
            </a:r>
          </a:p>
          <a:p>
            <a:pPr algn="ctr"/>
            <a:r>
              <a:rPr lang="pt-BR" sz="3000" b="1" dirty="0" smtClean="0">
                <a:solidFill>
                  <a:srgbClr val="000000"/>
                </a:solidFill>
                <a:latin typeface="ff13"/>
              </a:rPr>
              <a:t>...</a:t>
            </a:r>
            <a:endParaRPr lang="pt-BR" sz="3000" b="1" i="0" dirty="0">
              <a:solidFill>
                <a:srgbClr val="000000"/>
              </a:solidFill>
              <a:effectLst/>
              <a:latin typeface="Source Sans Pro"/>
            </a:endParaRPr>
          </a:p>
        </p:txBody>
      </p:sp>
    </p:spTree>
    <p:extLst>
      <p:ext uri="{BB962C8B-B14F-4D97-AF65-F5344CB8AC3E}">
        <p14:creationId xmlns:p14="http://schemas.microsoft.com/office/powerpoint/2010/main" val="48409884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4499</Words>
  <Application>Microsoft Office PowerPoint</Application>
  <PresentationFormat>Widescreen</PresentationFormat>
  <Paragraphs>863</Paragraphs>
  <Slides>136</Slides>
  <Notes>0</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136</vt:i4>
      </vt:variant>
    </vt:vector>
  </HeadingPairs>
  <TitlesOfParts>
    <vt:vector size="151" baseType="lpstr">
      <vt:lpstr>Arial</vt:lpstr>
      <vt:lpstr>Calibri</vt:lpstr>
      <vt:lpstr>Calibri (corpo)</vt:lpstr>
      <vt:lpstr>Calibri Light</vt:lpstr>
      <vt:lpstr>ff13</vt:lpstr>
      <vt:lpstr>ff14</vt:lpstr>
      <vt:lpstr>ff17</vt:lpstr>
      <vt:lpstr>ff18</vt:lpstr>
      <vt:lpstr>ff24</vt:lpstr>
      <vt:lpstr>ff6</vt:lpstr>
      <vt:lpstr>Source Sans Pro</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Fernando</dc:creator>
  <cp:lastModifiedBy>Fernando</cp:lastModifiedBy>
  <cp:revision>185</cp:revision>
  <dcterms:created xsi:type="dcterms:W3CDTF">2018-06-17T22:50:12Z</dcterms:created>
  <dcterms:modified xsi:type="dcterms:W3CDTF">2018-07-03T22:58:45Z</dcterms:modified>
</cp:coreProperties>
</file>