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8" r:id="rId2"/>
    <p:sldId id="319" r:id="rId3"/>
    <p:sldId id="256" r:id="rId4"/>
    <p:sldId id="257" r:id="rId5"/>
    <p:sldId id="266" r:id="rId6"/>
    <p:sldId id="258" r:id="rId7"/>
    <p:sldId id="260" r:id="rId8"/>
    <p:sldId id="261" r:id="rId9"/>
    <p:sldId id="262" r:id="rId10"/>
    <p:sldId id="320" r:id="rId11"/>
    <p:sldId id="263" r:id="rId12"/>
    <p:sldId id="265" r:id="rId13"/>
    <p:sldId id="264" r:id="rId14"/>
    <p:sldId id="267" r:id="rId15"/>
    <p:sldId id="271" r:id="rId16"/>
    <p:sldId id="270" r:id="rId17"/>
    <p:sldId id="269" r:id="rId18"/>
    <p:sldId id="268" r:id="rId19"/>
    <p:sldId id="272" r:id="rId20"/>
    <p:sldId id="273" r:id="rId21"/>
    <p:sldId id="274" r:id="rId22"/>
    <p:sldId id="275" r:id="rId23"/>
    <p:sldId id="276" r:id="rId24"/>
    <p:sldId id="259" r:id="rId25"/>
    <p:sldId id="279" r:id="rId26"/>
    <p:sldId id="278" r:id="rId27"/>
    <p:sldId id="280" r:id="rId28"/>
    <p:sldId id="285" r:id="rId29"/>
    <p:sldId id="281" r:id="rId30"/>
    <p:sldId id="282" r:id="rId31"/>
    <p:sldId id="284" r:id="rId32"/>
    <p:sldId id="283" r:id="rId33"/>
    <p:sldId id="286" r:id="rId34"/>
    <p:sldId id="287" r:id="rId35"/>
    <p:sldId id="288" r:id="rId36"/>
    <p:sldId id="289" r:id="rId37"/>
    <p:sldId id="290" r:id="rId38"/>
    <p:sldId id="291" r:id="rId39"/>
    <p:sldId id="292" r:id="rId40"/>
    <p:sldId id="293" r:id="rId41"/>
    <p:sldId id="294" r:id="rId42"/>
    <p:sldId id="295" r:id="rId43"/>
    <p:sldId id="296" r:id="rId44"/>
    <p:sldId id="321" r:id="rId45"/>
    <p:sldId id="322" r:id="rId46"/>
    <p:sldId id="323" r:id="rId47"/>
    <p:sldId id="324" r:id="rId48"/>
    <p:sldId id="325" r:id="rId49"/>
    <p:sldId id="326" r:id="rId50"/>
    <p:sldId id="327" r:id="rId51"/>
    <p:sldId id="328" r:id="rId52"/>
    <p:sldId id="329" r:id="rId53"/>
    <p:sldId id="330" r:id="rId5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DAB29BF-49AE-4721-870F-B38A66AAAD75}" type="datetimeFigureOut">
              <a:rPr lang="pt-BR" smtClean="0"/>
              <a:pPr/>
              <a:t>20/10/2018</a:t>
            </a:fld>
            <a:endParaRPr lang="pt-BR"/>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9DA2DBA2-8978-4DF6-A123-A5793720B7A9}"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DAB29BF-49AE-4721-870F-B38A66AAAD75}" type="datetimeFigureOut">
              <a:rPr lang="pt-BR" smtClean="0"/>
              <a:pPr/>
              <a:t>20/10/2018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A2DBA2-8978-4DF6-A123-A5793720B7A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CDAB29BF-49AE-4721-870F-B38A66AAAD75}" type="datetimeFigureOut">
              <a:rPr lang="pt-BR" smtClean="0"/>
              <a:pPr/>
              <a:t>20/10/2018</a:t>
            </a:fld>
            <a:endParaRPr lang="pt-BR"/>
          </a:p>
        </p:txBody>
      </p:sp>
      <p:sp>
        <p:nvSpPr>
          <p:cNvPr id="5" name="Espaço Reservado para Rodapé 4"/>
          <p:cNvSpPr>
            <a:spLocks noGrp="1"/>
          </p:cNvSpPr>
          <p:nvPr>
            <p:ph type="ftr" sz="quarter" idx="11"/>
          </p:nvPr>
        </p:nvSpPr>
        <p:spPr>
          <a:xfrm>
            <a:off x="457201" y="6248207"/>
            <a:ext cx="5573483" cy="365125"/>
          </a:xfrm>
        </p:spPr>
        <p:txBody>
          <a:bodyPr/>
          <a:lstStyle/>
          <a:p>
            <a:endParaRPr lang="pt-BR"/>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9DA2DBA2-8978-4DF6-A123-A5793720B7A9}"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CDAB29BF-49AE-4721-870F-B38A66AAAD75}" type="datetimeFigureOut">
              <a:rPr lang="pt-BR" smtClean="0"/>
              <a:pPr/>
              <a:t>20/10/2018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9DA2DBA2-8978-4DF6-A123-A5793720B7A9}" type="slidenum">
              <a:rPr lang="pt-BR" smtClean="0"/>
              <a:pPr/>
              <a:t>‹nº›</a:t>
            </a:fld>
            <a:endParaRPr lang="pt-BR"/>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CDAB29BF-49AE-4721-870F-B38A66AAAD75}" type="datetimeFigureOut">
              <a:rPr lang="pt-BR" smtClean="0"/>
              <a:pPr/>
              <a:t>20/10/2018</a:t>
            </a:fld>
            <a:endParaRPr lang="pt-BR"/>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DA2DBA2-8978-4DF6-A123-A5793720B7A9}" type="slidenum">
              <a:rPr lang="pt-BR" smtClean="0"/>
              <a:pPr/>
              <a:t>‹nº›</a:t>
            </a:fld>
            <a:endParaRPr lang="pt-BR"/>
          </a:p>
        </p:txBody>
      </p:sp>
      <p:sp>
        <p:nvSpPr>
          <p:cNvPr id="14" name="Espaço Reservado para Rodapé 13"/>
          <p:cNvSpPr>
            <a:spLocks noGrp="1"/>
          </p:cNvSpPr>
          <p:nvPr>
            <p:ph type="ftr" sz="quarter" idx="12"/>
          </p:nvPr>
        </p:nvSpPr>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CDAB29BF-49AE-4721-870F-B38A66AAAD75}" type="datetimeFigureOut">
              <a:rPr lang="pt-BR" smtClean="0"/>
              <a:pPr/>
              <a:t>20/10/2018</a:t>
            </a:fld>
            <a:endParaRPr lang="pt-BR"/>
          </a:p>
        </p:txBody>
      </p:sp>
      <p:sp>
        <p:nvSpPr>
          <p:cNvPr id="10" name="Espaço Reservado para Número de Slide 9"/>
          <p:cNvSpPr>
            <a:spLocks noGrp="1"/>
          </p:cNvSpPr>
          <p:nvPr>
            <p:ph type="sldNum" sz="quarter" idx="16"/>
          </p:nvPr>
        </p:nvSpPr>
        <p:spPr/>
        <p:txBody>
          <a:bodyPr rtlCol="0"/>
          <a:lstStyle/>
          <a:p>
            <a:fld id="{9DA2DBA2-8978-4DF6-A123-A5793720B7A9}" type="slidenum">
              <a:rPr lang="pt-BR" smtClean="0"/>
              <a:pPr/>
              <a:t>‹nº›</a:t>
            </a:fld>
            <a:endParaRPr lang="pt-BR"/>
          </a:p>
        </p:txBody>
      </p:sp>
      <p:sp>
        <p:nvSpPr>
          <p:cNvPr id="12" name="Espaço Reservado para Rodapé 11"/>
          <p:cNvSpPr>
            <a:spLocks noGrp="1"/>
          </p:cNvSpPr>
          <p:nvPr>
            <p:ph type="ftr" sz="quarter" idx="17"/>
          </p:nvPr>
        </p:nvSpPr>
        <p:spPr/>
        <p:txBody>
          <a:bodyPr rtlCol="0"/>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estilo do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CDAB29BF-49AE-4721-870F-B38A66AAAD75}" type="datetimeFigureOut">
              <a:rPr lang="pt-BR" smtClean="0"/>
              <a:pPr/>
              <a:t>20/10/2018</a:t>
            </a:fld>
            <a:endParaRPr lang="pt-BR"/>
          </a:p>
        </p:txBody>
      </p:sp>
      <p:sp>
        <p:nvSpPr>
          <p:cNvPr id="12" name="Espaço Reservado para Número de Slide 11"/>
          <p:cNvSpPr>
            <a:spLocks noGrp="1"/>
          </p:cNvSpPr>
          <p:nvPr>
            <p:ph type="sldNum" sz="quarter" idx="16"/>
          </p:nvPr>
        </p:nvSpPr>
        <p:spPr/>
        <p:txBody>
          <a:bodyPr rtlCol="0"/>
          <a:lstStyle/>
          <a:p>
            <a:fld id="{9DA2DBA2-8978-4DF6-A123-A5793720B7A9}" type="slidenum">
              <a:rPr lang="pt-BR" smtClean="0"/>
              <a:pPr/>
              <a:t>‹nº›</a:t>
            </a:fld>
            <a:endParaRPr lang="pt-BR"/>
          </a:p>
        </p:txBody>
      </p:sp>
      <p:sp>
        <p:nvSpPr>
          <p:cNvPr id="14" name="Espaço Reservado para Rodapé 13"/>
          <p:cNvSpPr>
            <a:spLocks noGrp="1"/>
          </p:cNvSpPr>
          <p:nvPr>
            <p:ph type="ftr" sz="quarter" idx="17"/>
          </p:nvPr>
        </p:nvSpPr>
        <p:spPr/>
        <p:txBody>
          <a:bodyPr rtlCol="0"/>
          <a:lstStyle/>
          <a:p>
            <a:endParaRPr lang="pt-BR"/>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CDAB29BF-49AE-4721-870F-B38A66AAAD75}" type="datetimeFigureOut">
              <a:rPr lang="pt-BR" smtClean="0"/>
              <a:pPr/>
              <a:t>20/10/2018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9DA2DBA2-8978-4DF6-A123-A5793720B7A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DAB29BF-49AE-4721-870F-B38A66AAAD75}" type="datetimeFigureOut">
              <a:rPr lang="pt-BR" smtClean="0"/>
              <a:pPr/>
              <a:t>20/10/2018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9DA2DBA2-8978-4DF6-A123-A5793720B7A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CDAB29BF-49AE-4721-870F-B38A66AAAD75}" type="datetimeFigureOut">
              <a:rPr lang="pt-BR" smtClean="0"/>
              <a:pPr/>
              <a:t>20/10/2018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9DA2DBA2-8978-4DF6-A123-A5793720B7A9}" type="slidenum">
              <a:rPr lang="pt-BR" smtClean="0"/>
              <a:pPr/>
              <a:t>‹nº›</a:t>
            </a:fld>
            <a:endParaRPr lang="pt-BR"/>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estilo do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6248400"/>
            <a:ext cx="2667000" cy="365125"/>
          </a:xfrm>
        </p:spPr>
        <p:txBody>
          <a:bodyPr rtlCol="0"/>
          <a:lstStyle/>
          <a:p>
            <a:fld id="{CDAB29BF-49AE-4721-870F-B38A66AAAD75}" type="datetimeFigureOut">
              <a:rPr lang="pt-BR" smtClean="0"/>
              <a:pPr/>
              <a:t>20/10/2018</a:t>
            </a:fld>
            <a:endParaRPr lang="pt-BR"/>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9DA2DBA2-8978-4DF6-A123-A5793720B7A9}" type="slidenum">
              <a:rPr lang="pt-BR" smtClean="0"/>
              <a:pPr/>
              <a:t>‹nº›</a:t>
            </a:fld>
            <a:endParaRPr lang="pt-BR"/>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DAB29BF-49AE-4721-870F-B38A66AAAD75}" type="datetimeFigureOut">
              <a:rPr lang="pt-BR" smtClean="0"/>
              <a:pPr/>
              <a:t>20/10/2018</a:t>
            </a:fld>
            <a:endParaRPr lang="pt-BR"/>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DA2DBA2-8978-4DF6-A123-A5793720B7A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t>Levantamento das atividades do dia 08-10-18.</a:t>
            </a:r>
            <a:br>
              <a:rPr lang="pt-BR" sz="2800" dirty="0" smtClean="0"/>
            </a:br>
            <a:r>
              <a:rPr lang="pt-BR" sz="2800" dirty="0" smtClean="0"/>
              <a:t>Dificuldades, facilidades, experiência</a:t>
            </a:r>
            <a:br>
              <a:rPr lang="pt-BR" sz="2800" dirty="0" smtClean="0"/>
            </a:br>
            <a:endParaRPr lang="pt-BR" sz="2800" dirty="0"/>
          </a:p>
        </p:txBody>
      </p:sp>
      <p:sp>
        <p:nvSpPr>
          <p:cNvPr id="3" name="Espaço Reservado para Conteúdo 2"/>
          <p:cNvSpPr>
            <a:spLocks noGrp="1"/>
          </p:cNvSpPr>
          <p:nvPr>
            <p:ph sz="quarter" idx="1"/>
          </p:nvPr>
        </p:nvSpPr>
        <p:spPr/>
        <p:txBody>
          <a:bodyPr/>
          <a:lstStyle/>
          <a:p>
            <a:endParaRPr lang="pt-BR" dirty="0"/>
          </a:p>
        </p:txBody>
      </p:sp>
      <p:pic>
        <p:nvPicPr>
          <p:cNvPr id="6" name="Picture 2" descr="https://scontent.fcfc5-1.fna.fbcdn.net/v/t1.15752-9/43694652_241074279907726_8645194388554645504_n.jpg?_nc_cat=100&amp;oh=57af1abb45b4bef478a2237b7e57e870&amp;oe=5C5A2FC9"/>
          <p:cNvPicPr>
            <a:picLocks noChangeAspect="1" noChangeArrowheads="1"/>
          </p:cNvPicPr>
          <p:nvPr/>
        </p:nvPicPr>
        <p:blipFill>
          <a:blip r:embed="rId2" cstate="print"/>
          <a:srcRect/>
          <a:stretch>
            <a:fillRect/>
          </a:stretch>
        </p:blipFill>
        <p:spPr bwMode="auto">
          <a:xfrm rot="5400000">
            <a:off x="2092685" y="219683"/>
            <a:ext cx="5030638" cy="75608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a:xfrm>
            <a:off x="612648" y="1600200"/>
            <a:ext cx="4103368" cy="4495800"/>
          </a:xfrm>
        </p:spPr>
        <p:txBody>
          <a:bodyPr>
            <a:noAutofit/>
          </a:bodyPr>
          <a:lstStyle/>
          <a:p>
            <a:pPr algn="just"/>
            <a:r>
              <a:rPr lang="pt-BR" sz="1600" b="1" dirty="0" smtClean="0"/>
              <a:t>35. Varíola </a:t>
            </a:r>
            <a:r>
              <a:rPr lang="pt-BR" sz="1200" b="1" dirty="0" smtClean="0"/>
              <a:t>– </a:t>
            </a:r>
          </a:p>
          <a:p>
            <a:pPr algn="just"/>
            <a:r>
              <a:rPr lang="pt-BR" sz="1200" b="1" dirty="0" smtClean="0"/>
              <a:t>A Varíola é uma doença viral, exclusiva de humanos. Desde seu último caso registrado, em 26 de outubro de 1977, na Somália, encontra-se erradicada no mundo. Contudo, apresenta-se como potencial ameaça contra todos os países, principalmente pela possibilidade de seu uso em atos terroristas.</a:t>
            </a:r>
          </a:p>
          <a:p>
            <a:pPr algn="just"/>
            <a:r>
              <a:rPr lang="pt-BR" sz="1200" b="1" dirty="0" smtClean="0"/>
              <a:t>Em 1980, após a interrupção de sua circulação viral, a vacinação foi interrompida, exceto em trabalhadores de laboratório que manipulavam o agente em pesquisas. Oficialmente, apenas dois laboratórios conservam estoques do vírus: um nos Estados Unidos da América e outro na Rússia. Entretanto, após o atentado de 11 de setembro de 2001, cogitou-se a possibilidade de que outros estoques estejam conservados em locais desconhecidos.</a:t>
            </a:r>
          </a:p>
          <a:p>
            <a:pPr algn="just"/>
            <a:r>
              <a:rPr lang="pt-BR" sz="1100" b="1" dirty="0" smtClean="0"/>
              <a:t>Febre alta, mal-estar intenso, cefaleia, dores musculares, náuseas e prostração, podendo apresentar dores abdominais intensas e delírio. A doença progride com o aparecimento de lesões cutâneas (mácula, </a:t>
            </a:r>
            <a:r>
              <a:rPr lang="pt-BR" sz="1100" b="1" dirty="0" err="1" smtClean="0"/>
              <a:t>pápula</a:t>
            </a:r>
            <a:r>
              <a:rPr lang="pt-BR" sz="1100" b="1" dirty="0" smtClean="0"/>
              <a:t>, vesícula, pústula e formação de crostas)</a:t>
            </a:r>
            <a:endParaRPr lang="pt-BR" sz="1100" b="1" dirty="0"/>
          </a:p>
        </p:txBody>
      </p:sp>
      <p:sp>
        <p:nvSpPr>
          <p:cNvPr id="78850" name="AutoShape 2" descr="Resultado de imagem para vari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78852" name="Picture 4" descr="Resultado de imagem para variola"/>
          <p:cNvPicPr>
            <a:picLocks noChangeAspect="1" noChangeArrowheads="1"/>
          </p:cNvPicPr>
          <p:nvPr/>
        </p:nvPicPr>
        <p:blipFill>
          <a:blip r:embed="rId2" cstate="print"/>
          <a:srcRect/>
          <a:stretch>
            <a:fillRect/>
          </a:stretch>
        </p:blipFill>
        <p:spPr bwMode="auto">
          <a:xfrm>
            <a:off x="5724128" y="2060848"/>
            <a:ext cx="3135961" cy="273077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Investigação Epidemiológica </a:t>
            </a:r>
            <a:endParaRPr lang="pt-BR" dirty="0"/>
          </a:p>
        </p:txBody>
      </p:sp>
      <p:sp>
        <p:nvSpPr>
          <p:cNvPr id="3" name="Espaço Reservado para Conteúdo 2"/>
          <p:cNvSpPr>
            <a:spLocks noGrp="1"/>
          </p:cNvSpPr>
          <p:nvPr>
            <p:ph sz="quarter" idx="1"/>
          </p:nvPr>
        </p:nvSpPr>
        <p:spPr/>
        <p:txBody>
          <a:bodyPr>
            <a:normAutofit lnSpcReduction="10000"/>
          </a:bodyPr>
          <a:lstStyle/>
          <a:p>
            <a:pPr algn="just"/>
            <a:r>
              <a:rPr lang="pt-BR" b="1" dirty="0" smtClean="0"/>
              <a:t>É um trabalho de campo, realizado a partir de casos notificados (clinicamente declarados ou suspeitos) e seus contatos, que tem como principais objetivos:</a:t>
            </a:r>
          </a:p>
          <a:p>
            <a:pPr algn="just"/>
            <a:r>
              <a:rPr lang="pt-BR" b="1" dirty="0" smtClean="0"/>
              <a:t>Identificar fonte e modo de transmissão; grupos expostos a maior risco; fatores determinantes; confirmar o diagnóstico; e determinar as principais características epidemiológicas. O seu propósito final é orientar medidas de controle para impedir a ocorrência de novos casos.</a:t>
            </a:r>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INVESTIGAÇÃO DE SURTOS E EPIDEMIAS</a:t>
            </a:r>
            <a:endParaRPr lang="pt-BR" dirty="0"/>
          </a:p>
        </p:txBody>
      </p:sp>
      <p:sp>
        <p:nvSpPr>
          <p:cNvPr id="3" name="Espaço Reservado para Conteúdo 2"/>
          <p:cNvSpPr>
            <a:spLocks noGrp="1"/>
          </p:cNvSpPr>
          <p:nvPr>
            <p:ph sz="quarter" idx="1"/>
          </p:nvPr>
        </p:nvSpPr>
        <p:spPr/>
        <p:txBody>
          <a:bodyPr>
            <a:normAutofit fontScale="77500" lnSpcReduction="20000"/>
          </a:bodyPr>
          <a:lstStyle/>
          <a:p>
            <a:pPr algn="just"/>
            <a:r>
              <a:rPr lang="pt-BR" dirty="0" smtClean="0"/>
              <a:t>O principal objetivo da investigação de uma epidemia ou surto de determinada doença infecciosa, é identificar formas de interromper a transmissão e prevenir a ocorrência de novos casos.</a:t>
            </a:r>
          </a:p>
          <a:p>
            <a:pPr algn="just"/>
            <a:r>
              <a:rPr lang="pt-BR" b="1" dirty="0" smtClean="0"/>
              <a:t>Epidemia</a:t>
            </a:r>
          </a:p>
          <a:p>
            <a:pPr algn="just"/>
            <a:r>
              <a:rPr lang="pt-BR" b="1" dirty="0" smtClean="0"/>
              <a:t>Elevação do número de casos de uma doença ou agravo, em um determinado lugar e período de tempo, caracterizando de forma clara, um excesso em relação à frequência esperada.</a:t>
            </a:r>
          </a:p>
          <a:p>
            <a:pPr algn="just"/>
            <a:r>
              <a:rPr lang="pt-BR" b="1" dirty="0" smtClean="0"/>
              <a:t>Surto</a:t>
            </a:r>
          </a:p>
          <a:p>
            <a:pPr algn="just"/>
            <a:r>
              <a:rPr lang="pt-BR" b="1" dirty="0" smtClean="0"/>
              <a:t>Tipo de epidemia em que os casos se restringem a uma área geográfica pequena e bem delimitada ou a uma população institucionalizada (creches, quartéis, escolas, </a:t>
            </a:r>
            <a:r>
              <a:rPr lang="pt-BR" b="1" dirty="0" err="1" smtClean="0"/>
              <a:t>etc</a:t>
            </a:r>
            <a:r>
              <a:rPr lang="pt-BR" b="1" dirty="0" smtClean="0"/>
              <a:t>).</a:t>
            </a:r>
            <a:r>
              <a:rPr lang="pt-BR" dirty="0" smtClean="0"/>
              <a:t> Em algumas cidades (como Itajaí-SC), a dengue é tratada como surto (e não como epidemia), pois acontece em regiões específicas (um bairro, por exemplo).</a:t>
            </a: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20000"/>
          </a:bodyPr>
          <a:lstStyle/>
          <a:p>
            <a:pPr algn="just"/>
            <a:r>
              <a:rPr lang="pt-BR" b="1" dirty="0" smtClean="0"/>
              <a:t>Pandemia – </a:t>
            </a:r>
          </a:p>
          <a:p>
            <a:pPr algn="just"/>
            <a:r>
              <a:rPr lang="pt-BR" dirty="0" smtClean="0"/>
              <a:t>Ela acontece quando uma epidemia se espalha para </a:t>
            </a:r>
            <a:r>
              <a:rPr lang="pt-BR" b="1" dirty="0" smtClean="0"/>
              <a:t>diversas regiões do planeta</a:t>
            </a:r>
            <a:r>
              <a:rPr lang="pt-BR" dirty="0" smtClean="0"/>
              <a:t>. Em 2009, a gripe A (gripe suína) passou de epidemia para pandemia quando a OMS começou a registrar casos nos três continentes do mundo. A AIDS, também é considerada uma pandemia.</a:t>
            </a:r>
          </a:p>
          <a:p>
            <a:pPr algn="just"/>
            <a:endParaRPr lang="pt-BR" dirty="0" smtClean="0"/>
          </a:p>
          <a:p>
            <a:pPr algn="just"/>
            <a:r>
              <a:rPr lang="pt-BR" b="1" dirty="0" smtClean="0"/>
              <a:t>Endemia –</a:t>
            </a:r>
          </a:p>
          <a:p>
            <a:pPr algn="just"/>
            <a:r>
              <a:rPr lang="pt-BR" dirty="0" smtClean="0"/>
              <a:t> Uma doença é classificada como </a:t>
            </a:r>
            <a:r>
              <a:rPr lang="pt-BR" b="1" dirty="0" smtClean="0"/>
              <a:t>endêmica (típica) </a:t>
            </a:r>
            <a:r>
              <a:rPr lang="pt-BR" dirty="0" smtClean="0"/>
              <a:t>de uma região quando acorre com muita frequência no local. As doenças endêmicas podem ser sazonais. A febre amarela, por exemplo, é considerada uma doença endêmica no Norte do Brasil.</a:t>
            </a: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Resultado de imagem para NotificaÃ§Ãµes: doenÃ§as exantemÃ¡ticas febris sarampo/rubÃ©ola"/>
          <p:cNvPicPr>
            <a:picLocks noChangeAspect="1" noChangeArrowheads="1"/>
          </p:cNvPicPr>
          <p:nvPr/>
        </p:nvPicPr>
        <p:blipFill>
          <a:blip r:embed="rId2" cstate="print"/>
          <a:srcRect/>
          <a:stretch>
            <a:fillRect/>
          </a:stretch>
        </p:blipFill>
        <p:spPr bwMode="auto">
          <a:xfrm>
            <a:off x="467544" y="188640"/>
            <a:ext cx="4464496" cy="5517232"/>
          </a:xfrm>
          <a:prstGeom prst="rect">
            <a:avLst/>
          </a:prstGeom>
          <a:noFill/>
        </p:spPr>
      </p:pic>
      <p:sp>
        <p:nvSpPr>
          <p:cNvPr id="5" name="Título 4"/>
          <p:cNvSpPr>
            <a:spLocks noGrp="1"/>
          </p:cNvSpPr>
          <p:nvPr>
            <p:ph type="title"/>
          </p:nvPr>
        </p:nvSpPr>
        <p:spPr/>
        <p:txBody>
          <a:bodyPr/>
          <a:lstStyle/>
          <a:p>
            <a:endParaRPr lang="pt-BR"/>
          </a:p>
        </p:txBody>
      </p:sp>
      <p:sp>
        <p:nvSpPr>
          <p:cNvPr id="6" name="Título 1"/>
          <p:cNvSpPr>
            <a:spLocks noGrp="1"/>
          </p:cNvSpPr>
          <p:nvPr>
            <p:ph sz="quarter" idx="1"/>
          </p:nvPr>
        </p:nvSpPr>
        <p:spPr>
          <a:xfrm>
            <a:off x="5364088" y="1772816"/>
            <a:ext cx="2969912" cy="4495800"/>
          </a:xfrm>
        </p:spPr>
        <p:txBody>
          <a:bodyPr>
            <a:normAutofit fontScale="82500" lnSpcReduction="20000"/>
          </a:bodyPr>
          <a:lstStyle/>
          <a:p>
            <a:pPr algn="ctr"/>
            <a:r>
              <a:rPr lang="pt-BR" dirty="0" smtClean="0"/>
              <a:t>Notificações: doenças </a:t>
            </a:r>
            <a:r>
              <a:rPr lang="pt-BR" dirty="0" err="1" smtClean="0"/>
              <a:t>exantemáticas</a:t>
            </a:r>
            <a:r>
              <a:rPr lang="pt-BR" dirty="0" smtClean="0"/>
              <a:t> febris sarampo/rubéola,  coqueluche, hepatites virais, síndrome da rubéola congênita, atendimento antirrábico, ficha individual de investigação (desnutrição grave); </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Sarampo </a:t>
            </a:r>
            <a:endParaRPr lang="pt-BR" dirty="0"/>
          </a:p>
        </p:txBody>
      </p:sp>
      <p:sp>
        <p:nvSpPr>
          <p:cNvPr id="3" name="Espaço Reservado para Conteúdo 2"/>
          <p:cNvSpPr>
            <a:spLocks noGrp="1"/>
          </p:cNvSpPr>
          <p:nvPr>
            <p:ph sz="quarter" idx="1"/>
          </p:nvPr>
        </p:nvSpPr>
        <p:spPr>
          <a:xfrm>
            <a:off x="612648" y="1600200"/>
            <a:ext cx="5183488" cy="4495800"/>
          </a:xfrm>
        </p:spPr>
        <p:txBody>
          <a:bodyPr>
            <a:normAutofit fontScale="92500" lnSpcReduction="20000"/>
          </a:bodyPr>
          <a:lstStyle/>
          <a:p>
            <a:pPr algn="just"/>
            <a:r>
              <a:rPr lang="pt-BR" dirty="0" smtClean="0"/>
              <a:t>Doença infecciosa aguda, de natureza viral, grave, transmissível e </a:t>
            </a:r>
            <a:r>
              <a:rPr lang="pt-BR" b="1" dirty="0" smtClean="0"/>
              <a:t>extremamente contagiosa,</a:t>
            </a:r>
            <a:r>
              <a:rPr lang="pt-BR" dirty="0" smtClean="0"/>
              <a:t> muito comum na infância. A </a:t>
            </a:r>
            <a:r>
              <a:rPr lang="pt-BR" dirty="0" err="1" smtClean="0"/>
              <a:t>viremia</a:t>
            </a:r>
            <a:r>
              <a:rPr lang="pt-BR" dirty="0" smtClean="0"/>
              <a:t>, causada pela infecção, provoca uma vasculite generalizada </a:t>
            </a:r>
            <a:r>
              <a:rPr lang="pt-BR" b="1" dirty="0" smtClean="0"/>
              <a:t>[vesículas</a:t>
            </a:r>
            <a:r>
              <a:rPr lang="pt-BR" dirty="0" smtClean="0"/>
              <a:t>], responsável pelo aparecimento das diversas manifestações clínicas, inclusive pelas perdas consideráveis de eletrólitos e proteínas. </a:t>
            </a:r>
            <a:endParaRPr lang="pt-BR" dirty="0"/>
          </a:p>
        </p:txBody>
      </p:sp>
      <p:pic>
        <p:nvPicPr>
          <p:cNvPr id="40962" name="Picture 2" descr="Resultado de imagem para sarampo"/>
          <p:cNvPicPr>
            <a:picLocks noChangeAspect="1" noChangeArrowheads="1"/>
          </p:cNvPicPr>
          <p:nvPr/>
        </p:nvPicPr>
        <p:blipFill>
          <a:blip r:embed="rId2" cstate="print"/>
          <a:srcRect/>
          <a:stretch>
            <a:fillRect/>
          </a:stretch>
        </p:blipFill>
        <p:spPr bwMode="auto">
          <a:xfrm>
            <a:off x="6143625" y="2132856"/>
            <a:ext cx="3000375" cy="24322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32656"/>
            <a:ext cx="8153400" cy="990600"/>
          </a:xfrm>
        </p:spPr>
        <p:txBody>
          <a:bodyPr/>
          <a:lstStyle/>
          <a:p>
            <a:r>
              <a:rPr lang="pt-BR" dirty="0" smtClean="0"/>
              <a:t>Coqueluche</a:t>
            </a:r>
            <a:endParaRPr lang="pt-BR" dirty="0"/>
          </a:p>
        </p:txBody>
      </p:sp>
      <p:sp>
        <p:nvSpPr>
          <p:cNvPr id="3" name="Espaço Reservado para Conteúdo 2"/>
          <p:cNvSpPr>
            <a:spLocks noGrp="1"/>
          </p:cNvSpPr>
          <p:nvPr>
            <p:ph sz="quarter" idx="1"/>
          </p:nvPr>
        </p:nvSpPr>
        <p:spPr>
          <a:xfrm>
            <a:off x="683568" y="2362200"/>
            <a:ext cx="8153400" cy="4495800"/>
          </a:xfrm>
        </p:spPr>
        <p:txBody>
          <a:bodyPr/>
          <a:lstStyle/>
          <a:p>
            <a:pPr algn="just"/>
            <a:r>
              <a:rPr lang="pt-BR" dirty="0" smtClean="0"/>
              <a:t>Doença infecciosa aguda, transmissível, de distribuição universal. Compromete especificamente o </a:t>
            </a:r>
            <a:r>
              <a:rPr lang="pt-BR" b="1" dirty="0" smtClean="0"/>
              <a:t>aparelho respiratório </a:t>
            </a:r>
            <a:r>
              <a:rPr lang="pt-BR" dirty="0" smtClean="0"/>
              <a:t>(traqueia e brônquios) e se caracteriza por </a:t>
            </a:r>
            <a:r>
              <a:rPr lang="pt-BR" b="1" dirty="0" smtClean="0"/>
              <a:t>paroxismos de tosse seca</a:t>
            </a:r>
            <a:r>
              <a:rPr lang="pt-BR" dirty="0" smtClean="0"/>
              <a:t>. Ocorre sob as formas endêmica e epidêmica. Em lactentes, pode resultar em número elevado de complicações e até a morte.</a:t>
            </a:r>
            <a:endParaRPr lang="pt-BR" dirty="0"/>
          </a:p>
        </p:txBody>
      </p:sp>
      <p:pic>
        <p:nvPicPr>
          <p:cNvPr id="39938" name="Picture 2" descr="http://portalsinan.saude.gov.br/images/documentos/Agravos/Coqueluche/coqueluche.jpg"/>
          <p:cNvPicPr>
            <a:picLocks noChangeAspect="1" noChangeArrowheads="1"/>
          </p:cNvPicPr>
          <p:nvPr/>
        </p:nvPicPr>
        <p:blipFill>
          <a:blip r:embed="rId2" cstate="print"/>
          <a:srcRect/>
          <a:stretch>
            <a:fillRect/>
          </a:stretch>
        </p:blipFill>
        <p:spPr bwMode="auto">
          <a:xfrm>
            <a:off x="7164288" y="5301208"/>
            <a:ext cx="1624250" cy="1556792"/>
          </a:xfrm>
          <a:prstGeom prst="rect">
            <a:avLst/>
          </a:prstGeom>
          <a:noFill/>
        </p:spPr>
      </p:pic>
      <p:sp>
        <p:nvSpPr>
          <p:cNvPr id="39940" name="AutoShape 4" descr="Resultado de imagem para coqueluch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9942" name="Picture 6" descr="Resultado de imagem para coqueluche"/>
          <p:cNvPicPr>
            <a:picLocks noChangeAspect="1" noChangeArrowheads="1"/>
          </p:cNvPicPr>
          <p:nvPr/>
        </p:nvPicPr>
        <p:blipFill>
          <a:blip r:embed="rId3" cstate="print"/>
          <a:srcRect/>
          <a:stretch>
            <a:fillRect/>
          </a:stretch>
        </p:blipFill>
        <p:spPr bwMode="auto">
          <a:xfrm>
            <a:off x="3851920" y="0"/>
            <a:ext cx="4023956" cy="235036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Hepatites Virais</a:t>
            </a:r>
            <a:endParaRPr lang="pt-BR" dirty="0"/>
          </a:p>
        </p:txBody>
      </p:sp>
      <p:sp>
        <p:nvSpPr>
          <p:cNvPr id="3" name="Espaço Reservado para Conteúdo 2"/>
          <p:cNvSpPr>
            <a:spLocks noGrp="1"/>
          </p:cNvSpPr>
          <p:nvPr>
            <p:ph sz="quarter" idx="1"/>
          </p:nvPr>
        </p:nvSpPr>
        <p:spPr>
          <a:xfrm>
            <a:off x="179512" y="1628800"/>
            <a:ext cx="4536504" cy="4683224"/>
          </a:xfrm>
        </p:spPr>
        <p:txBody>
          <a:bodyPr>
            <a:noAutofit/>
          </a:bodyPr>
          <a:lstStyle/>
          <a:p>
            <a:pPr algn="ctr"/>
            <a:r>
              <a:rPr lang="pt-BR" sz="1100" dirty="0" smtClean="0"/>
              <a:t>Grave problema de saúde pública no Brasil e no mundo, a hepatite é a inflamação do fígado. Pode </a:t>
            </a:r>
            <a:r>
              <a:rPr lang="pt-BR" sz="1100" b="1" dirty="0" smtClean="0"/>
              <a:t>ser causada por vírus, uso de alguns remédios, álcool e outras drogas, além de doenças autoimunes, metabólicas e genéticas</a:t>
            </a:r>
            <a:r>
              <a:rPr lang="pt-BR" sz="1100" dirty="0" smtClean="0"/>
              <a:t>. São doenças silenciosas que nem sempre apresentam sintomas, mas quando aparecem </a:t>
            </a:r>
            <a:r>
              <a:rPr lang="pt-BR" sz="1100" b="1" dirty="0" smtClean="0"/>
              <a:t>podem ser cansaço, febre, mal-estar, tontura, enjoo, vômitos, dor abdominal, pele e olhos amarelados, urina escura e fezes claras.</a:t>
            </a:r>
            <a:br>
              <a:rPr lang="pt-BR" sz="1100" b="1" dirty="0" smtClean="0"/>
            </a:br>
            <a:r>
              <a:rPr lang="pt-BR" sz="1100" dirty="0" smtClean="0"/>
              <a:t/>
            </a:r>
            <a:br>
              <a:rPr lang="pt-BR" sz="1100" dirty="0" smtClean="0"/>
            </a:br>
            <a:r>
              <a:rPr lang="pt-BR" sz="1100" dirty="0" smtClean="0"/>
              <a:t>No Brasil, as hepatites virais mais comuns são as causadas pelos vírus A, B e C. Existem, ainda, os vírus D e </a:t>
            </a:r>
            <a:r>
              <a:rPr lang="pt-BR" sz="1100" dirty="0" err="1" smtClean="0"/>
              <a:t>E</a:t>
            </a:r>
            <a:r>
              <a:rPr lang="pt-BR" sz="1100" dirty="0" smtClean="0"/>
              <a:t>, esse último mais frequente na África e na Ásia</a:t>
            </a:r>
            <a:br>
              <a:rPr lang="pt-BR" sz="1100" dirty="0" smtClean="0"/>
            </a:br>
            <a:r>
              <a:rPr lang="pt-BR" sz="1100" dirty="0" smtClean="0"/>
              <a:t/>
            </a:r>
            <a:br>
              <a:rPr lang="pt-BR" sz="1100" dirty="0" smtClean="0"/>
            </a:br>
            <a:r>
              <a:rPr lang="pt-BR" sz="1100" dirty="0" smtClean="0"/>
              <a:t/>
            </a:r>
            <a:br>
              <a:rPr lang="pt-BR" sz="1100" dirty="0" smtClean="0"/>
            </a:br>
            <a:r>
              <a:rPr lang="pt-BR" sz="1100" dirty="0" smtClean="0"/>
              <a:t/>
            </a:r>
            <a:br>
              <a:rPr lang="pt-BR" sz="1100" dirty="0" smtClean="0"/>
            </a:br>
            <a:r>
              <a:rPr lang="pt-BR" sz="1100" b="1" dirty="0" smtClean="0"/>
              <a:t>Contágio fecal-oral</a:t>
            </a:r>
            <a:r>
              <a:rPr lang="pt-BR" sz="1100" dirty="0" smtClean="0"/>
              <a:t>: condições precárias de saneamento básico e água, de higiene pessoal e dos alimentos (vírus A e </a:t>
            </a:r>
            <a:r>
              <a:rPr lang="pt-BR" sz="1100" dirty="0" err="1" smtClean="0"/>
              <a:t>E</a:t>
            </a:r>
            <a:r>
              <a:rPr lang="pt-BR" sz="1100" dirty="0" smtClean="0"/>
              <a:t>);</a:t>
            </a:r>
            <a:br>
              <a:rPr lang="pt-BR" sz="1100" dirty="0" smtClean="0"/>
            </a:br>
            <a:r>
              <a:rPr lang="pt-BR" sz="1100" dirty="0" smtClean="0"/>
              <a:t/>
            </a:r>
            <a:br>
              <a:rPr lang="pt-BR" sz="1100" dirty="0" smtClean="0"/>
            </a:br>
            <a:r>
              <a:rPr lang="pt-BR" sz="1100" b="1" dirty="0" smtClean="0"/>
              <a:t>Transmissão sanguínea</a:t>
            </a:r>
            <a:r>
              <a:rPr lang="pt-BR" sz="1100" dirty="0" smtClean="0"/>
              <a:t>: praticou sexo desprotegido, compartilhou seringas, agulhas, lâminas de barbear, alicates de unha e outros objetos que furam ou cortam (vírus B,C e D);</a:t>
            </a:r>
            <a:br>
              <a:rPr lang="pt-BR" sz="1100" dirty="0" smtClean="0"/>
            </a:br>
            <a:r>
              <a:rPr lang="pt-BR" sz="1100" dirty="0" smtClean="0"/>
              <a:t/>
            </a:r>
            <a:br>
              <a:rPr lang="pt-BR" sz="1100" dirty="0" smtClean="0"/>
            </a:br>
            <a:r>
              <a:rPr lang="pt-BR" sz="1100" b="1" dirty="0" smtClean="0"/>
              <a:t>Transmissão sanguínea: </a:t>
            </a:r>
            <a:r>
              <a:rPr lang="pt-BR" sz="1100" dirty="0" smtClean="0"/>
              <a:t>da mãe para o filho durante a gravidez, o parto e a amamentação (vírus B,C e D)</a:t>
            </a:r>
            <a:br>
              <a:rPr lang="pt-BR" sz="1100" dirty="0" smtClean="0"/>
            </a:br>
            <a:r>
              <a:rPr lang="pt-BR" sz="1100" dirty="0" smtClean="0"/>
              <a:t/>
            </a:r>
            <a:br>
              <a:rPr lang="pt-BR" sz="1100" dirty="0" smtClean="0"/>
            </a:br>
            <a:r>
              <a:rPr lang="pt-BR" sz="1100" dirty="0" smtClean="0"/>
              <a:t>No caso das hepatites B e C é preciso um intervalo </a:t>
            </a:r>
            <a:r>
              <a:rPr lang="pt-BR" sz="1100" b="1" dirty="0" smtClean="0"/>
              <a:t>de 60 </a:t>
            </a:r>
            <a:r>
              <a:rPr lang="pt-BR" sz="1100" dirty="0" smtClean="0"/>
              <a:t>dias para que os anticorpos sejam detectados no exame de sangue.</a:t>
            </a:r>
            <a:br>
              <a:rPr lang="pt-BR" sz="1100" dirty="0" smtClean="0"/>
            </a:br>
            <a:r>
              <a:rPr lang="pt-BR" sz="1100" dirty="0" smtClean="0"/>
              <a:t/>
            </a:r>
            <a:br>
              <a:rPr lang="pt-BR" sz="1100" dirty="0" smtClean="0"/>
            </a:br>
            <a:endParaRPr lang="pt-BR" sz="1100" dirty="0"/>
          </a:p>
        </p:txBody>
      </p:sp>
      <p:pic>
        <p:nvPicPr>
          <p:cNvPr id="38914" name="Picture 2" descr="http://portalsinan.saude.gov.br/images/documentos/Agravos/Hepatites%20Virais/hepatite.jpg"/>
          <p:cNvPicPr>
            <a:picLocks noChangeAspect="1" noChangeArrowheads="1"/>
          </p:cNvPicPr>
          <p:nvPr/>
        </p:nvPicPr>
        <p:blipFill>
          <a:blip r:embed="rId2" cstate="print"/>
          <a:srcRect/>
          <a:stretch>
            <a:fillRect/>
          </a:stretch>
        </p:blipFill>
        <p:spPr bwMode="auto">
          <a:xfrm>
            <a:off x="5729089" y="1556792"/>
            <a:ext cx="3414911" cy="47148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5399512" cy="990600"/>
          </a:xfrm>
        </p:spPr>
        <p:txBody>
          <a:bodyPr>
            <a:normAutofit fontScale="90000"/>
          </a:bodyPr>
          <a:lstStyle/>
          <a:p>
            <a:pPr algn="ctr"/>
            <a:r>
              <a:rPr lang="pt-BR" dirty="0" smtClean="0"/>
              <a:t>Síndrome da rubéola congênita</a:t>
            </a:r>
            <a:endParaRPr lang="pt-BR" dirty="0"/>
          </a:p>
        </p:txBody>
      </p:sp>
      <p:sp>
        <p:nvSpPr>
          <p:cNvPr id="3" name="Espaço Reservado para Conteúdo 2"/>
          <p:cNvSpPr>
            <a:spLocks noGrp="1"/>
          </p:cNvSpPr>
          <p:nvPr>
            <p:ph sz="quarter" idx="1"/>
          </p:nvPr>
        </p:nvSpPr>
        <p:spPr>
          <a:xfrm>
            <a:off x="611560" y="2060848"/>
            <a:ext cx="8153400" cy="4107160"/>
          </a:xfrm>
        </p:spPr>
        <p:txBody>
          <a:bodyPr>
            <a:normAutofit fontScale="77500" lnSpcReduction="20000"/>
          </a:bodyPr>
          <a:lstStyle/>
          <a:p>
            <a:pPr algn="just"/>
            <a:r>
              <a:rPr lang="pt-BR" dirty="0" smtClean="0"/>
              <a:t>A Síndrome da Rubéola Congênita (SRC) é uma importante complicação da infecção pelo vírus da Rubéola durante a gestação, principalmente no </a:t>
            </a:r>
            <a:r>
              <a:rPr lang="pt-BR" b="1" dirty="0" smtClean="0"/>
              <a:t>primeiro trimestre</a:t>
            </a:r>
            <a:r>
              <a:rPr lang="pt-BR" dirty="0" smtClean="0"/>
              <a:t>, </a:t>
            </a:r>
            <a:r>
              <a:rPr lang="pt-BR" b="1" dirty="0" smtClean="0"/>
              <a:t>podendo comprometer o desenvolvimento do feto e causar aborto, morte fetal, natimorto e anomalias congênitas. </a:t>
            </a:r>
            <a:r>
              <a:rPr lang="pt-BR" dirty="0" smtClean="0"/>
              <a:t>As manifestações clínicas da SRC podem ser transitórias (púrpura, trombocitopenia, </a:t>
            </a:r>
            <a:r>
              <a:rPr lang="pt-BR" dirty="0" err="1" smtClean="0"/>
              <a:t>hepatoesplenomegalia</a:t>
            </a:r>
            <a:r>
              <a:rPr lang="pt-BR" dirty="0" smtClean="0"/>
              <a:t>, icterícia, </a:t>
            </a:r>
            <a:r>
              <a:rPr lang="pt-BR" dirty="0" err="1" smtClean="0"/>
              <a:t>meningoencefalite</a:t>
            </a:r>
            <a:r>
              <a:rPr lang="pt-BR" dirty="0" smtClean="0"/>
              <a:t>), permanentes (deficiência auditiva, malformações cardíacas, catarata, glaucoma, retinopatia pigmentar), ou tardias (retardo do desenvolvimento, diabetes </a:t>
            </a:r>
            <a:r>
              <a:rPr lang="pt-BR" i="1" dirty="0" err="1" smtClean="0"/>
              <a:t>mellitus</a:t>
            </a:r>
            <a:r>
              <a:rPr lang="pt-BR" dirty="0" smtClean="0"/>
              <a:t>). As crianças com SRC frequentemente apresentam mais de um sinal ou sintoma, mas podem ter apenas uma malformação, das quais </a:t>
            </a:r>
            <a:r>
              <a:rPr lang="pt-BR" b="1" dirty="0" smtClean="0"/>
              <a:t>a deficiência auditiva</a:t>
            </a:r>
            <a:r>
              <a:rPr lang="pt-BR" dirty="0" smtClean="0"/>
              <a:t> é a mais comum.</a:t>
            </a:r>
            <a:endParaRPr lang="pt-BR" dirty="0"/>
          </a:p>
        </p:txBody>
      </p:sp>
      <p:pic>
        <p:nvPicPr>
          <p:cNvPr id="37890" name="Picture 2" descr="http://portalsinan.saude.gov.br/images/documentos/Agravos/SRC/src.jpg"/>
          <p:cNvPicPr>
            <a:picLocks noChangeAspect="1" noChangeArrowheads="1"/>
          </p:cNvPicPr>
          <p:nvPr/>
        </p:nvPicPr>
        <p:blipFill>
          <a:blip r:embed="rId2" cstate="print"/>
          <a:srcRect/>
          <a:stretch>
            <a:fillRect/>
          </a:stretch>
        </p:blipFill>
        <p:spPr bwMode="auto">
          <a:xfrm>
            <a:off x="6228184" y="0"/>
            <a:ext cx="1905000" cy="1905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Atendimento anti rábico</a:t>
            </a:r>
            <a:endParaRPr lang="pt-BR" dirty="0"/>
          </a:p>
        </p:txBody>
      </p:sp>
      <p:sp>
        <p:nvSpPr>
          <p:cNvPr id="3" name="Espaço Reservado para Conteúdo 2"/>
          <p:cNvSpPr>
            <a:spLocks noGrp="1"/>
          </p:cNvSpPr>
          <p:nvPr>
            <p:ph sz="quarter" idx="1"/>
          </p:nvPr>
        </p:nvSpPr>
        <p:spPr/>
        <p:txBody>
          <a:bodyPr/>
          <a:lstStyle/>
          <a:p>
            <a:r>
              <a:rPr lang="pt-BR" dirty="0" smtClean="0"/>
              <a:t>O uso da vacina e do soro são parte do programa de profilaxia da raiva. A conduta de indicação de aplicação de vacina e soro antirrábico deve ser realizada pelo profissional de saúde devidamente capacitado. </a:t>
            </a:r>
            <a:endParaRPr lang="pt-BR" dirty="0"/>
          </a:p>
        </p:txBody>
      </p:sp>
      <p:pic>
        <p:nvPicPr>
          <p:cNvPr id="41986" name="Picture 2" descr="Resultado de imagem para atendimento antirrabico"/>
          <p:cNvPicPr>
            <a:picLocks noChangeAspect="1" noChangeArrowheads="1"/>
          </p:cNvPicPr>
          <p:nvPr/>
        </p:nvPicPr>
        <p:blipFill>
          <a:blip r:embed="rId2" cstate="print"/>
          <a:srcRect/>
          <a:stretch>
            <a:fillRect/>
          </a:stretch>
        </p:blipFill>
        <p:spPr bwMode="auto">
          <a:xfrm>
            <a:off x="2483768" y="4419853"/>
            <a:ext cx="3960440" cy="243814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Triglicerídeos</a:t>
            </a:r>
            <a:endParaRPr lang="pt-BR" dirty="0"/>
          </a:p>
        </p:txBody>
      </p:sp>
      <p:sp>
        <p:nvSpPr>
          <p:cNvPr id="3" name="Espaço Reservado para Conteúdo 2"/>
          <p:cNvSpPr>
            <a:spLocks noGrp="1"/>
          </p:cNvSpPr>
          <p:nvPr>
            <p:ph sz="quarter" idx="1"/>
          </p:nvPr>
        </p:nvSpPr>
        <p:spPr/>
        <p:txBody>
          <a:bodyPr>
            <a:normAutofit fontScale="70000" lnSpcReduction="20000"/>
          </a:bodyPr>
          <a:lstStyle/>
          <a:p>
            <a:r>
              <a:rPr lang="pt-BR" dirty="0" smtClean="0"/>
              <a:t>Definição, níveis normais e prevenção (Max 5 </a:t>
            </a:r>
            <a:r>
              <a:rPr lang="pt-BR" dirty="0" err="1" smtClean="0"/>
              <a:t>min</a:t>
            </a:r>
            <a:r>
              <a:rPr lang="pt-BR" dirty="0" smtClean="0"/>
              <a:t>).</a:t>
            </a:r>
          </a:p>
          <a:p>
            <a:r>
              <a:rPr lang="pt-BR" dirty="0" smtClean="0"/>
              <a:t>Níveis Normais – 12 horas em jejum. </a:t>
            </a:r>
          </a:p>
          <a:p>
            <a:r>
              <a:rPr lang="pt-BR" dirty="0" smtClean="0"/>
              <a:t>&lt; 150 Ótimo</a:t>
            </a:r>
          </a:p>
          <a:p>
            <a:r>
              <a:rPr lang="pt-BR" dirty="0" smtClean="0"/>
              <a:t>150 à199 Limítrofe</a:t>
            </a:r>
          </a:p>
          <a:p>
            <a:r>
              <a:rPr lang="pt-BR" dirty="0" smtClean="0"/>
              <a:t>200 à 499 Alto</a:t>
            </a:r>
          </a:p>
          <a:p>
            <a:r>
              <a:rPr lang="pt-BR" dirty="0" smtClean="0"/>
              <a:t>&gt;  ou = à 500 Muito alto</a:t>
            </a:r>
          </a:p>
          <a:p>
            <a:pPr>
              <a:buNone/>
            </a:pPr>
            <a:endParaRPr lang="pt-BR" dirty="0" smtClean="0"/>
          </a:p>
          <a:p>
            <a:r>
              <a:rPr lang="pt-BR" dirty="0" smtClean="0"/>
              <a:t>17-10-18 . 19:00h – CEJA</a:t>
            </a:r>
          </a:p>
          <a:p>
            <a:pPr>
              <a:buNone/>
            </a:pPr>
            <a:endParaRPr lang="pt-BR" dirty="0" smtClean="0"/>
          </a:p>
          <a:p>
            <a:r>
              <a:rPr lang="pt-BR" dirty="0" smtClean="0"/>
              <a:t>Grupo I - Orientação;</a:t>
            </a:r>
          </a:p>
          <a:p>
            <a:r>
              <a:rPr lang="pt-BR" dirty="0" smtClean="0"/>
              <a:t>Grupo II – Aferição de Pressão Arterial;</a:t>
            </a:r>
          </a:p>
          <a:p>
            <a:r>
              <a:rPr lang="pt-BR" dirty="0" smtClean="0"/>
              <a:t>Grupo III – Exame Triglicerídeos.</a:t>
            </a:r>
          </a:p>
          <a:p>
            <a:r>
              <a:rPr lang="pt-BR" dirty="0" smtClean="0"/>
              <a:t>Levar Jaleco e Luvas</a:t>
            </a:r>
          </a:p>
          <a:p>
            <a:endParaRPr lang="pt-BR" dirty="0"/>
          </a:p>
        </p:txBody>
      </p:sp>
      <p:pic>
        <p:nvPicPr>
          <p:cNvPr id="5" name="Picture 2" descr="https://scontent.fcfc5-1.fna.fbcdn.net/v/t1.15752-9/43565432_248460125817825_509488940709838848_n.jpg?_nc_cat=104&amp;oh=68e9c41b472a9ab81b64e3ad39402573&amp;oe=5C5845AD"/>
          <p:cNvPicPr>
            <a:picLocks noChangeAspect="1" noChangeArrowheads="1"/>
          </p:cNvPicPr>
          <p:nvPr/>
        </p:nvPicPr>
        <p:blipFill>
          <a:blip r:embed="rId2" cstate="print"/>
          <a:srcRect t="26372"/>
          <a:stretch>
            <a:fillRect/>
          </a:stretch>
        </p:blipFill>
        <p:spPr bwMode="auto">
          <a:xfrm rot="5400000">
            <a:off x="5638207" y="2515497"/>
            <a:ext cx="3528393" cy="3483192"/>
          </a:xfrm>
          <a:prstGeom prst="rect">
            <a:avLst/>
          </a:prstGeom>
          <a:noFill/>
        </p:spPr>
      </p:pic>
      <p:pic>
        <p:nvPicPr>
          <p:cNvPr id="6" name="Picture 4" descr="https://scontent.fcfc5-1.fna.fbcdn.net/v/t1.15752-9/43609985_505211629952602_3900179034637598720_n.jpg?_nc_cat=108&amp;oh=7921914068469a136f63ac68052d14cb&amp;oe=5C4C5513"/>
          <p:cNvPicPr>
            <a:picLocks noChangeAspect="1" noChangeArrowheads="1"/>
          </p:cNvPicPr>
          <p:nvPr/>
        </p:nvPicPr>
        <p:blipFill>
          <a:blip r:embed="rId3" cstate="print"/>
          <a:srcRect t="27750" b="10999"/>
          <a:stretch>
            <a:fillRect/>
          </a:stretch>
        </p:blipFill>
        <p:spPr bwMode="auto">
          <a:xfrm>
            <a:off x="6162815" y="260648"/>
            <a:ext cx="2981185" cy="2448272"/>
          </a:xfrm>
          <a:prstGeom prst="rect">
            <a:avLst/>
          </a:prstGeom>
          <a:noFill/>
        </p:spPr>
      </p:pic>
      <p:pic>
        <p:nvPicPr>
          <p:cNvPr id="76804" name="Picture 4" descr="https://scontent.fcfc5-1.fna.fbcdn.net/v/t1.15752-9/43531079_2154225047921467_4970647427838115840_n.jpg?_nc_cat=106&amp;oh=87849400fe54f83eafc76f3ab91335aa&amp;oe=5C62C5B7"/>
          <p:cNvPicPr>
            <a:picLocks noChangeAspect="1" noChangeArrowheads="1"/>
          </p:cNvPicPr>
          <p:nvPr/>
        </p:nvPicPr>
        <p:blipFill>
          <a:blip r:embed="rId4" cstate="print"/>
          <a:srcRect l="31436" t="22257"/>
          <a:stretch>
            <a:fillRect/>
          </a:stretch>
        </p:blipFill>
        <p:spPr bwMode="auto">
          <a:xfrm rot="5400000">
            <a:off x="4223490" y="1833294"/>
            <a:ext cx="1705131" cy="259228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Animais peçonhentos: notificações</a:t>
            </a:r>
            <a:endParaRPr lang="pt-BR" dirty="0"/>
          </a:p>
        </p:txBody>
      </p:sp>
      <p:sp>
        <p:nvSpPr>
          <p:cNvPr id="3" name="Espaço Reservado para Conteúdo 2"/>
          <p:cNvSpPr>
            <a:spLocks noGrp="1"/>
          </p:cNvSpPr>
          <p:nvPr>
            <p:ph sz="quarter" idx="1"/>
          </p:nvPr>
        </p:nvSpPr>
        <p:spPr>
          <a:xfrm>
            <a:off x="0" y="1628800"/>
            <a:ext cx="6479632" cy="4495800"/>
          </a:xfrm>
        </p:spPr>
        <p:txBody>
          <a:bodyPr>
            <a:normAutofit fontScale="47500" lnSpcReduction="20000"/>
          </a:bodyPr>
          <a:lstStyle/>
          <a:p>
            <a:pPr algn="ctr"/>
            <a:r>
              <a:rPr lang="pt-BR" dirty="0" smtClean="0"/>
              <a:t>Animais peçonhentos são reconhecidos como aqueles que </a:t>
            </a:r>
            <a:r>
              <a:rPr lang="pt-BR" b="1" dirty="0" smtClean="0"/>
              <a:t>produzem ou modificam algum veneno e possuem algum aparato para injetá-lo na sua presa ou predador</a:t>
            </a:r>
            <a:r>
              <a:rPr lang="pt-BR" dirty="0" smtClean="0"/>
              <a:t>. Os principais animais peçonhentos que causam acidentes no Brasil são algumas espécies de </a:t>
            </a:r>
            <a:r>
              <a:rPr lang="pt-BR" b="1" dirty="0" smtClean="0"/>
              <a:t>serpentes, de escorpiões, de aranhas, de lepidópteros (mariposas e suas larvas), de himenópteros (abelhas, formigas e vespas), de coleópteros (besouros), de quilópodes (lacraias), de peixes, de cnidários (águas-vivas e caravelas), entre outros</a:t>
            </a:r>
            <a:r>
              <a:rPr lang="pt-BR" dirty="0" smtClean="0"/>
              <a:t>. Os animais peçonhentos de interesse em saúde pública podem ser definidos como aqueles que causam acidentes classificados pelos médicos como moderados ou graves.</a:t>
            </a:r>
            <a:br>
              <a:rPr lang="pt-BR" dirty="0" smtClean="0"/>
            </a:br>
            <a:r>
              <a:rPr lang="pt-BR" dirty="0" smtClean="0"/>
              <a:t/>
            </a:r>
            <a:br>
              <a:rPr lang="pt-BR" dirty="0" smtClean="0"/>
            </a:br>
            <a:r>
              <a:rPr lang="pt-BR" dirty="0" smtClean="0"/>
              <a:t>Em </a:t>
            </a:r>
            <a:r>
              <a:rPr lang="pt-BR" b="1" dirty="0" smtClean="0"/>
              <a:t>agosto de 2010, o agravo foi incluído na Lista de Notificação de Compulsória (LNC</a:t>
            </a:r>
            <a:r>
              <a:rPr lang="pt-BR" dirty="0" smtClean="0"/>
              <a:t>) do Brasil, publicada na Portaria Nº 2.472 de 31 de agosto de 2010 (ratificada na Portaria Nº 104, de 25 de janeiro de 2011). Essa importância se dá pelo alto número de notificações registras no Sistema de Informação de Agravos de Notificação (SINAN), </a:t>
            </a:r>
            <a:r>
              <a:rPr lang="pt-BR" b="1" dirty="0" smtClean="0"/>
              <a:t>sendo acidentes por animais peçonhentos um dos agravos mais notificados.</a:t>
            </a:r>
            <a:r>
              <a:rPr lang="pt-BR" dirty="0" smtClean="0"/>
              <a:t/>
            </a:r>
            <a:br>
              <a:rPr lang="pt-BR" dirty="0" smtClean="0"/>
            </a:br>
            <a:r>
              <a:rPr lang="pt-BR" dirty="0" smtClean="0"/>
              <a:t/>
            </a:r>
            <a:br>
              <a:rPr lang="pt-BR" dirty="0" smtClean="0"/>
            </a:br>
            <a:r>
              <a:rPr lang="pt-BR" dirty="0" smtClean="0"/>
              <a:t>A partir das análises dos dados do SINAN, a vigilância epidemiológica é capaz de </a:t>
            </a:r>
            <a:r>
              <a:rPr lang="pt-BR" b="1" dirty="0" smtClean="0"/>
              <a:t>identificar o quantitativo de soros antivenenos a serem distribuídos às Unidades Federadas, além de determinar pontos estratégicos de vigilância, estruturar as unidades de atendimento aos acidentados, elaborar estratégias de controle desses animais, entre outros.</a:t>
            </a:r>
            <a:endParaRPr lang="pt-BR" b="1" dirty="0"/>
          </a:p>
        </p:txBody>
      </p:sp>
      <p:pic>
        <p:nvPicPr>
          <p:cNvPr id="46082" name="Picture 2" descr="http://portalsinan.saude.gov.br/images/documentos/Agravos/AAP/animais-peconhentos.gif"/>
          <p:cNvPicPr>
            <a:picLocks noChangeAspect="1" noChangeArrowheads="1"/>
          </p:cNvPicPr>
          <p:nvPr/>
        </p:nvPicPr>
        <p:blipFill>
          <a:blip r:embed="rId2" cstate="print"/>
          <a:srcRect/>
          <a:stretch>
            <a:fillRect/>
          </a:stretch>
        </p:blipFill>
        <p:spPr bwMode="auto">
          <a:xfrm>
            <a:off x="6372200" y="2132856"/>
            <a:ext cx="2123728" cy="23050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Intoxicações por agrotóxicos: notificações</a:t>
            </a:r>
            <a:endParaRPr lang="pt-BR" dirty="0"/>
          </a:p>
        </p:txBody>
      </p:sp>
      <p:sp>
        <p:nvSpPr>
          <p:cNvPr id="3" name="Espaço Reservado para Conteúdo 2"/>
          <p:cNvSpPr>
            <a:spLocks noGrp="1"/>
          </p:cNvSpPr>
          <p:nvPr>
            <p:ph sz="quarter" idx="1"/>
          </p:nvPr>
        </p:nvSpPr>
        <p:spPr>
          <a:xfrm>
            <a:off x="467544" y="1844824"/>
            <a:ext cx="8153400" cy="4495800"/>
          </a:xfrm>
        </p:spPr>
        <p:txBody>
          <a:bodyPr>
            <a:normAutofit fontScale="77500" lnSpcReduction="20000"/>
          </a:bodyPr>
          <a:lstStyle/>
          <a:p>
            <a:pPr algn="just"/>
            <a:r>
              <a:rPr lang="pt-BR" dirty="0" smtClean="0"/>
              <a:t>Diversos estudos desenvolvidos apontam que </a:t>
            </a:r>
            <a:r>
              <a:rPr lang="pt-BR" b="1" dirty="0" smtClean="0"/>
              <a:t>atualmente o Brasil é o oitavo maior consumidor de agrotóxicos do mundo. </a:t>
            </a:r>
            <a:r>
              <a:rPr lang="pt-BR" dirty="0" smtClean="0"/>
              <a:t>Dentre os produtos mais utilizados e comercializados no país, destacam-se os </a:t>
            </a:r>
            <a:r>
              <a:rPr lang="pt-BR" b="1" dirty="0" smtClean="0"/>
              <a:t>inseticidas, herbicidas e fungicidas </a:t>
            </a:r>
            <a:r>
              <a:rPr lang="pt-BR" dirty="0" smtClean="0"/>
              <a:t>(SOUZA </a:t>
            </a:r>
            <a:r>
              <a:rPr lang="pt-BR" dirty="0" err="1" smtClean="0"/>
              <a:t>et</a:t>
            </a:r>
            <a:r>
              <a:rPr lang="pt-BR" dirty="0" smtClean="0"/>
              <a:t> al., 2011; FARIA; ROSA; FACCHINI, 2009).</a:t>
            </a:r>
          </a:p>
          <a:p>
            <a:pPr algn="just"/>
            <a:r>
              <a:rPr lang="pt-BR" b="1" dirty="0" smtClean="0"/>
              <a:t>A Vigilância em saúde de populações expostas a contaminantes químicos </a:t>
            </a:r>
            <a:r>
              <a:rPr lang="pt-BR" dirty="0" smtClean="0"/>
              <a:t>tem como objetivo o desenvolvimento de ações de vigilância em saúde de forma a adotar </a:t>
            </a:r>
            <a:r>
              <a:rPr lang="pt-BR" b="1" dirty="0" smtClean="0"/>
              <a:t>medidas de promoção, prevenção contra doenças e agravos e atenção integral à saúde das populações expostas a contaminantes químicos</a:t>
            </a:r>
            <a:r>
              <a:rPr lang="pt-BR" dirty="0" smtClean="0"/>
              <a:t>. Esta área trabalha com os contaminantes químicos que interferem na saúde humana e nas inter-relações entre o homem e o ambiente, buscando articular ações integradas de saúde– prevenção, promoção, vigilância e assistência à saúde de populações expostas a contaminantes químicos.</a:t>
            </a:r>
            <a:endParaRPr lang="pt-BR" dirty="0"/>
          </a:p>
        </p:txBody>
      </p:sp>
      <p:pic>
        <p:nvPicPr>
          <p:cNvPr id="45058" name="Picture 2" descr="Resultado de imagem para intoxicaÃ§Ã£o exogena"/>
          <p:cNvPicPr>
            <a:picLocks noChangeAspect="1" noChangeArrowheads="1"/>
          </p:cNvPicPr>
          <p:nvPr/>
        </p:nvPicPr>
        <p:blipFill>
          <a:blip r:embed="rId2" cstate="print"/>
          <a:srcRect/>
          <a:stretch>
            <a:fillRect/>
          </a:stretch>
        </p:blipFill>
        <p:spPr bwMode="auto">
          <a:xfrm>
            <a:off x="6804249" y="-1"/>
            <a:ext cx="2339752" cy="169242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p:txBody>
          <a:bodyPr>
            <a:normAutofit fontScale="55000" lnSpcReduction="20000"/>
          </a:bodyPr>
          <a:lstStyle/>
          <a:p>
            <a:pPr algn="just"/>
            <a:r>
              <a:rPr lang="pt-BR" b="1" dirty="0" smtClean="0"/>
              <a:t>SIM</a:t>
            </a:r>
            <a:r>
              <a:rPr lang="pt-BR" dirty="0" smtClean="0"/>
              <a:t>: Sistema de Informação sobre Mortalidade - O </a:t>
            </a:r>
            <a:r>
              <a:rPr lang="pt-BR" b="1" dirty="0" smtClean="0"/>
              <a:t>Sistema de Informações sobre Mortalidade (SIM) </a:t>
            </a:r>
            <a:r>
              <a:rPr lang="pt-BR" dirty="0" smtClean="0"/>
              <a:t>foi criado pelo DATASUS para a obtenção regular de dados sobre mortalidade no país.</a:t>
            </a:r>
          </a:p>
          <a:p>
            <a:pPr algn="just"/>
            <a:r>
              <a:rPr lang="pt-BR" b="1" dirty="0" smtClean="0"/>
              <a:t>SIH-SUS : Sistema de Informações Hospitalares do SUS – </a:t>
            </a:r>
            <a:r>
              <a:rPr lang="pt-BR" dirty="0" smtClean="0"/>
              <a:t>A finalidade é registrar todos os atendimentos provenientes de internações hospitalares que </a:t>
            </a:r>
            <a:r>
              <a:rPr lang="pt-BR" b="1" dirty="0" smtClean="0"/>
              <a:t>foram financiadas pelo SUS</a:t>
            </a:r>
            <a:r>
              <a:rPr lang="pt-BR" dirty="0" smtClean="0"/>
              <a:t>, e a partir deste processamento, gerar relatórios para que os gestores possam fazer os pagamentos dos estabelecimentos de saúde. </a:t>
            </a:r>
            <a:r>
              <a:rPr lang="pt-BR" b="1" dirty="0" smtClean="0"/>
              <a:t> </a:t>
            </a:r>
          </a:p>
          <a:p>
            <a:pPr algn="just"/>
            <a:r>
              <a:rPr lang="pt-BR" b="1" dirty="0" smtClean="0"/>
              <a:t>SINASC - Sistema de Informações de Nascidos Vivos - </a:t>
            </a:r>
            <a:r>
              <a:rPr lang="pt-BR" dirty="0" smtClean="0"/>
              <a:t>O DATASUS desenvolveu o </a:t>
            </a:r>
            <a:r>
              <a:rPr lang="pt-BR" b="1" dirty="0" smtClean="0"/>
              <a:t>Sistema de Informações sobre Nascidos Vivos </a:t>
            </a:r>
            <a:r>
              <a:rPr lang="pt-BR" dirty="0" smtClean="0"/>
              <a:t>(SINASC) visando reunir informações epidemiológicas referentes aos nascimentos informados em todo território nacional. Sua implantação ocorreu de forma lenta e gradual em todas as Unidades da Federação.</a:t>
            </a:r>
          </a:p>
          <a:p>
            <a:pPr algn="just"/>
            <a:r>
              <a:rPr lang="pt-BR" b="1" dirty="0" smtClean="0"/>
              <a:t>SIAB - Sistema de Informação de Atenção Básica - </a:t>
            </a:r>
            <a:r>
              <a:rPr lang="pt-BR" dirty="0" smtClean="0"/>
              <a:t>O Sistema de Informação da Atenção Básica  foi implantado para o </a:t>
            </a:r>
            <a:r>
              <a:rPr lang="pt-BR" b="1" dirty="0" smtClean="0"/>
              <a:t>acompanhamento das ações e dos resultados das atividades realizadas pelas equipes do Programa Saúde da Família - PSF. </a:t>
            </a:r>
            <a:r>
              <a:rPr lang="pt-BR" dirty="0" smtClean="0"/>
              <a:t>O SIAB foi desenvolvido como instrumento gerencial dos Sistemas Locais de Saúde e incorporou em sua formulação conceitos como  território, problema e responsabilidade sanitária. </a:t>
            </a:r>
            <a:r>
              <a:rPr lang="pt-BR" b="1" dirty="0" smtClean="0"/>
              <a:t>Através dele obtêm-se informações sobre cadastros de famílias, condições de moradia e saneamento, situação de saúde, produção e composição das equipes de saúde. </a:t>
            </a:r>
            <a:r>
              <a:rPr lang="pt-BR" dirty="0" smtClean="0"/>
              <a:t>Principal instrumento de monitoramento das ações do Programa Saúde da Família, tem sua gestão na Coordenação de Acompanhamento e Avaliação do Departamento de Atenção Básica.</a:t>
            </a:r>
          </a:p>
          <a:p>
            <a:pPr algn="just"/>
            <a:endParaRPr lang="pt-BR" b="1" dirty="0"/>
          </a:p>
        </p:txBody>
      </p:sp>
      <p:sp>
        <p:nvSpPr>
          <p:cNvPr id="4" name="Título 3"/>
          <p:cNvSpPr>
            <a:spLocks noGrp="1"/>
          </p:cNvSpPr>
          <p:nvPr>
            <p:ph type="title"/>
          </p:nvPr>
        </p:nvSpPr>
        <p:spPr/>
        <p:txBody>
          <a:bodyPr/>
          <a:lstStyle/>
          <a:p>
            <a:r>
              <a:rPr lang="pt-BR" dirty="0" smtClean="0"/>
              <a:t>Programas de saúde</a:t>
            </a: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20000"/>
          </a:bodyPr>
          <a:lstStyle/>
          <a:p>
            <a:pPr algn="just"/>
            <a:r>
              <a:rPr lang="pt-BR" b="1" dirty="0" smtClean="0"/>
              <a:t>SIA-SUS: Sistema de Informação Ambulatorial </a:t>
            </a:r>
            <a:r>
              <a:rPr lang="pt-BR" dirty="0" smtClean="0"/>
              <a:t>- O SIASUS foi criado em 1992 e implantado a partir de julho de 1994, nas Secretarias Estaduais que estavam substituindo os sistemas GAP e SICAPS para </a:t>
            </a:r>
            <a:r>
              <a:rPr lang="pt-BR" b="1" dirty="0" smtClean="0"/>
              <a:t>financiar os atendimentos ambulatoriais</a:t>
            </a:r>
            <a:r>
              <a:rPr lang="pt-BR" dirty="0" smtClean="0"/>
              <a:t>.</a:t>
            </a:r>
          </a:p>
          <a:p>
            <a:pPr algn="just"/>
            <a:r>
              <a:rPr lang="pt-BR" dirty="0" smtClean="0"/>
              <a:t>O </a:t>
            </a:r>
            <a:r>
              <a:rPr lang="pt-BR" b="1" dirty="0" err="1" smtClean="0"/>
              <a:t>e-SUS</a:t>
            </a:r>
            <a:r>
              <a:rPr lang="pt-BR" b="1" dirty="0" smtClean="0"/>
              <a:t> Atenção Básica (</a:t>
            </a:r>
            <a:r>
              <a:rPr lang="pt-BR" b="1" dirty="0" err="1" smtClean="0"/>
              <a:t>e-SUS</a:t>
            </a:r>
            <a:r>
              <a:rPr lang="pt-BR" b="1" dirty="0" smtClean="0"/>
              <a:t> AB)</a:t>
            </a:r>
            <a:r>
              <a:rPr lang="pt-BR" dirty="0" smtClean="0"/>
              <a:t> é uma estratégia do Departamento de Atenção Básica para </a:t>
            </a:r>
            <a:r>
              <a:rPr lang="pt-BR" b="1" dirty="0" smtClean="0"/>
              <a:t>reestruturar as informações da Atenção Básica em nível nacional. </a:t>
            </a:r>
          </a:p>
          <a:p>
            <a:pPr algn="just"/>
            <a:r>
              <a:rPr lang="pt-BR" dirty="0" smtClean="0"/>
              <a:t>A estratégia </a:t>
            </a:r>
            <a:r>
              <a:rPr lang="pt-BR" dirty="0" err="1" smtClean="0"/>
              <a:t>e-SUS</a:t>
            </a:r>
            <a:r>
              <a:rPr lang="pt-BR" dirty="0" smtClean="0"/>
              <a:t> AB, faz referência ao processo de </a:t>
            </a:r>
            <a:r>
              <a:rPr lang="pt-BR" b="1" dirty="0" smtClean="0"/>
              <a:t>informatização qualificada do SUS em busca de um SUS eletrônico.</a:t>
            </a:r>
          </a:p>
          <a:p>
            <a:pPr algn="just"/>
            <a:r>
              <a:rPr lang="pt-BR" b="1" dirty="0" smtClean="0"/>
              <a:t> </a:t>
            </a:r>
            <a:r>
              <a:rPr lang="pt-BR" dirty="0" smtClean="0"/>
              <a:t/>
            </a:r>
            <a:br>
              <a:rPr lang="pt-BR" dirty="0" smtClean="0"/>
            </a:b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Vacinas</a:t>
            </a:r>
            <a:endParaRPr lang="pt-BR" dirty="0"/>
          </a:p>
        </p:txBody>
      </p:sp>
      <p:sp>
        <p:nvSpPr>
          <p:cNvPr id="3" name="Espaço Reservado para Conteúdo 2"/>
          <p:cNvSpPr>
            <a:spLocks noGrp="1"/>
          </p:cNvSpPr>
          <p:nvPr>
            <p:ph sz="quarter" idx="1"/>
          </p:nvPr>
        </p:nvSpPr>
        <p:spPr>
          <a:xfrm>
            <a:off x="612648" y="1600200"/>
            <a:ext cx="4679432" cy="4495800"/>
          </a:xfrm>
        </p:spPr>
        <p:txBody>
          <a:bodyPr>
            <a:normAutofit fontScale="47500" lnSpcReduction="20000"/>
          </a:bodyPr>
          <a:lstStyle/>
          <a:p>
            <a:pPr algn="just"/>
            <a:r>
              <a:rPr lang="pt-BR" dirty="0" smtClean="0"/>
              <a:t>A vacina estimula o corpo a se defender contra os organismos (vírus e bactérias) que provocam doenças.    </a:t>
            </a:r>
          </a:p>
          <a:p>
            <a:pPr algn="just"/>
            <a:r>
              <a:rPr lang="pt-BR" dirty="0" smtClean="0"/>
              <a:t>Algumas doenças preveníveis </a:t>
            </a:r>
            <a:r>
              <a:rPr lang="pt-BR" b="1" dirty="0" smtClean="0"/>
              <a:t>por vacina podem ser erradicadas por completo, não causando mais doença em nenhum local do mundo. Até hoje, a varíola é a única já erradicada mundialmente. O último registro da doença no mundo é de 1977.</a:t>
            </a:r>
          </a:p>
          <a:p>
            <a:pPr algn="just"/>
            <a:r>
              <a:rPr lang="pt-BR" dirty="0" smtClean="0"/>
              <a:t>Outra doença que está em processo de erradicação é a </a:t>
            </a:r>
            <a:r>
              <a:rPr lang="pt-BR" b="1" dirty="0" smtClean="0"/>
              <a:t>poliomielite (paralisia infantil). </a:t>
            </a:r>
            <a:r>
              <a:rPr lang="pt-BR" dirty="0" smtClean="0"/>
              <a:t>No continente americano, não há casos dessa doença desde </a:t>
            </a:r>
            <a:r>
              <a:rPr lang="pt-BR" b="1" dirty="0" smtClean="0"/>
              <a:t>1991</a:t>
            </a:r>
            <a:r>
              <a:rPr lang="pt-BR" dirty="0" smtClean="0"/>
              <a:t>. No entanto, ainda existem casos de poliomielite em outros lugares do mundo </a:t>
            </a:r>
            <a:r>
              <a:rPr lang="pt-BR" b="1" dirty="0" smtClean="0"/>
              <a:t>como Índia, Paquistão, Afeganistão, Nigéria, </a:t>
            </a:r>
            <a:r>
              <a:rPr lang="pt-BR" b="1" dirty="0" err="1" smtClean="0"/>
              <a:t>Niger</a:t>
            </a:r>
            <a:r>
              <a:rPr lang="pt-BR" b="1" dirty="0" smtClean="0"/>
              <a:t>, Egito e Gana – países da África e Ásia. </a:t>
            </a:r>
            <a:r>
              <a:rPr lang="pt-BR" dirty="0" smtClean="0"/>
              <a:t>Assim, o vírus da doença pode ser trazido para o Brasil por pessoas vindas desses locais, uma vez que turistas, comerciantes e profissionais em geral viajam muito entre os já citados continentes e o Brasil. É por isso que ainda é muito importante que todas as crianças sejam vacinadas contra a doença, segundo o calendário de vacinação e durante as campanhas nacionais contra a poliomielite. </a:t>
            </a:r>
          </a:p>
          <a:p>
            <a:pPr algn="just"/>
            <a:r>
              <a:rPr lang="pt-BR" dirty="0" err="1" smtClean="0"/>
              <a:t>Video</a:t>
            </a:r>
            <a:r>
              <a:rPr lang="pt-BR" dirty="0" smtClean="0"/>
              <a:t/>
            </a:r>
            <a:br>
              <a:rPr lang="pt-BR" dirty="0" smtClean="0"/>
            </a:br>
            <a:endParaRPr lang="pt-BR" dirty="0" smtClean="0"/>
          </a:p>
        </p:txBody>
      </p:sp>
      <p:pic>
        <p:nvPicPr>
          <p:cNvPr id="29698" name="Picture 2" descr="Resultado de imagem para vacina"/>
          <p:cNvPicPr>
            <a:picLocks noChangeAspect="1" noChangeArrowheads="1"/>
          </p:cNvPicPr>
          <p:nvPr/>
        </p:nvPicPr>
        <p:blipFill>
          <a:blip r:embed="rId2" cstate="print"/>
          <a:srcRect/>
          <a:stretch>
            <a:fillRect/>
          </a:stretch>
        </p:blipFill>
        <p:spPr bwMode="auto">
          <a:xfrm>
            <a:off x="5687616" y="1772816"/>
            <a:ext cx="3456384" cy="3600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a:xfrm>
            <a:off x="611560" y="1052736"/>
            <a:ext cx="8153400" cy="4495800"/>
          </a:xfrm>
        </p:spPr>
        <p:txBody>
          <a:bodyPr>
            <a:noAutofit/>
          </a:bodyPr>
          <a:lstStyle/>
          <a:p>
            <a:pPr fontAlgn="base"/>
            <a:r>
              <a:rPr lang="pt-BR" sz="1400" b="1" dirty="0" smtClean="0"/>
              <a:t>Tipos de vacinas – Imunização Passiva:</a:t>
            </a:r>
          </a:p>
          <a:p>
            <a:pPr fontAlgn="base"/>
            <a:r>
              <a:rPr lang="pt-BR" sz="1200" dirty="0" smtClean="0"/>
              <a:t>É o chamado </a:t>
            </a:r>
            <a:r>
              <a:rPr lang="pt-BR" sz="1200" b="1" dirty="0" smtClean="0"/>
              <a:t>soro,</a:t>
            </a:r>
            <a:r>
              <a:rPr lang="pt-BR" sz="1200" dirty="0" smtClean="0"/>
              <a:t> ou Imunoglobulina Humana. A imunização passiva é conseguida pela administração de anticorpos previamente formados (imunoglobulinas).</a:t>
            </a:r>
            <a:r>
              <a:rPr lang="pt-BR" sz="1200" b="1" dirty="0" smtClean="0"/>
              <a:t> </a:t>
            </a:r>
          </a:p>
          <a:p>
            <a:pPr fontAlgn="base"/>
            <a:r>
              <a:rPr lang="pt-BR" sz="1200" b="1" dirty="0" smtClean="0"/>
              <a:t>A imunidade passiva natural é o tipo mais comum de imunidade passiva, sendo caracterizada pela passagem de anticorpos da mãe para o feto por meio da placenta e também pelo leite.</a:t>
            </a:r>
            <a:endParaRPr lang="pt-BR" sz="1200" dirty="0" smtClean="0"/>
          </a:p>
          <a:p>
            <a:pPr fontAlgn="base"/>
            <a:r>
              <a:rPr lang="pt-BR" sz="1200" dirty="0" smtClean="0"/>
              <a:t>É artificial quando há a passagem de anticorpos prontos em soros.</a:t>
            </a:r>
          </a:p>
          <a:p>
            <a:pPr fontAlgn="base"/>
            <a:r>
              <a:rPr lang="pt-BR" sz="1200" b="1" dirty="0" smtClean="0"/>
              <a:t>Indicação de imunização passiva:</a:t>
            </a:r>
          </a:p>
          <a:p>
            <a:pPr fontAlgn="base"/>
            <a:r>
              <a:rPr lang="pt-BR" sz="1200" b="1" dirty="0" smtClean="0"/>
              <a:t>O soro dá uma proteção emergencial e passageira para uma situação de risco, não oferece uma memória de imunidade.</a:t>
            </a:r>
            <a:endParaRPr lang="pt-BR" sz="1200" dirty="0" smtClean="0"/>
          </a:p>
          <a:p>
            <a:pPr fontAlgn="base"/>
            <a:r>
              <a:rPr lang="pt-BR" sz="1200" dirty="0" smtClean="0"/>
              <a:t>Se depois a pessoa voltar a ter contato com aquele agente infeccioso, ela poderá se infectar e adoecer.</a:t>
            </a:r>
          </a:p>
          <a:p>
            <a:pPr fontAlgn="base"/>
            <a:r>
              <a:rPr lang="pt-BR" sz="1200" b="1" dirty="0" smtClean="0"/>
              <a:t>Tipos de vacinas – Imunização Ativa</a:t>
            </a:r>
          </a:p>
          <a:p>
            <a:pPr fontAlgn="base"/>
            <a:r>
              <a:rPr lang="pt-BR" sz="1200" dirty="0" smtClean="0"/>
              <a:t>Através de doença, ou por meio de </a:t>
            </a:r>
            <a:r>
              <a:rPr lang="pt-BR" sz="1200" u="sng" dirty="0" smtClean="0"/>
              <a:t>vacinas</a:t>
            </a:r>
            <a:r>
              <a:rPr lang="pt-BR" sz="1200" dirty="0" smtClean="0"/>
              <a:t>.</a:t>
            </a:r>
            <a:endParaRPr lang="pt-BR" sz="1200" b="1" dirty="0" smtClean="0"/>
          </a:p>
          <a:p>
            <a:pPr fontAlgn="base"/>
            <a:r>
              <a:rPr lang="pt-BR" sz="1200" b="1" dirty="0" smtClean="0"/>
              <a:t>Vacinas -  </a:t>
            </a:r>
            <a:r>
              <a:rPr lang="pt-BR" sz="1200" dirty="0" smtClean="0"/>
              <a:t>Elas podem proteger contra uma ou mais de uma doença e podem ser feitas a partir de:</a:t>
            </a:r>
          </a:p>
          <a:p>
            <a:pPr fontAlgn="base"/>
            <a:r>
              <a:rPr lang="pt-BR" sz="1200" b="1" dirty="0" smtClean="0"/>
              <a:t>Pedaços de micro-organismos,</a:t>
            </a:r>
          </a:p>
          <a:p>
            <a:pPr fontAlgn="base"/>
            <a:r>
              <a:rPr lang="pt-BR" sz="1200" b="1" dirty="0" smtClean="0"/>
              <a:t>Micro-organismos mortos,</a:t>
            </a:r>
          </a:p>
          <a:p>
            <a:pPr fontAlgn="base"/>
            <a:r>
              <a:rPr lang="pt-BR" sz="1200" b="1" dirty="0" smtClean="0"/>
              <a:t>Micro-organismos vivos atenuados (enfraquecidos),</a:t>
            </a:r>
          </a:p>
          <a:p>
            <a:pPr fontAlgn="base"/>
            <a:r>
              <a:rPr lang="pt-BR" sz="1200" b="1" dirty="0" smtClean="0"/>
              <a:t>Micro-organismos vivos inativados,</a:t>
            </a:r>
          </a:p>
          <a:p>
            <a:pPr fontAlgn="base"/>
            <a:r>
              <a:rPr lang="pt-BR" sz="1200" b="1" dirty="0" smtClean="0"/>
              <a:t>Proteínas do micro-organismo.</a:t>
            </a:r>
          </a:p>
          <a:p>
            <a:pPr fontAlgn="base"/>
            <a:r>
              <a:rPr lang="pt-BR" sz="1200" dirty="0" smtClean="0"/>
              <a:t>As vacinas visam simular o que seria uma </a:t>
            </a:r>
            <a:r>
              <a:rPr lang="pt-BR" sz="1200" b="1" dirty="0" smtClean="0"/>
              <a:t>“doença fraquinha” </a:t>
            </a:r>
            <a:r>
              <a:rPr lang="pt-BR" sz="1200" dirty="0" smtClean="0"/>
              <a:t> para que o nosso organismo tenha tempo de fabricar os anticorpos e já ter a defesa construída caso algum dia entre em contato com o verdadeiro agente infeccioso, impedindo-o de nos deixar doentes.</a:t>
            </a:r>
          </a:p>
          <a:p>
            <a:pPr fontAlgn="base"/>
            <a:r>
              <a:rPr lang="pt-BR" sz="1200" b="1" dirty="0" smtClean="0"/>
              <a:t>Essa imunidade, sim, traz uma memória que pode ser para toda a vida ou diminuir com o tempo precisando de reforços vacinais, dependendo da vacina.</a:t>
            </a:r>
            <a:endParaRPr lang="pt-BR" sz="12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55000" lnSpcReduction="20000"/>
          </a:bodyPr>
          <a:lstStyle/>
          <a:p>
            <a:pPr algn="just" fontAlgn="base"/>
            <a:r>
              <a:rPr lang="pt-BR" b="1" dirty="0" smtClean="0"/>
              <a:t>VACINAS ATENUADAS</a:t>
            </a:r>
            <a:endParaRPr lang="pt-BR" dirty="0" smtClean="0"/>
          </a:p>
          <a:p>
            <a:pPr algn="just" fontAlgn="base">
              <a:buNone/>
            </a:pPr>
            <a:endParaRPr lang="pt-BR" dirty="0" smtClean="0"/>
          </a:p>
          <a:p>
            <a:pPr algn="just" fontAlgn="base"/>
            <a:r>
              <a:rPr lang="pt-BR" dirty="0" smtClean="0"/>
              <a:t>O Microrganismo (bactéria ou vírus vivos), </a:t>
            </a:r>
            <a:r>
              <a:rPr lang="pt-BR" b="1" dirty="0" smtClean="0"/>
              <a:t>obtido a partir de um indivíduo ou animal infectado</a:t>
            </a:r>
            <a:r>
              <a:rPr lang="pt-BR" dirty="0" smtClean="0"/>
              <a:t>, </a:t>
            </a:r>
            <a:r>
              <a:rPr lang="pt-BR" b="1" dirty="0" smtClean="0"/>
              <a:t>é atenuado por passagens sucessivas em meios de cultura ou culturas celulares, diminuindo assim o seu poder infeccioso.</a:t>
            </a:r>
          </a:p>
          <a:p>
            <a:pPr algn="just" fontAlgn="base"/>
            <a:r>
              <a:rPr lang="pt-BR" dirty="0" smtClean="0"/>
              <a:t>As vacinas contra caxumba, rubéola, sarampo, febre amarela, varicela, rotavírus, BCG e poliomielite (oral) são exemplos de</a:t>
            </a:r>
            <a:r>
              <a:rPr lang="pt-BR" b="1" dirty="0" smtClean="0"/>
              <a:t> vacinas atenuadas</a:t>
            </a:r>
          </a:p>
          <a:p>
            <a:pPr algn="just" fontAlgn="base">
              <a:buNone/>
            </a:pPr>
            <a:endParaRPr lang="pt-BR" dirty="0" smtClean="0"/>
          </a:p>
          <a:p>
            <a:pPr algn="just" fontAlgn="base"/>
            <a:r>
              <a:rPr lang="pt-BR" b="1" dirty="0" smtClean="0"/>
              <a:t>VACINAS INATIVADAS</a:t>
            </a:r>
            <a:endParaRPr lang="pt-BR" dirty="0" smtClean="0"/>
          </a:p>
          <a:p>
            <a:pPr algn="just" fontAlgn="base">
              <a:buNone/>
            </a:pPr>
            <a:r>
              <a:rPr lang="pt-BR" dirty="0" smtClean="0"/>
              <a:t> </a:t>
            </a:r>
          </a:p>
          <a:p>
            <a:pPr algn="just" fontAlgn="base"/>
            <a:r>
              <a:rPr lang="pt-BR" dirty="0" smtClean="0"/>
              <a:t>Os microrganismos </a:t>
            </a:r>
            <a:r>
              <a:rPr lang="pt-BR" b="1" dirty="0" smtClean="0"/>
              <a:t>são mortos por agentes químicos ou físicos</a:t>
            </a:r>
            <a:r>
              <a:rPr lang="pt-BR" dirty="0" smtClean="0"/>
              <a:t>. A grande vantagem das vacinas inativadas é a </a:t>
            </a:r>
            <a:r>
              <a:rPr lang="pt-BR" b="1" dirty="0" smtClean="0"/>
              <a:t>total ausência de poder infeccioso do agente</a:t>
            </a:r>
            <a:r>
              <a:rPr lang="pt-BR" dirty="0" smtClean="0"/>
              <a:t>, mantendo as suas características imunológicas. Ou seja, estas vacinas não provocam a doença, mas têm a capacidade de induzir proteção (estimular produção de anticorpos) contra essa mesma doença.</a:t>
            </a:r>
          </a:p>
          <a:p>
            <a:pPr algn="just"/>
            <a:r>
              <a:rPr lang="pt-BR" dirty="0" smtClean="0"/>
              <a:t>Alguns exemplos das inativadas são as vacinas da poliomielite (injetável), hepatite A, hepatite B, influenza, HPV e a DTP (contra difteria, tétano e coqueluche).</a:t>
            </a: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Vacina: BCG</a:t>
            </a:r>
            <a:endParaRPr lang="pt-BR" dirty="0"/>
          </a:p>
        </p:txBody>
      </p:sp>
      <p:sp>
        <p:nvSpPr>
          <p:cNvPr id="3" name="Espaço Reservado para Conteúdo 2"/>
          <p:cNvSpPr>
            <a:spLocks noGrp="1"/>
          </p:cNvSpPr>
          <p:nvPr>
            <p:ph sz="quarter" idx="1"/>
          </p:nvPr>
        </p:nvSpPr>
        <p:spPr>
          <a:xfrm>
            <a:off x="611560" y="980728"/>
            <a:ext cx="4751440" cy="4495800"/>
          </a:xfrm>
        </p:spPr>
        <p:txBody>
          <a:bodyPr>
            <a:noAutofit/>
          </a:bodyPr>
          <a:lstStyle/>
          <a:p>
            <a:pPr algn="ctr"/>
            <a:r>
              <a:rPr lang="pt-BR" sz="1600" dirty="0" smtClean="0"/>
              <a:t>Vacina: BCG, obtida a partir de bactéria viva atenuada.</a:t>
            </a:r>
          </a:p>
          <a:p>
            <a:pPr algn="ctr"/>
            <a:r>
              <a:rPr lang="pt-BR" sz="1600" b="1" dirty="0" smtClean="0"/>
              <a:t>Como é aplicada?</a:t>
            </a:r>
          </a:p>
          <a:p>
            <a:pPr algn="ctr"/>
            <a:r>
              <a:rPr lang="pt-BR" sz="1600" dirty="0" smtClean="0"/>
              <a:t>Por via intradérmica (injeção sob a pele) de preferência no braço direito. 0,1 ml</a:t>
            </a:r>
          </a:p>
          <a:p>
            <a:pPr algn="ctr"/>
            <a:r>
              <a:rPr lang="pt-BR" sz="1600" dirty="0" smtClean="0"/>
              <a:t>Contraindicado para crianças com menos de 2 kg.</a:t>
            </a:r>
          </a:p>
          <a:p>
            <a:pPr algn="ctr"/>
            <a:r>
              <a:rPr lang="pt-BR" sz="1600" b="1" dirty="0" smtClean="0"/>
              <a:t>Quando é preciso tomar a vacina?</a:t>
            </a:r>
          </a:p>
          <a:p>
            <a:pPr algn="ctr"/>
            <a:r>
              <a:rPr lang="pt-BR" sz="1600" dirty="0" smtClean="0"/>
              <a:t>Após o nascimento.</a:t>
            </a:r>
          </a:p>
          <a:p>
            <a:pPr algn="ctr"/>
            <a:r>
              <a:rPr lang="pt-BR" sz="1600" b="1" dirty="0" smtClean="0"/>
              <a:t>Quais os benefícios da vacina?</a:t>
            </a:r>
          </a:p>
          <a:p>
            <a:pPr algn="ctr"/>
            <a:r>
              <a:rPr lang="pt-BR" sz="1600" dirty="0" smtClean="0"/>
              <a:t>Proteção contra as formas graves </a:t>
            </a:r>
            <a:r>
              <a:rPr lang="pt-BR" sz="1600" b="1" dirty="0" smtClean="0"/>
              <a:t>da tuberculose</a:t>
            </a:r>
            <a:r>
              <a:rPr lang="pt-BR" sz="1600" dirty="0" smtClean="0"/>
              <a:t>, doença contagiosa, produzida por bactéria que atinge principalmente os pulmões e que, se não tratada, pode provocar sérios problemas respiratórios, emagrecimento, fraqueza e até levar à morte. A </a:t>
            </a:r>
            <a:r>
              <a:rPr lang="pt-BR" sz="1600" b="1" dirty="0" smtClean="0"/>
              <a:t>tuberculose é transmitida de pessoa a pessoa pelo ar, por meio de tosse, espirro ou fala. Os principais sintomas são febre ao final do dia, tosse, fraqueza, cansaço e perda de peso</a:t>
            </a:r>
            <a:r>
              <a:rPr lang="pt-BR" sz="1600" dirty="0" smtClean="0"/>
              <a:t>.</a:t>
            </a:r>
          </a:p>
          <a:p>
            <a:pPr algn="ctr">
              <a:buNone/>
            </a:pPr>
            <a:endParaRPr lang="pt-BR" sz="1600" dirty="0"/>
          </a:p>
        </p:txBody>
      </p:sp>
      <p:pic>
        <p:nvPicPr>
          <p:cNvPr id="49154" name="Picture 2" descr="Resultado de imagem para bcg"/>
          <p:cNvPicPr>
            <a:picLocks noChangeAspect="1" noChangeArrowheads="1"/>
          </p:cNvPicPr>
          <p:nvPr/>
        </p:nvPicPr>
        <p:blipFill>
          <a:blip r:embed="rId2" cstate="print"/>
          <a:srcRect/>
          <a:stretch>
            <a:fillRect/>
          </a:stretch>
        </p:blipFill>
        <p:spPr bwMode="auto">
          <a:xfrm>
            <a:off x="5580112" y="1124744"/>
            <a:ext cx="3333750" cy="31813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Hepatite B</a:t>
            </a:r>
            <a:endParaRPr lang="pt-BR" dirty="0"/>
          </a:p>
        </p:txBody>
      </p:sp>
      <p:sp>
        <p:nvSpPr>
          <p:cNvPr id="3" name="Espaço Reservado para Conteúdo 2"/>
          <p:cNvSpPr>
            <a:spLocks noGrp="1"/>
          </p:cNvSpPr>
          <p:nvPr>
            <p:ph sz="quarter" idx="1"/>
          </p:nvPr>
        </p:nvSpPr>
        <p:spPr/>
        <p:txBody>
          <a:bodyPr>
            <a:normAutofit lnSpcReduction="10000"/>
          </a:bodyPr>
          <a:lstStyle/>
          <a:p>
            <a:pPr algn="just"/>
            <a:r>
              <a:rPr lang="pt-BR" dirty="0" smtClean="0"/>
              <a:t>Proteção </a:t>
            </a:r>
            <a:r>
              <a:rPr lang="pt-BR" b="1" dirty="0" smtClean="0"/>
              <a:t>contra Hepatite B</a:t>
            </a:r>
            <a:r>
              <a:rPr lang="pt-BR" dirty="0" smtClean="0"/>
              <a:t>,(vírus inativado) doença causada por um vírus e que provoca mal-estar, febre baixa, dor de cabeça, fadiga, dor abdominal, náuseas, vômitos e aversão a alguns alimentos. O doente fica com a pele amarelada. A Hepatite B é grave, porque pode levar a uma infecção crônica (permanente) do fígado e, na idade adulta, levar ao câncer de fígado.</a:t>
            </a:r>
          </a:p>
          <a:p>
            <a:pPr algn="just"/>
            <a:r>
              <a:rPr lang="pt-BR" b="1" dirty="0" smtClean="0"/>
              <a:t>Ao nascer;</a:t>
            </a:r>
          </a:p>
          <a:p>
            <a:pPr algn="just"/>
            <a:r>
              <a:rPr lang="pt-BR" dirty="0" err="1" smtClean="0"/>
              <a:t>Hep</a:t>
            </a:r>
            <a:r>
              <a:rPr lang="pt-BR" dirty="0" smtClean="0"/>
              <a:t> B: </a:t>
            </a:r>
            <a:r>
              <a:rPr lang="pt-BR" b="1" dirty="0" smtClean="0"/>
              <a:t>no vasto lateral da coxa direita</a:t>
            </a:r>
            <a:endParaRPr lang="pt-B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Vacina contra a Poliomielite ou Paralisia Infantil (VIP – VOP)</a:t>
            </a:r>
            <a:br>
              <a:rPr lang="pt-BR" dirty="0" smtClean="0"/>
            </a:br>
            <a:endParaRPr lang="pt-BR" dirty="0"/>
          </a:p>
        </p:txBody>
      </p:sp>
      <p:sp>
        <p:nvSpPr>
          <p:cNvPr id="3" name="Espaço Reservado para Conteúdo 2"/>
          <p:cNvSpPr>
            <a:spLocks noGrp="1"/>
          </p:cNvSpPr>
          <p:nvPr>
            <p:ph sz="quarter" idx="1"/>
          </p:nvPr>
        </p:nvSpPr>
        <p:spPr>
          <a:xfrm>
            <a:off x="611560" y="1196752"/>
            <a:ext cx="5111480" cy="4495800"/>
          </a:xfrm>
        </p:spPr>
        <p:txBody>
          <a:bodyPr>
            <a:noAutofit/>
          </a:bodyPr>
          <a:lstStyle/>
          <a:p>
            <a:pPr algn="ctr"/>
            <a:endParaRPr lang="pt-BR" sz="1400" dirty="0" smtClean="0"/>
          </a:p>
          <a:p>
            <a:pPr algn="ctr"/>
            <a:r>
              <a:rPr lang="pt-BR" sz="1400" b="1" dirty="0" smtClean="0"/>
              <a:t> VOP (Vacina Oral da </a:t>
            </a:r>
            <a:r>
              <a:rPr lang="pt-BR" sz="1400" b="1" dirty="0" err="1" smtClean="0"/>
              <a:t>Poliom</a:t>
            </a:r>
            <a:r>
              <a:rPr lang="pt-BR" sz="1400" b="1" dirty="0" smtClean="0"/>
              <a:t>)</a:t>
            </a:r>
            <a:r>
              <a:rPr lang="pt-BR" sz="1400" dirty="0" smtClean="0"/>
              <a:t>, produzida a partir de polivírus vivo atenuado.</a:t>
            </a:r>
          </a:p>
          <a:p>
            <a:pPr algn="ctr"/>
            <a:r>
              <a:rPr lang="pt-BR" sz="1400" b="1" dirty="0" smtClean="0"/>
              <a:t>VIP  (</a:t>
            </a:r>
            <a:r>
              <a:rPr lang="pt-BR" sz="1400" b="1" dirty="0" err="1" smtClean="0"/>
              <a:t>Vac</a:t>
            </a:r>
            <a:r>
              <a:rPr lang="pt-BR" sz="1400" b="1" dirty="0" smtClean="0"/>
              <a:t>. Inativada da </a:t>
            </a:r>
            <a:r>
              <a:rPr lang="pt-BR" sz="1400" b="1" dirty="0" err="1" smtClean="0"/>
              <a:t>Poliom</a:t>
            </a:r>
            <a:r>
              <a:rPr lang="pt-BR" sz="1400" b="1" dirty="0" smtClean="0"/>
              <a:t>.)– IM, vasto lateral da coxa direito</a:t>
            </a:r>
          </a:p>
          <a:p>
            <a:pPr algn="ctr"/>
            <a:r>
              <a:rPr lang="pt-BR" sz="1400" b="1" dirty="0" smtClean="0"/>
              <a:t>Como é aplicada?</a:t>
            </a:r>
          </a:p>
          <a:p>
            <a:pPr algn="ctr"/>
            <a:r>
              <a:rPr lang="pt-BR" sz="1400" b="1" dirty="0" smtClean="0"/>
              <a:t>2,4,6 meses – VIP</a:t>
            </a:r>
          </a:p>
          <a:p>
            <a:pPr algn="ctr"/>
            <a:r>
              <a:rPr lang="pt-BR" sz="1400" b="1" dirty="0" smtClean="0"/>
              <a:t>Reforço 15 meses e 4 anos - VOP</a:t>
            </a:r>
          </a:p>
          <a:p>
            <a:pPr algn="ctr"/>
            <a:r>
              <a:rPr lang="pt-BR" sz="1400" b="1" dirty="0" smtClean="0"/>
              <a:t>Quem deve tomar?</a:t>
            </a:r>
          </a:p>
          <a:p>
            <a:pPr algn="ctr"/>
            <a:r>
              <a:rPr lang="pt-BR" sz="1400" dirty="0" smtClean="0"/>
              <a:t>Todas as crianças menores de cinco anos, a partir de dois meses de idade.   No Brasil, além disso, todas as crianças menores de cinco anos de idade deve receber a vacina nos dias de Campanha Nacional de Vacinação contra a Poliomielite, independentemente de já estarem com suas vacinas em dia.</a:t>
            </a:r>
          </a:p>
          <a:p>
            <a:pPr algn="ctr"/>
            <a:r>
              <a:rPr lang="pt-BR" sz="1400" b="1" dirty="0" smtClean="0"/>
              <a:t>Quais os benefícios da vacina?</a:t>
            </a:r>
          </a:p>
          <a:p>
            <a:pPr algn="ctr"/>
            <a:r>
              <a:rPr lang="pt-BR" sz="1400" b="1" dirty="0" smtClean="0"/>
              <a:t>Proteção contra a poliomielite ou paralisia infantil, </a:t>
            </a:r>
            <a:r>
              <a:rPr lang="pt-BR" sz="1400" dirty="0" smtClean="0"/>
              <a:t>doença contagiosa, provocada por vírus e caracterizada por </a:t>
            </a:r>
            <a:r>
              <a:rPr lang="pt-BR" sz="1400" b="1" dirty="0" smtClean="0"/>
              <a:t>paralisia súbita geralmente nas pernas</a:t>
            </a:r>
            <a:r>
              <a:rPr lang="pt-BR" sz="1400" dirty="0" smtClean="0"/>
              <a:t>. A transmissão ocorre pelo contato direto com pessoas ou contato com fezes de pessoas contaminadas, ou ainda contato com água e alimentos contaminados.</a:t>
            </a:r>
            <a:endParaRPr lang="pt-BR" sz="1400" dirty="0"/>
          </a:p>
        </p:txBody>
      </p:sp>
      <p:pic>
        <p:nvPicPr>
          <p:cNvPr id="48130" name="Picture 2" descr="Resultado de imagem para poliomielite"/>
          <p:cNvPicPr>
            <a:picLocks noChangeAspect="1" noChangeArrowheads="1"/>
          </p:cNvPicPr>
          <p:nvPr/>
        </p:nvPicPr>
        <p:blipFill>
          <a:blip r:embed="rId2" cstate="print"/>
          <a:srcRect/>
          <a:stretch>
            <a:fillRect/>
          </a:stretch>
        </p:blipFill>
        <p:spPr bwMode="auto">
          <a:xfrm>
            <a:off x="5796136" y="2060848"/>
            <a:ext cx="3131840" cy="33843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VIGILÂNCIA EPIDEMIOLÓGICA</a:t>
            </a:r>
            <a:endParaRPr lang="pt-BR" dirty="0"/>
          </a:p>
        </p:txBody>
      </p:sp>
      <p:sp>
        <p:nvSpPr>
          <p:cNvPr id="3" name="Subtítulo 2"/>
          <p:cNvSpPr>
            <a:spLocks noGrp="1"/>
          </p:cNvSpPr>
          <p:nvPr>
            <p:ph type="subTitle" idx="1"/>
          </p:nvPr>
        </p:nvSpPr>
        <p:spPr/>
        <p:txBody>
          <a:bodyPr/>
          <a:lstStyle/>
          <a:p>
            <a:r>
              <a:rPr lang="pt-BR" dirty="0" smtClean="0"/>
              <a:t>Prof. Letícia Cardoso</a:t>
            </a:r>
            <a:endParaRPr lang="pt-BR" dirty="0"/>
          </a:p>
        </p:txBody>
      </p:sp>
      <p:pic>
        <p:nvPicPr>
          <p:cNvPr id="23554" name="Picture 2" descr="Resultado de imagem para epidemiologia"/>
          <p:cNvPicPr>
            <a:picLocks noChangeAspect="1" noChangeArrowheads="1"/>
          </p:cNvPicPr>
          <p:nvPr/>
        </p:nvPicPr>
        <p:blipFill>
          <a:blip r:embed="rId2" cstate="print"/>
          <a:srcRect/>
          <a:stretch>
            <a:fillRect/>
          </a:stretch>
        </p:blipFill>
        <p:spPr bwMode="auto">
          <a:xfrm>
            <a:off x="827584" y="980728"/>
            <a:ext cx="2501622" cy="2996952"/>
          </a:xfrm>
          <a:prstGeom prst="rect">
            <a:avLst/>
          </a:prstGeom>
          <a:noFill/>
        </p:spPr>
      </p:pic>
      <p:pic>
        <p:nvPicPr>
          <p:cNvPr id="23556" name="Picture 4" descr="Resultado de imagem para epidemiologia"/>
          <p:cNvPicPr>
            <a:picLocks noChangeAspect="1" noChangeArrowheads="1"/>
          </p:cNvPicPr>
          <p:nvPr/>
        </p:nvPicPr>
        <p:blipFill>
          <a:blip r:embed="rId3" cstate="print"/>
          <a:srcRect/>
          <a:stretch>
            <a:fillRect/>
          </a:stretch>
        </p:blipFill>
        <p:spPr bwMode="auto">
          <a:xfrm>
            <a:off x="4427984" y="620688"/>
            <a:ext cx="4405386" cy="33688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Pentavalente</a:t>
            </a:r>
            <a:endParaRPr lang="pt-BR" dirty="0"/>
          </a:p>
        </p:txBody>
      </p:sp>
      <p:sp>
        <p:nvSpPr>
          <p:cNvPr id="3" name="Espaço Reservado para Conteúdo 2"/>
          <p:cNvSpPr>
            <a:spLocks noGrp="1"/>
          </p:cNvSpPr>
          <p:nvPr>
            <p:ph sz="quarter" idx="1"/>
          </p:nvPr>
        </p:nvSpPr>
        <p:spPr>
          <a:xfrm>
            <a:off x="612648" y="1600200"/>
            <a:ext cx="5327504" cy="4495800"/>
          </a:xfrm>
        </p:spPr>
        <p:txBody>
          <a:bodyPr>
            <a:normAutofit fontScale="85000" lnSpcReduction="20000"/>
          </a:bodyPr>
          <a:lstStyle/>
          <a:p>
            <a:pPr algn="just"/>
            <a:r>
              <a:rPr lang="pt-BR" dirty="0" smtClean="0"/>
              <a:t>Imunização ativa de crianças a partir de dois meses de idade contra </a:t>
            </a:r>
            <a:r>
              <a:rPr lang="pt-BR" b="1" dirty="0" smtClean="0"/>
              <a:t>difteria, tétano, coqueluche, hepatite B e doenças causadas por </a:t>
            </a:r>
            <a:r>
              <a:rPr lang="pt-BR" b="1" dirty="0" err="1" smtClean="0"/>
              <a:t>Haemóphilus</a:t>
            </a:r>
            <a:r>
              <a:rPr lang="pt-BR" b="1" dirty="0" smtClean="0"/>
              <a:t> </a:t>
            </a:r>
            <a:r>
              <a:rPr lang="pt-BR" b="1" dirty="0" err="1" smtClean="0"/>
              <a:t>influenzae</a:t>
            </a:r>
            <a:r>
              <a:rPr lang="pt-BR" b="1" dirty="0" smtClean="0"/>
              <a:t> tipo B.</a:t>
            </a:r>
          </a:p>
          <a:p>
            <a:pPr algn="just"/>
            <a:endParaRPr lang="pt-BR" dirty="0" smtClean="0"/>
          </a:p>
          <a:p>
            <a:pPr algn="just"/>
            <a:r>
              <a:rPr lang="pt-BR" b="1" dirty="0" smtClean="0"/>
              <a:t>3 doses</a:t>
            </a:r>
            <a:r>
              <a:rPr lang="pt-BR" dirty="0" smtClean="0"/>
              <a:t>, com intervalo de 60 dias a partir de </a:t>
            </a:r>
            <a:r>
              <a:rPr lang="pt-BR" b="1" dirty="0" smtClean="0"/>
              <a:t>2 meses de idade Os reforços aos 15 meses e aos 4 anos serão realizados com a vacina DTP. </a:t>
            </a:r>
          </a:p>
          <a:p>
            <a:pPr algn="just"/>
            <a:r>
              <a:rPr lang="pt-BR" dirty="0" smtClean="0"/>
              <a:t>Via intramuscular profunda, </a:t>
            </a:r>
            <a:r>
              <a:rPr lang="pt-BR" b="1" dirty="0" smtClean="0"/>
              <a:t>no vasto lateral da coxa esquerda.</a:t>
            </a:r>
            <a:r>
              <a:rPr lang="pt-BR" dirty="0" smtClean="0"/>
              <a:t> </a:t>
            </a:r>
          </a:p>
          <a:p>
            <a:pPr algn="just"/>
            <a:r>
              <a:rPr lang="pt-BR" dirty="0" smtClean="0"/>
              <a:t>4 anos -  DTP: </a:t>
            </a:r>
            <a:r>
              <a:rPr lang="pt-BR" dirty="0" err="1" smtClean="0"/>
              <a:t>deltóide</a:t>
            </a:r>
            <a:r>
              <a:rPr lang="pt-BR" dirty="0" smtClean="0"/>
              <a:t> esquerdo</a:t>
            </a:r>
          </a:p>
          <a:p>
            <a:pPr algn="just"/>
            <a:endParaRPr lang="pt-BR" dirty="0" smtClean="0"/>
          </a:p>
          <a:p>
            <a:pPr algn="just"/>
            <a:endParaRPr lang="pt-BR" dirty="0"/>
          </a:p>
        </p:txBody>
      </p:sp>
      <p:pic>
        <p:nvPicPr>
          <p:cNvPr id="52226" name="Picture 2" descr="Resultado de imagem para vacina pentavalente"/>
          <p:cNvPicPr>
            <a:picLocks noChangeAspect="1" noChangeArrowheads="1"/>
          </p:cNvPicPr>
          <p:nvPr/>
        </p:nvPicPr>
        <p:blipFill>
          <a:blip r:embed="rId2" cstate="print"/>
          <a:srcRect/>
          <a:stretch>
            <a:fillRect/>
          </a:stretch>
        </p:blipFill>
        <p:spPr bwMode="auto">
          <a:xfrm>
            <a:off x="6228184" y="1988840"/>
            <a:ext cx="2915816" cy="323014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55000" lnSpcReduction="20000"/>
          </a:bodyPr>
          <a:lstStyle/>
          <a:p>
            <a:pPr algn="just"/>
            <a:r>
              <a:rPr lang="pt-BR" dirty="0" smtClean="0"/>
              <a:t>A difteria é causada por um bacilo, produtor de uma toxina (substância tóxica) </a:t>
            </a:r>
            <a:r>
              <a:rPr lang="pt-BR" b="1" dirty="0" smtClean="0"/>
              <a:t>que atinge as amígdalas, a faringe, o nariz e a pele, onde provoca placas branco-acinzentadas</a:t>
            </a:r>
            <a:r>
              <a:rPr lang="pt-BR" dirty="0" smtClean="0"/>
              <a:t>. É transmitida, por meio de tosse ou espirro, de uma pessoa contaminada para outra.</a:t>
            </a:r>
          </a:p>
          <a:p>
            <a:pPr algn="just"/>
            <a:r>
              <a:rPr lang="pt-BR" dirty="0" smtClean="0"/>
              <a:t>O tétano é uma infecção, causada por uma toxina (substância tóxica) produzida pelo bacilo tetânico, que entra no organismo por meio de ferimentos ou lesões na pele (tétano acidental) ou pelo coto do cordão umbilical (tétano neonatal ou mal dos sete dias) e </a:t>
            </a:r>
            <a:r>
              <a:rPr lang="pt-BR" b="1" dirty="0" smtClean="0"/>
              <a:t>atinge o sistema nervoso central. Caracteriza-se por contrações e espasmos, dificuldade em engolir e rigidez no pescoço.</a:t>
            </a:r>
          </a:p>
          <a:p>
            <a:pPr algn="just"/>
            <a:r>
              <a:rPr lang="pt-BR" dirty="0" smtClean="0"/>
              <a:t>A coqueluche, também conhecida como </a:t>
            </a:r>
            <a:r>
              <a:rPr lang="pt-BR" b="1" dirty="0" smtClean="0"/>
              <a:t>tosse comprida, é uma doença infecciosa, que compromete o aparelho respiratório (</a:t>
            </a:r>
            <a:r>
              <a:rPr lang="pt-BR" b="1" dirty="0" err="1" smtClean="0"/>
              <a:t>traquéia</a:t>
            </a:r>
            <a:r>
              <a:rPr lang="pt-BR" b="1" dirty="0" smtClean="0"/>
              <a:t> e brônquios) e se caracteriza por ataques de tosse seca.</a:t>
            </a:r>
            <a:r>
              <a:rPr lang="pt-BR" dirty="0" smtClean="0"/>
              <a:t> É transmitida por tosse, espirro ou fala de uma pessoa contaminada. Em crianças com menos de seis meses, apresenta-se de forma mais grave e pode levar à morte.</a:t>
            </a:r>
          </a:p>
          <a:p>
            <a:pPr algn="just"/>
            <a:r>
              <a:rPr lang="pt-BR" dirty="0" err="1" smtClean="0"/>
              <a:t>Haemophilus</a:t>
            </a:r>
            <a:r>
              <a:rPr lang="pt-BR" dirty="0" smtClean="0"/>
              <a:t> </a:t>
            </a:r>
            <a:r>
              <a:rPr lang="pt-BR" dirty="0" err="1" smtClean="0"/>
              <a:t>influenzae</a:t>
            </a:r>
            <a:r>
              <a:rPr lang="pt-BR" dirty="0" smtClean="0"/>
              <a:t> do tipo b é </a:t>
            </a:r>
            <a:r>
              <a:rPr lang="pt-BR" b="1" dirty="0" smtClean="0"/>
              <a:t>uma bactéria que causa um tipo de meningite (inflamação das meninges, membranas que envolvem o cérebro), sinusite e pneumonia.</a:t>
            </a:r>
          </a:p>
          <a:p>
            <a:pPr algn="just"/>
            <a:r>
              <a:rPr lang="pt-BR" dirty="0" smtClean="0"/>
              <a:t>A doença mais grave é a meningite, que tem início súbito, com febre, dor de cabeça intensa, náusea, vômito e rigidez da nuca (pescoço duro). A meningite é uma doença grave e pode levar à morte.</a:t>
            </a:r>
            <a:endParaRPr lang="pt-B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Pneumocócica 10 V</a:t>
            </a:r>
            <a:endParaRPr lang="pt-BR" dirty="0"/>
          </a:p>
        </p:txBody>
      </p:sp>
      <p:sp>
        <p:nvSpPr>
          <p:cNvPr id="3" name="Espaço Reservado para Conteúdo 2"/>
          <p:cNvSpPr>
            <a:spLocks noGrp="1"/>
          </p:cNvSpPr>
          <p:nvPr>
            <p:ph sz="quarter" idx="1"/>
          </p:nvPr>
        </p:nvSpPr>
        <p:spPr/>
        <p:txBody>
          <a:bodyPr/>
          <a:lstStyle/>
          <a:p>
            <a:pPr algn="just"/>
            <a:r>
              <a:rPr lang="pt-BR" dirty="0" smtClean="0"/>
              <a:t>A vacina pneumocócica conjugada 10-valente (VPC10) previne cerca de </a:t>
            </a:r>
            <a:r>
              <a:rPr lang="pt-BR" b="1" dirty="0" smtClean="0"/>
              <a:t>70% das doenças graves (pneumonia, meningite, otite) em crianças, causadas por dez sorotipos de pneumococos</a:t>
            </a:r>
            <a:r>
              <a:rPr lang="pt-BR" dirty="0" smtClean="0"/>
              <a:t>.</a:t>
            </a:r>
          </a:p>
          <a:p>
            <a:pPr algn="just"/>
            <a:r>
              <a:rPr lang="pt-BR" dirty="0" smtClean="0"/>
              <a:t>Intramuscular;  vasto lateral da coxa direito.</a:t>
            </a:r>
          </a:p>
          <a:p>
            <a:pPr algn="just"/>
            <a:r>
              <a:rPr lang="pt-BR" dirty="0" smtClean="0"/>
              <a:t>2 e 4 meses. Reforço com 01 ano.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Rotavírus Humano</a:t>
            </a:r>
            <a:endParaRPr lang="pt-BR" dirty="0"/>
          </a:p>
        </p:txBody>
      </p:sp>
      <p:sp>
        <p:nvSpPr>
          <p:cNvPr id="3" name="Espaço Reservado para Conteúdo 2"/>
          <p:cNvSpPr>
            <a:spLocks noGrp="1"/>
          </p:cNvSpPr>
          <p:nvPr>
            <p:ph sz="quarter" idx="1"/>
          </p:nvPr>
        </p:nvSpPr>
        <p:spPr/>
        <p:txBody>
          <a:bodyPr>
            <a:normAutofit fontScale="92500"/>
          </a:bodyPr>
          <a:lstStyle/>
          <a:p>
            <a:r>
              <a:rPr lang="pt-BR" b="1" dirty="0" smtClean="0"/>
              <a:t>Doença diarreica causada por rotavírus.</a:t>
            </a:r>
          </a:p>
          <a:p>
            <a:r>
              <a:rPr lang="pt-BR" dirty="0" smtClean="0"/>
              <a:t>O rotavírus é causa de </a:t>
            </a:r>
            <a:r>
              <a:rPr lang="pt-BR" b="1" dirty="0" smtClean="0"/>
              <a:t>gastrenterite grave </a:t>
            </a:r>
            <a:r>
              <a:rPr lang="pt-BR" dirty="0" smtClean="0"/>
              <a:t>(diarreia e vômitos) em todo o mundo, principalmente em crianças com menos de 5 anos. Em 2008, a Organização Mundial da Saúde (OMS) estimou cerca de 450 mil mortes nesta faixa etária. Por essa razão, a OMS recomendou a adoção das vacinas contra o rotavírus pelos programas nacionais de imunização. </a:t>
            </a:r>
          </a:p>
          <a:p>
            <a:r>
              <a:rPr lang="pt-BR" dirty="0" smtClean="0"/>
              <a:t>Rotavírus: oral</a:t>
            </a:r>
          </a:p>
          <a:p>
            <a:r>
              <a:rPr lang="pt-BR" dirty="0" smtClean="0"/>
              <a:t>2 e 4 meses</a:t>
            </a:r>
            <a:endParaRPr lang="pt-BR" dirty="0"/>
          </a:p>
        </p:txBody>
      </p:sp>
      <p:pic>
        <p:nvPicPr>
          <p:cNvPr id="53250" name="Picture 2" descr="https://bebemamae.com/wp-content/uploads/2016/07/vacina-rotavirus-710x400.jpg"/>
          <p:cNvPicPr>
            <a:picLocks noChangeAspect="1" noChangeArrowheads="1"/>
          </p:cNvPicPr>
          <p:nvPr/>
        </p:nvPicPr>
        <p:blipFill>
          <a:blip r:embed="rId2" cstate="print"/>
          <a:srcRect/>
          <a:stretch>
            <a:fillRect/>
          </a:stretch>
        </p:blipFill>
        <p:spPr bwMode="auto">
          <a:xfrm>
            <a:off x="5693618" y="5013176"/>
            <a:ext cx="3450382" cy="184482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Meningocócica Tipo C</a:t>
            </a:r>
            <a:endParaRPr lang="pt-BR" dirty="0"/>
          </a:p>
        </p:txBody>
      </p:sp>
      <p:sp>
        <p:nvSpPr>
          <p:cNvPr id="3" name="Espaço Reservado para Conteúdo 2"/>
          <p:cNvSpPr>
            <a:spLocks noGrp="1"/>
          </p:cNvSpPr>
          <p:nvPr>
            <p:ph sz="quarter" idx="1"/>
          </p:nvPr>
        </p:nvSpPr>
        <p:spPr/>
        <p:txBody>
          <a:bodyPr/>
          <a:lstStyle/>
          <a:p>
            <a:pPr algn="ctr"/>
            <a:endParaRPr lang="pt-BR" dirty="0" smtClean="0"/>
          </a:p>
          <a:p>
            <a:pPr algn="ctr"/>
            <a:r>
              <a:rPr lang="pt-BR" dirty="0" smtClean="0"/>
              <a:t>Doenças causadas pelo </a:t>
            </a:r>
            <a:r>
              <a:rPr lang="pt-BR" b="1" dirty="0" err="1" smtClean="0"/>
              <a:t>meningococo</a:t>
            </a:r>
            <a:r>
              <a:rPr lang="pt-BR" b="1" dirty="0" smtClean="0"/>
              <a:t> C</a:t>
            </a:r>
            <a:r>
              <a:rPr lang="pt-BR" dirty="0" smtClean="0"/>
              <a:t> (incluindo meningite e meningococcemia).</a:t>
            </a:r>
          </a:p>
          <a:p>
            <a:pPr algn="ctr"/>
            <a:r>
              <a:rPr lang="pt-BR" dirty="0" err="1" smtClean="0"/>
              <a:t>Meningo</a:t>
            </a:r>
            <a:r>
              <a:rPr lang="pt-BR" dirty="0" smtClean="0"/>
              <a:t> C: vasto lateral da coxa esquerdo</a:t>
            </a:r>
          </a:p>
          <a:p>
            <a:pPr algn="ctr"/>
            <a:r>
              <a:rPr lang="pt-BR" dirty="0" smtClean="0"/>
              <a:t>3 e 5  meses, reforço com 01 ano.</a:t>
            </a:r>
          </a:p>
          <a:p>
            <a:pPr algn="ctr"/>
            <a:endParaRPr lang="pt-BR" dirty="0"/>
          </a:p>
        </p:txBody>
      </p:sp>
      <p:pic>
        <p:nvPicPr>
          <p:cNvPr id="57348" name="Picture 4" descr="Imagem relacionada"/>
          <p:cNvPicPr>
            <a:picLocks noChangeAspect="1" noChangeArrowheads="1"/>
          </p:cNvPicPr>
          <p:nvPr/>
        </p:nvPicPr>
        <p:blipFill>
          <a:blip r:embed="rId2" cstate="print"/>
          <a:srcRect/>
          <a:stretch>
            <a:fillRect/>
          </a:stretch>
        </p:blipFill>
        <p:spPr bwMode="auto">
          <a:xfrm>
            <a:off x="3779912" y="4365104"/>
            <a:ext cx="2492896" cy="249289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Febre Amarela</a:t>
            </a:r>
            <a:endParaRPr lang="pt-BR" dirty="0"/>
          </a:p>
        </p:txBody>
      </p:sp>
      <p:sp>
        <p:nvSpPr>
          <p:cNvPr id="3" name="Espaço Reservado para Conteúdo 2"/>
          <p:cNvSpPr>
            <a:spLocks noGrp="1"/>
          </p:cNvSpPr>
          <p:nvPr>
            <p:ph sz="quarter" idx="1"/>
          </p:nvPr>
        </p:nvSpPr>
        <p:spPr/>
        <p:txBody>
          <a:bodyPr/>
          <a:lstStyle/>
          <a:p>
            <a:endParaRPr lang="pt-BR" dirty="0" smtClean="0"/>
          </a:p>
          <a:p>
            <a:r>
              <a:rPr lang="pt-BR" dirty="0" smtClean="0"/>
              <a:t>Previne a Febre Amarela.</a:t>
            </a:r>
          </a:p>
          <a:p>
            <a:r>
              <a:rPr lang="pt-BR" dirty="0" smtClean="0"/>
              <a:t>FA: 09 meses</a:t>
            </a:r>
          </a:p>
          <a:p>
            <a:r>
              <a:rPr lang="pt-BR" dirty="0" smtClean="0"/>
              <a:t>Via: Subcutânea</a:t>
            </a:r>
          </a:p>
          <a:p>
            <a:endParaRPr lang="pt-BR" dirty="0"/>
          </a:p>
        </p:txBody>
      </p:sp>
      <p:pic>
        <p:nvPicPr>
          <p:cNvPr id="59394" name="Picture 2" descr="Resultado de imagem para febre amarela"/>
          <p:cNvPicPr>
            <a:picLocks noChangeAspect="1" noChangeArrowheads="1"/>
          </p:cNvPicPr>
          <p:nvPr/>
        </p:nvPicPr>
        <p:blipFill>
          <a:blip r:embed="rId2" cstate="print"/>
          <a:srcRect/>
          <a:stretch>
            <a:fillRect/>
          </a:stretch>
        </p:blipFill>
        <p:spPr bwMode="auto">
          <a:xfrm>
            <a:off x="4283968" y="2708920"/>
            <a:ext cx="4021857" cy="304581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Hepatite A</a:t>
            </a:r>
            <a:endParaRPr lang="pt-BR" dirty="0"/>
          </a:p>
        </p:txBody>
      </p:sp>
      <p:sp>
        <p:nvSpPr>
          <p:cNvPr id="3" name="Espaço Reservado para Conteúdo 2"/>
          <p:cNvSpPr>
            <a:spLocks noGrp="1"/>
          </p:cNvSpPr>
          <p:nvPr>
            <p:ph sz="quarter" idx="1"/>
          </p:nvPr>
        </p:nvSpPr>
        <p:spPr/>
        <p:txBody>
          <a:bodyPr/>
          <a:lstStyle/>
          <a:p>
            <a:r>
              <a:rPr lang="pt-BR" dirty="0" smtClean="0"/>
              <a:t>Previne a </a:t>
            </a:r>
            <a:r>
              <a:rPr lang="pt-BR" b="1" dirty="0" smtClean="0"/>
              <a:t>hepatite A</a:t>
            </a:r>
          </a:p>
          <a:p>
            <a:r>
              <a:rPr lang="pt-BR" dirty="0" smtClean="0"/>
              <a:t>Uma dose: 15 meses</a:t>
            </a:r>
          </a:p>
          <a:p>
            <a:r>
              <a:rPr lang="pt-BR" dirty="0" smtClean="0"/>
              <a:t>Vasto lateral da coxa direito</a:t>
            </a:r>
          </a:p>
          <a:p>
            <a:endParaRPr lang="pt-BR" dirty="0"/>
          </a:p>
        </p:txBody>
      </p:sp>
      <p:pic>
        <p:nvPicPr>
          <p:cNvPr id="58370" name="Picture 2" descr="Resultado de imagem para hepatite a"/>
          <p:cNvPicPr>
            <a:picLocks noChangeAspect="1" noChangeArrowheads="1"/>
          </p:cNvPicPr>
          <p:nvPr/>
        </p:nvPicPr>
        <p:blipFill>
          <a:blip r:embed="rId2" cstate="print"/>
          <a:srcRect/>
          <a:stretch>
            <a:fillRect/>
          </a:stretch>
        </p:blipFill>
        <p:spPr bwMode="auto">
          <a:xfrm>
            <a:off x="3347864" y="3212976"/>
            <a:ext cx="4752528" cy="260356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Tríplice Viral</a:t>
            </a:r>
            <a:endParaRPr lang="pt-BR" dirty="0"/>
          </a:p>
        </p:txBody>
      </p:sp>
      <p:sp>
        <p:nvSpPr>
          <p:cNvPr id="3" name="Espaço Reservado para Conteúdo 2"/>
          <p:cNvSpPr>
            <a:spLocks noGrp="1"/>
          </p:cNvSpPr>
          <p:nvPr>
            <p:ph sz="quarter" idx="1"/>
          </p:nvPr>
        </p:nvSpPr>
        <p:spPr/>
        <p:txBody>
          <a:bodyPr/>
          <a:lstStyle/>
          <a:p>
            <a:r>
              <a:rPr lang="pt-BR" b="1" dirty="0" smtClean="0"/>
              <a:t>Sarampo, caxumba e rubéola.</a:t>
            </a:r>
          </a:p>
          <a:p>
            <a:r>
              <a:rPr lang="pt-BR" dirty="0" smtClean="0"/>
              <a:t>Subcutânea</a:t>
            </a:r>
          </a:p>
          <a:p>
            <a:r>
              <a:rPr lang="pt-BR" dirty="0" smtClean="0"/>
              <a:t>12 meses</a:t>
            </a:r>
            <a:endParaRPr lang="pt-BR" dirty="0"/>
          </a:p>
        </p:txBody>
      </p:sp>
      <p:pic>
        <p:nvPicPr>
          <p:cNvPr id="60418" name="Picture 2" descr="Resultado de imagem para triplice viral"/>
          <p:cNvPicPr>
            <a:picLocks noChangeAspect="1" noChangeArrowheads="1"/>
          </p:cNvPicPr>
          <p:nvPr/>
        </p:nvPicPr>
        <p:blipFill>
          <a:blip r:embed="rId2" cstate="print"/>
          <a:srcRect/>
          <a:stretch>
            <a:fillRect/>
          </a:stretch>
        </p:blipFill>
        <p:spPr bwMode="auto">
          <a:xfrm>
            <a:off x="3923928" y="2348880"/>
            <a:ext cx="3419872" cy="407819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Tetra viral</a:t>
            </a:r>
            <a:endParaRPr lang="pt-BR" dirty="0"/>
          </a:p>
        </p:txBody>
      </p:sp>
      <p:sp>
        <p:nvSpPr>
          <p:cNvPr id="3" name="Espaço Reservado para Conteúdo 2"/>
          <p:cNvSpPr>
            <a:spLocks noGrp="1"/>
          </p:cNvSpPr>
          <p:nvPr>
            <p:ph sz="quarter" idx="1"/>
          </p:nvPr>
        </p:nvSpPr>
        <p:spPr/>
        <p:txBody>
          <a:bodyPr/>
          <a:lstStyle/>
          <a:p>
            <a:r>
              <a:rPr lang="pt-BR" b="1" dirty="0" smtClean="0"/>
              <a:t>SARAMPO-CAXUMBA-RUBÉOLA-VARICELA </a:t>
            </a:r>
          </a:p>
          <a:p>
            <a:r>
              <a:rPr lang="pt-BR" dirty="0" smtClean="0"/>
              <a:t>Subcutânea</a:t>
            </a:r>
          </a:p>
          <a:p>
            <a:r>
              <a:rPr lang="pt-BR" dirty="0" smtClean="0"/>
              <a:t>15 meses</a:t>
            </a:r>
          </a:p>
          <a:p>
            <a:endParaRPr lang="pt-BR" dirty="0"/>
          </a:p>
        </p:txBody>
      </p:sp>
      <p:pic>
        <p:nvPicPr>
          <p:cNvPr id="61442" name="Picture 2" descr="Resultado de imagem para tetra viral"/>
          <p:cNvPicPr>
            <a:picLocks noChangeAspect="1" noChangeArrowheads="1"/>
          </p:cNvPicPr>
          <p:nvPr/>
        </p:nvPicPr>
        <p:blipFill>
          <a:blip r:embed="rId2" cstate="print"/>
          <a:srcRect b="15385"/>
          <a:stretch>
            <a:fillRect/>
          </a:stretch>
        </p:blipFill>
        <p:spPr bwMode="auto">
          <a:xfrm>
            <a:off x="3203848" y="3789040"/>
            <a:ext cx="5616624" cy="237626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Varicela</a:t>
            </a:r>
            <a:endParaRPr lang="pt-BR" dirty="0"/>
          </a:p>
        </p:txBody>
      </p:sp>
      <p:sp>
        <p:nvSpPr>
          <p:cNvPr id="3" name="Espaço Reservado para Conteúdo 2"/>
          <p:cNvSpPr>
            <a:spLocks noGrp="1"/>
          </p:cNvSpPr>
          <p:nvPr>
            <p:ph sz="quarter" idx="1"/>
          </p:nvPr>
        </p:nvSpPr>
        <p:spPr/>
        <p:txBody>
          <a:bodyPr/>
          <a:lstStyle/>
          <a:p>
            <a:r>
              <a:rPr lang="pt-BR" dirty="0" smtClean="0"/>
              <a:t>Previne Varicela -  (catapora).</a:t>
            </a:r>
          </a:p>
          <a:p>
            <a:r>
              <a:rPr lang="pt-BR" dirty="0" smtClean="0"/>
              <a:t>4 anos – </a:t>
            </a:r>
          </a:p>
          <a:p>
            <a:r>
              <a:rPr lang="pt-BR" dirty="0" smtClean="0"/>
              <a:t>Via subcutânea.</a:t>
            </a:r>
            <a:endParaRPr lang="pt-BR" dirty="0"/>
          </a:p>
        </p:txBody>
      </p:sp>
      <p:sp>
        <p:nvSpPr>
          <p:cNvPr id="62466" name="AutoShape 2" descr="Resultado de imagem para varice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2468" name="AutoShape 4" descr="Resultado de imagem para varice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2470" name="AutoShape 6" descr="Resultado de imagem para varice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2472" name="AutoShape 8" descr="Resultado de imagem para varice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2474" name="Picture 10" descr="Resultado de imagem para varicela"/>
          <p:cNvPicPr>
            <a:picLocks noChangeAspect="1" noChangeArrowheads="1"/>
          </p:cNvPicPr>
          <p:nvPr/>
        </p:nvPicPr>
        <p:blipFill>
          <a:blip r:embed="rId2" cstate="print"/>
          <a:srcRect/>
          <a:stretch>
            <a:fillRect/>
          </a:stretch>
        </p:blipFill>
        <p:spPr bwMode="auto">
          <a:xfrm>
            <a:off x="3779912" y="2852936"/>
            <a:ext cx="3333750" cy="33337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548680"/>
            <a:ext cx="8153400" cy="990600"/>
          </a:xfrm>
        </p:spPr>
        <p:txBody>
          <a:bodyPr>
            <a:noAutofit/>
          </a:bodyPr>
          <a:lstStyle/>
          <a:p>
            <a:r>
              <a:rPr lang="pt-BR" sz="3200" b="1" dirty="0" smtClean="0"/>
              <a:t>Conceito de vigilância epidemiológico, segundo a Lei 8.080:</a:t>
            </a:r>
            <a:br>
              <a:rPr lang="pt-BR" sz="3200" b="1" dirty="0" smtClean="0"/>
            </a:br>
            <a:endParaRPr lang="pt-BR" sz="3200" dirty="0"/>
          </a:p>
        </p:txBody>
      </p:sp>
      <p:sp>
        <p:nvSpPr>
          <p:cNvPr id="3" name="Espaço Reservado para Conteúdo 2"/>
          <p:cNvSpPr>
            <a:spLocks noGrp="1"/>
          </p:cNvSpPr>
          <p:nvPr>
            <p:ph sz="quarter" idx="1"/>
          </p:nvPr>
        </p:nvSpPr>
        <p:spPr/>
        <p:txBody>
          <a:bodyPr>
            <a:normAutofit fontScale="77500" lnSpcReduction="20000"/>
          </a:bodyPr>
          <a:lstStyle/>
          <a:p>
            <a:pPr algn="just"/>
            <a:r>
              <a:rPr lang="pt-BR" b="1" dirty="0" smtClean="0"/>
              <a:t>“</a:t>
            </a:r>
            <a:r>
              <a:rPr lang="pt-BR" b="1" i="1" dirty="0" smtClean="0"/>
              <a:t>conjunto de ações que proporciona o conhecimento, a detecção ou prevenção de qualquer mudança nos fatores determinantes e condicionantes de saúde individual ou coletiva, com a finalidade de recomendar e adotar as medidas de prevenção e controle das doenças ou agravos.”</a:t>
            </a:r>
          </a:p>
          <a:p>
            <a:pPr algn="just"/>
            <a:r>
              <a:rPr lang="pt-BR" dirty="0" smtClean="0"/>
              <a:t>Tem como propósito, fornecer orientação técnica permanente para os responsáveis pela decisão e execução de ações de controle de doenças e agravos. Para subsidiar esta atividade, deve tornar disponíveis informações atualizadas sobre a ocorrência dessas doenças ou agravos, bem como dos seus fatores condicionantes, em uma área geográfica ou população determinada.</a:t>
            </a:r>
          </a:p>
          <a:p>
            <a:pPr algn="just"/>
            <a:r>
              <a:rPr lang="pt-BR" dirty="0" smtClean="0"/>
              <a:t> A vigilância epidemiológica constitui-se, ainda, em importante instrumento para o planejamento, a organização e a operacionalização dos serviços de saúde, como também para a normatização de atividades técnicas correlatas.</a:t>
            </a:r>
            <a:endParaRPr lang="pt-BR" b="1" i="1"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Adolescentes – 10 a 19 anos</a:t>
            </a:r>
            <a:endParaRPr lang="pt-BR" dirty="0"/>
          </a:p>
        </p:txBody>
      </p:sp>
      <p:sp>
        <p:nvSpPr>
          <p:cNvPr id="3" name="Espaço Reservado para Conteúdo 2"/>
          <p:cNvSpPr>
            <a:spLocks noGrp="1"/>
          </p:cNvSpPr>
          <p:nvPr>
            <p:ph sz="quarter" idx="1"/>
          </p:nvPr>
        </p:nvSpPr>
        <p:spPr>
          <a:xfrm>
            <a:off x="612648" y="1600200"/>
            <a:ext cx="3671320" cy="4495800"/>
          </a:xfrm>
        </p:spPr>
        <p:txBody>
          <a:bodyPr>
            <a:noAutofit/>
          </a:bodyPr>
          <a:lstStyle/>
          <a:p>
            <a:r>
              <a:rPr lang="pt-BR" sz="1700" dirty="0" smtClean="0"/>
              <a:t>Hepatite B</a:t>
            </a:r>
          </a:p>
          <a:p>
            <a:r>
              <a:rPr lang="pt-BR" sz="1700" dirty="0" smtClean="0"/>
              <a:t>3 doses (verificar a situação vacinal)</a:t>
            </a:r>
          </a:p>
          <a:p>
            <a:r>
              <a:rPr lang="pt-BR" sz="1700" dirty="0" err="1" smtClean="0"/>
              <a:t>Meningogócica</a:t>
            </a:r>
            <a:r>
              <a:rPr lang="pt-BR" sz="1700" dirty="0" smtClean="0"/>
              <a:t> C – 01 reforço (verificar a situação vacinal de 11 a 14 anos)</a:t>
            </a:r>
          </a:p>
          <a:p>
            <a:r>
              <a:rPr lang="pt-BR" sz="1700" dirty="0" smtClean="0"/>
              <a:t>Febre Amarela (verificar a situação vacinal)</a:t>
            </a:r>
          </a:p>
          <a:p>
            <a:r>
              <a:rPr lang="pt-BR" sz="1700" dirty="0" smtClean="0"/>
              <a:t>Tríplice viral  - ( verificar a situação vacinal)</a:t>
            </a:r>
          </a:p>
          <a:p>
            <a:r>
              <a:rPr lang="pt-BR" sz="1700" dirty="0" smtClean="0"/>
              <a:t>HPV  (2 doses) – Meninas – 9 a 14 anos</a:t>
            </a:r>
          </a:p>
          <a:p>
            <a:r>
              <a:rPr lang="pt-BR" sz="1700" dirty="0" smtClean="0"/>
              <a:t>Meninos  - 11 a 14 anos </a:t>
            </a:r>
          </a:p>
          <a:p>
            <a:r>
              <a:rPr lang="pt-BR" sz="1700" dirty="0" smtClean="0"/>
              <a:t>Dupla Adulto – Reforço a cada 10 anos.</a:t>
            </a:r>
          </a:p>
          <a:p>
            <a:endParaRPr lang="pt-BR" sz="1700" dirty="0"/>
          </a:p>
        </p:txBody>
      </p:sp>
      <p:pic>
        <p:nvPicPr>
          <p:cNvPr id="63490" name="Picture 2" descr="Resultado de imagem para adolescentes"/>
          <p:cNvPicPr>
            <a:picLocks noChangeAspect="1" noChangeArrowheads="1"/>
          </p:cNvPicPr>
          <p:nvPr/>
        </p:nvPicPr>
        <p:blipFill>
          <a:blip r:embed="rId2" cstate="print"/>
          <a:srcRect/>
          <a:stretch>
            <a:fillRect/>
          </a:stretch>
        </p:blipFill>
        <p:spPr bwMode="auto">
          <a:xfrm>
            <a:off x="4355976" y="2132856"/>
            <a:ext cx="4644516" cy="309634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Adultos</a:t>
            </a:r>
            <a:endParaRPr lang="pt-BR" dirty="0"/>
          </a:p>
        </p:txBody>
      </p:sp>
      <p:sp>
        <p:nvSpPr>
          <p:cNvPr id="3" name="Espaço Reservado para Conteúdo 2"/>
          <p:cNvSpPr>
            <a:spLocks noGrp="1"/>
          </p:cNvSpPr>
          <p:nvPr>
            <p:ph sz="quarter" idx="1"/>
          </p:nvPr>
        </p:nvSpPr>
        <p:spPr>
          <a:xfrm>
            <a:off x="612648" y="1600200"/>
            <a:ext cx="4319392" cy="4495800"/>
          </a:xfrm>
        </p:spPr>
        <p:txBody>
          <a:bodyPr>
            <a:normAutofit lnSpcReduction="10000"/>
          </a:bodyPr>
          <a:lstStyle/>
          <a:p>
            <a:pPr algn="ctr"/>
            <a:r>
              <a:rPr lang="pt-BR" sz="2800" dirty="0" smtClean="0"/>
              <a:t>Hepatite B</a:t>
            </a:r>
          </a:p>
          <a:p>
            <a:pPr algn="ctr"/>
            <a:r>
              <a:rPr lang="pt-BR" sz="2800" dirty="0" smtClean="0"/>
              <a:t>3 doses (verificar a situação vacinal)</a:t>
            </a:r>
          </a:p>
          <a:p>
            <a:pPr algn="ctr"/>
            <a:r>
              <a:rPr lang="pt-BR" sz="2800" dirty="0" smtClean="0"/>
              <a:t> Febre Amarela (verificar a situação vacinal)</a:t>
            </a:r>
          </a:p>
          <a:p>
            <a:pPr algn="ctr"/>
            <a:r>
              <a:rPr lang="pt-BR" sz="2800" dirty="0" smtClean="0"/>
              <a:t>Tríplice Viral – 2 doses  (20 a 29 doses) e 1 dose (30 a 49 anos).</a:t>
            </a:r>
          </a:p>
          <a:p>
            <a:pPr algn="ctr"/>
            <a:r>
              <a:rPr lang="pt-BR" sz="2800" dirty="0" smtClean="0"/>
              <a:t>Dupla Adulto – Reforço a cada 10 anos.</a:t>
            </a:r>
          </a:p>
          <a:p>
            <a:pPr algn="ctr"/>
            <a:endParaRPr lang="pt-BR" sz="2800" dirty="0" smtClean="0"/>
          </a:p>
          <a:p>
            <a:pPr algn="ctr"/>
            <a:endParaRPr lang="pt-BR" sz="2800" dirty="0"/>
          </a:p>
        </p:txBody>
      </p:sp>
      <p:pic>
        <p:nvPicPr>
          <p:cNvPr id="64514" name="Picture 2" descr="Resultado de imagem para adultos"/>
          <p:cNvPicPr>
            <a:picLocks noChangeAspect="1" noChangeArrowheads="1"/>
          </p:cNvPicPr>
          <p:nvPr/>
        </p:nvPicPr>
        <p:blipFill>
          <a:blip r:embed="rId2" cstate="print"/>
          <a:srcRect/>
          <a:stretch>
            <a:fillRect/>
          </a:stretch>
        </p:blipFill>
        <p:spPr bwMode="auto">
          <a:xfrm>
            <a:off x="5111552" y="2420888"/>
            <a:ext cx="4032448" cy="35528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Idosos</a:t>
            </a:r>
            <a:endParaRPr lang="pt-BR" dirty="0"/>
          </a:p>
        </p:txBody>
      </p:sp>
      <p:sp>
        <p:nvSpPr>
          <p:cNvPr id="3" name="Espaço Reservado para Conteúdo 2"/>
          <p:cNvSpPr>
            <a:spLocks noGrp="1"/>
          </p:cNvSpPr>
          <p:nvPr>
            <p:ph sz="quarter" idx="1"/>
          </p:nvPr>
        </p:nvSpPr>
        <p:spPr>
          <a:xfrm>
            <a:off x="612648" y="1600200"/>
            <a:ext cx="3959352" cy="4495800"/>
          </a:xfrm>
        </p:spPr>
        <p:txBody>
          <a:bodyPr>
            <a:normAutofit fontScale="92500" lnSpcReduction="20000"/>
          </a:bodyPr>
          <a:lstStyle/>
          <a:p>
            <a:pPr algn="ctr"/>
            <a:r>
              <a:rPr lang="pt-BR" sz="3200" dirty="0" smtClean="0"/>
              <a:t>Hepatite B</a:t>
            </a:r>
          </a:p>
          <a:p>
            <a:pPr algn="ctr"/>
            <a:r>
              <a:rPr lang="pt-BR" sz="3200" dirty="0" smtClean="0"/>
              <a:t>3 doses (verificar a situação vacinal)</a:t>
            </a:r>
          </a:p>
          <a:p>
            <a:pPr algn="ctr"/>
            <a:r>
              <a:rPr lang="pt-BR" sz="3200" dirty="0" smtClean="0"/>
              <a:t> Febre Amarela (verificar a situação vacinal)</a:t>
            </a:r>
          </a:p>
          <a:p>
            <a:pPr algn="ctr"/>
            <a:r>
              <a:rPr lang="pt-BR" sz="3200" dirty="0" smtClean="0"/>
              <a:t>Pneumocócica 23- Reforço</a:t>
            </a:r>
          </a:p>
          <a:p>
            <a:pPr algn="ctr"/>
            <a:r>
              <a:rPr lang="pt-BR" sz="3200" dirty="0" smtClean="0"/>
              <a:t>Dupla Adulto – a cada 10 anos</a:t>
            </a:r>
          </a:p>
          <a:p>
            <a:pPr algn="ctr"/>
            <a:endParaRPr lang="pt-BR" sz="3200" dirty="0" smtClean="0"/>
          </a:p>
          <a:p>
            <a:endParaRPr lang="pt-BR" dirty="0"/>
          </a:p>
        </p:txBody>
      </p:sp>
      <p:sp>
        <p:nvSpPr>
          <p:cNvPr id="65538" name="AutoShape 2" descr="Resultado de imagem para idos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5540" name="Picture 4" descr="Resultado de imagem para idosos"/>
          <p:cNvPicPr>
            <a:picLocks noChangeAspect="1" noChangeArrowheads="1"/>
          </p:cNvPicPr>
          <p:nvPr/>
        </p:nvPicPr>
        <p:blipFill>
          <a:blip r:embed="rId2" cstate="print"/>
          <a:srcRect/>
          <a:stretch>
            <a:fillRect/>
          </a:stretch>
        </p:blipFill>
        <p:spPr bwMode="auto">
          <a:xfrm>
            <a:off x="4378086" y="1988840"/>
            <a:ext cx="4765914" cy="297869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Gestante</a:t>
            </a:r>
            <a:endParaRPr lang="pt-BR" dirty="0"/>
          </a:p>
        </p:txBody>
      </p:sp>
      <p:sp>
        <p:nvSpPr>
          <p:cNvPr id="3" name="Espaço Reservado para Conteúdo 2"/>
          <p:cNvSpPr>
            <a:spLocks noGrp="1"/>
          </p:cNvSpPr>
          <p:nvPr>
            <p:ph sz="quarter" idx="1"/>
          </p:nvPr>
        </p:nvSpPr>
        <p:spPr>
          <a:xfrm>
            <a:off x="612648" y="1600200"/>
            <a:ext cx="3743328" cy="4495800"/>
          </a:xfrm>
        </p:spPr>
        <p:txBody>
          <a:bodyPr>
            <a:normAutofit/>
          </a:bodyPr>
          <a:lstStyle/>
          <a:p>
            <a:pPr algn="ctr"/>
            <a:r>
              <a:rPr lang="pt-BR" sz="2800" dirty="0" smtClean="0"/>
              <a:t>Hepatite B</a:t>
            </a:r>
          </a:p>
          <a:p>
            <a:pPr algn="ctr"/>
            <a:r>
              <a:rPr lang="pt-BR" sz="2800" dirty="0" smtClean="0"/>
              <a:t>3 doses (verificar a situação vacinal);</a:t>
            </a:r>
          </a:p>
          <a:p>
            <a:pPr algn="ctr"/>
            <a:r>
              <a:rPr lang="pt-BR" sz="2800" dirty="0" smtClean="0"/>
              <a:t>Dupla Adulto – 3 doses (verificar a situação vacinal);</a:t>
            </a:r>
          </a:p>
          <a:p>
            <a:pPr algn="ctr"/>
            <a:r>
              <a:rPr lang="pt-BR" sz="2800" dirty="0" err="1" smtClean="0"/>
              <a:t>dTpa</a:t>
            </a:r>
            <a:r>
              <a:rPr lang="pt-BR" sz="2800" dirty="0" smtClean="0"/>
              <a:t> – Uma dose a cada gestação a partir da 20ª semana</a:t>
            </a:r>
          </a:p>
          <a:p>
            <a:endParaRPr lang="pt-BR" dirty="0"/>
          </a:p>
        </p:txBody>
      </p:sp>
      <p:sp>
        <p:nvSpPr>
          <p:cNvPr id="66562" name="AutoShape 2" descr="Resultado de imagem para gest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6564" name="AutoShape 4" descr="Resultado de imagem para gest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6566" name="AutoShape 6" descr="Resultado de imagem para gestan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6568" name="Picture 8" descr="Imagem relacionada"/>
          <p:cNvPicPr>
            <a:picLocks noChangeAspect="1" noChangeArrowheads="1"/>
          </p:cNvPicPr>
          <p:nvPr/>
        </p:nvPicPr>
        <p:blipFill>
          <a:blip r:embed="rId2" cstate="print"/>
          <a:srcRect/>
          <a:stretch>
            <a:fillRect/>
          </a:stretch>
        </p:blipFill>
        <p:spPr bwMode="auto">
          <a:xfrm>
            <a:off x="5473385" y="2132856"/>
            <a:ext cx="3670615" cy="244827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Movimento Anti Vacina</a:t>
            </a:r>
            <a:endParaRPr lang="pt-BR" dirty="0"/>
          </a:p>
        </p:txBody>
      </p:sp>
      <p:sp>
        <p:nvSpPr>
          <p:cNvPr id="3" name="Espaço Reservado para Conteúdo 2"/>
          <p:cNvSpPr>
            <a:spLocks noGrp="1"/>
          </p:cNvSpPr>
          <p:nvPr>
            <p:ph sz="quarter" idx="1"/>
          </p:nvPr>
        </p:nvSpPr>
        <p:spPr/>
        <p:txBody>
          <a:bodyPr>
            <a:normAutofit lnSpcReduction="10000"/>
          </a:bodyPr>
          <a:lstStyle/>
          <a:p>
            <a:pPr algn="just"/>
            <a:r>
              <a:rPr lang="pt-BR" b="1" dirty="0" smtClean="0"/>
              <a:t>Conheça a origem do movimento antivacina</a:t>
            </a:r>
          </a:p>
          <a:p>
            <a:pPr algn="just"/>
            <a:r>
              <a:rPr lang="pt-BR" sz="2400" cap="all" dirty="0" smtClean="0"/>
              <a:t>MARCEL HARTMANN - O ESTADO DE S. PAULO</a:t>
            </a:r>
            <a:endParaRPr lang="pt-BR" cap="all" dirty="0" smtClean="0"/>
          </a:p>
          <a:p>
            <a:pPr algn="just"/>
            <a:r>
              <a:rPr lang="pt-BR" dirty="0" smtClean="0"/>
              <a:t>06/09/2016, 10:23</a:t>
            </a:r>
          </a:p>
          <a:p>
            <a:pPr algn="just"/>
            <a:r>
              <a:rPr lang="pt-BR" dirty="0" smtClean="0"/>
              <a:t>Movimento ganhou força após um estudo fraudulento publicado em prestigiada revista científica</a:t>
            </a:r>
          </a:p>
          <a:p>
            <a:pPr algn="ctr"/>
            <a:r>
              <a:rPr lang="pt-BR" dirty="0" smtClean="0"/>
              <a:t>Disponível em: https://emais.estadao.com.br/noticias/bem-estar,conheca-a-origem-do-movimento-antivacina,10000074329</a:t>
            </a:r>
          </a:p>
          <a:p>
            <a:pPr algn="just"/>
            <a:endParaRPr lang="pt-B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Autofit/>
          </a:bodyPr>
          <a:lstStyle/>
          <a:p>
            <a:pPr algn="just"/>
            <a:r>
              <a:rPr lang="pt-BR" sz="3000" dirty="0" smtClean="0"/>
              <a:t>O movimento antivacina acaba de receber mais um golpe. A edição de setembro da revista da Academia Americana de Pediatria </a:t>
            </a:r>
            <a:r>
              <a:rPr lang="pt-BR" sz="3000" u="sng" dirty="0" smtClean="0"/>
              <a:t>trouxe mais um ataque das autoridades contra os partidários da não imunização</a:t>
            </a:r>
            <a:r>
              <a:rPr lang="pt-BR" sz="3000" dirty="0" smtClean="0"/>
              <a:t>. A partir de agora, pediatras norte-americanos podem se recusar a atender pais com filhos não imunizados. Mas você sabe qual é a origem desse movimento? Entenda essa história que envolve estudos mal feitos cujos resultados, décadas depois, a comunidade científica precisa enfrentar.</a:t>
            </a:r>
          </a:p>
          <a:p>
            <a:pPr algn="just"/>
            <a:endParaRPr lang="pt-BR" sz="3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pPr algn="just"/>
            <a:r>
              <a:rPr lang="pt-BR" dirty="0" smtClean="0"/>
              <a:t>Vacinar é uma das formas mais efetivas e de menor custo para reduzir a mortalidade infantil, conforme a Organização Mundial da Saúde. No entanto, Europa, Estados Unidos e, aos poucos, Brasil, precisam lidar com uma pedra no sapato: pais que se recusam a vacinar as crianças. A escolha, aparentemente individual, afeta todo mundo: a lógica da vacina é que imunizar uma população impede que o vírus se propague. Portanto, quanto mais pessoas vulneráveis, mais chances o agente invasor tem de causar doenças.</a:t>
            </a:r>
            <a:endParaRPr lang="pt-B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a:xfrm>
            <a:off x="611560" y="1052736"/>
            <a:ext cx="8153400" cy="4495800"/>
          </a:xfrm>
        </p:spPr>
        <p:txBody>
          <a:bodyPr>
            <a:noAutofit/>
          </a:bodyPr>
          <a:lstStyle/>
          <a:p>
            <a:pPr algn="just"/>
            <a:r>
              <a:rPr lang="pt-BR" sz="2400" dirty="0" smtClean="0"/>
              <a:t>Conforme o médico Guido Levi, ex-vice-presidente da Sociedade Brasileira de Imunizações, escreve no livro </a:t>
            </a:r>
            <a:r>
              <a:rPr lang="pt-BR" sz="2400" i="1" dirty="0" smtClean="0"/>
              <a:t>Recusa de Vacinas: causas e consequências</a:t>
            </a:r>
            <a:r>
              <a:rPr lang="pt-BR" sz="2400" dirty="0" smtClean="0"/>
              <a:t>, entre as ações pregadas pelo movimento antivacina estão retardar o início da vacinação até que o sistema imune esteja mais maduro, separar as vacinas para absorver o remédio isoladamente (não em uma única dose) e aumentar o tempo entre as imunizações.</a:t>
            </a:r>
          </a:p>
          <a:p>
            <a:pPr algn="just"/>
            <a:r>
              <a:rPr lang="pt-BR" sz="2400" b="1" dirty="0" smtClean="0"/>
              <a:t>'Natureba'. </a:t>
            </a:r>
            <a:r>
              <a:rPr lang="pt-BR" sz="2400" dirty="0" smtClean="0"/>
              <a:t>Mas se antes o movimento antivacina era encampado por religiosos ou conspiradores contra a indústria farmacêutica, hoje ele está cada vez mais “natureba”. O esforço agora também é contra a “artificialidade” da vacina, que desregularia o sistema imunológico da criança a partir de um remédio não natural (na verdade, a vacina é feita com agentes encontrados na natureza).</a:t>
            </a:r>
            <a:endParaRPr lang="pt-B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11560" y="620688"/>
            <a:ext cx="8153400" cy="4495800"/>
          </a:xfrm>
        </p:spPr>
        <p:txBody>
          <a:bodyPr>
            <a:noAutofit/>
          </a:bodyPr>
          <a:lstStyle/>
          <a:p>
            <a:pPr algn="just"/>
            <a:r>
              <a:rPr lang="pt-BR" sz="2400" dirty="0" smtClean="0"/>
              <a:t>“Isso é um mito. O sistema imunológico é capaz e deve ser estimulado com a vacina para proteger a criança. Só porque a doença não existe mais no país você não vai vacinar? Ainda há doenças que existem em outros países, como a pólio ou o sarampo”, diz Carla Domingues, coordenadora-geral do Programa Nacional de Imunização do Ministério da Saúde.</a:t>
            </a:r>
          </a:p>
          <a:p>
            <a:pPr algn="just"/>
            <a:r>
              <a:rPr lang="pt-BR" sz="2400" dirty="0" smtClean="0"/>
              <a:t>O sapato começou a apertar o pé das autoridades em 1982, com o documentário </a:t>
            </a:r>
            <a:r>
              <a:rPr lang="pt-BR" sz="2400" i="1" dirty="0" smtClean="0"/>
              <a:t>DPT: </a:t>
            </a:r>
            <a:r>
              <a:rPr lang="pt-BR" sz="2400" i="1" dirty="0" err="1" smtClean="0"/>
              <a:t>Vaccine</a:t>
            </a:r>
            <a:r>
              <a:rPr lang="pt-BR" sz="2400" i="1" dirty="0" smtClean="0"/>
              <a:t> </a:t>
            </a:r>
            <a:r>
              <a:rPr lang="pt-BR" sz="2400" i="1" dirty="0" err="1" smtClean="0"/>
              <a:t>Roulette</a:t>
            </a:r>
            <a:r>
              <a:rPr lang="pt-BR" sz="2400" dirty="0" smtClean="0"/>
              <a:t>. O filme causou uma grande polêmica ao associar a vacina tríplice bacteriana, que protege contra difteria, tétano e coqueluche, a danos cerebrais. A partir de então, as desconfianças passaram a entrar de vez em pauta. Um avanço histórico na medicina passou a ser associado a consequências bem mais complicadas do que uma simples dor no braço. Ali, a chama começou. Mas o fogo só foi virar incêndio com o médico britânico Andrew </a:t>
            </a:r>
            <a:r>
              <a:rPr lang="pt-BR" sz="2400" dirty="0" err="1" smtClean="0"/>
              <a:t>Wakefield</a:t>
            </a:r>
            <a:r>
              <a:rPr lang="pt-BR" sz="2400" dirty="0" smtClean="0"/>
              <a:t>.</a:t>
            </a:r>
          </a:p>
          <a:p>
            <a:pPr algn="just"/>
            <a:endParaRPr lang="pt-B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39552" y="188640"/>
            <a:ext cx="8153400" cy="4495800"/>
          </a:xfrm>
        </p:spPr>
        <p:txBody>
          <a:bodyPr>
            <a:noAutofit/>
          </a:bodyPr>
          <a:lstStyle/>
          <a:p>
            <a:pPr algn="just"/>
            <a:r>
              <a:rPr lang="pt-BR" sz="2300" dirty="0" smtClean="0"/>
              <a:t>Em 1998, ele espantou a comunidade científica com um estudo publicado na prestigiadíssima revista científica </a:t>
            </a:r>
            <a:r>
              <a:rPr lang="pt-BR" sz="2300" i="1" dirty="0" err="1" smtClean="0"/>
              <a:t>The</a:t>
            </a:r>
            <a:r>
              <a:rPr lang="pt-BR" sz="2300" i="1" dirty="0" smtClean="0"/>
              <a:t> Lancet</a:t>
            </a:r>
            <a:r>
              <a:rPr lang="pt-BR" sz="2300" dirty="0" smtClean="0"/>
              <a:t>. Ele analisou 12 crianças portadoras de autismo, das quais oito manifestaram os primeiros sintomas da síndrome apenas duas semanas após tomarem a tríplice viral, que protege contra caxumba, sarampo e rubéola. Conforme </a:t>
            </a:r>
            <a:r>
              <a:rPr lang="pt-BR" sz="2300" dirty="0" err="1" smtClean="0"/>
              <a:t>Wakefield</a:t>
            </a:r>
            <a:r>
              <a:rPr lang="pt-BR" sz="2300" dirty="0" smtClean="0"/>
              <a:t>, o sistema imunológico delas entrou em “pane” após os estímulos “excessivos” da vacina ao sistema imunológico. Resultados: inflamação do intestino que levaria toxinas ao cérebro. Os resultados apareceram em jornais e tevês do mundo inteiro.</a:t>
            </a:r>
          </a:p>
          <a:p>
            <a:pPr algn="just"/>
            <a:r>
              <a:rPr lang="pt-BR" sz="2300" dirty="0" err="1" smtClean="0"/>
              <a:t>Wakefield</a:t>
            </a:r>
            <a:r>
              <a:rPr lang="pt-BR" sz="2300" dirty="0" smtClean="0"/>
              <a:t>, no entanto,  pouco a pouco começou a ser desmascarado. Uma série de investigações descobriu que algumas crianças voluntárias do estudo haviam sido indicadas por um escritório de advocacia que queria entrar com ações contra a indústria farmacêutica. Em 2010, a </a:t>
            </a:r>
            <a:r>
              <a:rPr lang="pt-BR" sz="2300" i="1" dirty="0" err="1" smtClean="0"/>
              <a:t>The</a:t>
            </a:r>
            <a:r>
              <a:rPr lang="pt-BR" sz="2300" i="1" dirty="0" smtClean="0"/>
              <a:t> Lancet</a:t>
            </a:r>
            <a:r>
              <a:rPr lang="pt-BR" sz="2300" dirty="0" smtClean="0"/>
              <a:t> retirou o estudo de seu site. No mesmo ano, o Conselho Britânico de Medicina cassou a licença de </a:t>
            </a:r>
            <a:r>
              <a:rPr lang="pt-BR" sz="2300" dirty="0" err="1" smtClean="0"/>
              <a:t>Wakefield</a:t>
            </a:r>
            <a:r>
              <a:rPr lang="pt-BR" sz="2300" dirty="0" smtClean="0"/>
              <a:t> e ele não pôde mais atender pacientes no Reino Unido.  </a:t>
            </a:r>
          </a:p>
          <a:p>
            <a:pPr algn="just"/>
            <a:endParaRPr lang="pt-BR" sz="2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dirty="0" smtClean="0"/>
              <a:t>Um dos objetivos da epidemiologia é quantificar ou estimar a ocorrência de problemas de saúde em populações humanas, através da frequência com que os problemas de saúde ocorrem em populações humanas .</a:t>
            </a:r>
            <a:endParaRPr lang="pt-BR" dirty="0"/>
          </a:p>
        </p:txBody>
      </p:sp>
      <p:pic>
        <p:nvPicPr>
          <p:cNvPr id="32770" name="Picture 2" descr="Resultado de imagem para epidemiologia"/>
          <p:cNvPicPr>
            <a:picLocks noChangeAspect="1" noChangeArrowheads="1"/>
          </p:cNvPicPr>
          <p:nvPr/>
        </p:nvPicPr>
        <p:blipFill>
          <a:blip r:embed="rId2" cstate="print"/>
          <a:srcRect/>
          <a:stretch>
            <a:fillRect/>
          </a:stretch>
        </p:blipFill>
        <p:spPr bwMode="auto">
          <a:xfrm>
            <a:off x="3275856" y="3789040"/>
            <a:ext cx="4962525" cy="25908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20000"/>
          </a:bodyPr>
          <a:lstStyle/>
          <a:p>
            <a:pPr algn="just"/>
            <a:r>
              <a:rPr lang="pt-BR" dirty="0" smtClean="0"/>
              <a:t>Mas o estrago havia sido feito. Nos Estados Unidos, por exemplo, o sarampo atingiu 189 pessoas em 2013, após estar erradicado há quase 15 anos, segundo o Centro de Controle e Prevenção de Doenças (CDC). Para controlar o estrago, vários estados não permitem a matrícula de alunos sem a apresentação da carteira de vacinação completa. A nova posição da Academia Americana de Pediatria, que autoriza pediatras a não receberem crianças não vacinadas no consultório, com o intuito de conter uma possível infecção de crianças não vacinadas por serem alérgicas ou </a:t>
            </a:r>
            <a:r>
              <a:rPr lang="pt-BR" dirty="0" err="1" smtClean="0"/>
              <a:t>imunossuprimidas</a:t>
            </a:r>
            <a:r>
              <a:rPr lang="pt-BR" dirty="0" smtClean="0"/>
              <a:t>, é outra tentativa. Apesar disso, quase todos os estados permitem a isenção de vacinas em crianças caso a família alegue motivos religiosos.</a:t>
            </a:r>
            <a:endParaRPr lang="pt-B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77500" lnSpcReduction="20000"/>
          </a:bodyPr>
          <a:lstStyle/>
          <a:p>
            <a:pPr algn="just"/>
            <a:r>
              <a:rPr lang="pt-BR" dirty="0" smtClean="0"/>
              <a:t>O assunto ainda desperta a curiosidade em pais de primeira viagem. Em 2014, o médico francês Bernard </a:t>
            </a:r>
            <a:r>
              <a:rPr lang="pt-BR" dirty="0" err="1" smtClean="0"/>
              <a:t>Dalbergue</a:t>
            </a:r>
            <a:r>
              <a:rPr lang="pt-BR" dirty="0" smtClean="0"/>
              <a:t>, ex-funcionário do laboratório </a:t>
            </a:r>
            <a:r>
              <a:rPr lang="pt-BR" dirty="0" err="1" smtClean="0"/>
              <a:t>Merck</a:t>
            </a:r>
            <a:r>
              <a:rPr lang="pt-BR" dirty="0" smtClean="0"/>
              <a:t>, Sharp </a:t>
            </a:r>
            <a:r>
              <a:rPr lang="pt-BR" dirty="0" err="1" smtClean="0"/>
              <a:t>and</a:t>
            </a:r>
            <a:r>
              <a:rPr lang="pt-BR" dirty="0" smtClean="0"/>
              <a:t> </a:t>
            </a:r>
            <a:r>
              <a:rPr lang="pt-BR" dirty="0" err="1" smtClean="0"/>
              <a:t>Dohme</a:t>
            </a:r>
            <a:r>
              <a:rPr lang="pt-BR" dirty="0" smtClean="0"/>
              <a:t> (MSD) publicou o livro </a:t>
            </a:r>
            <a:r>
              <a:rPr lang="pt-BR" i="1" dirty="0" smtClean="0"/>
              <a:t>'</a:t>
            </a:r>
            <a:r>
              <a:rPr lang="pt-BR" i="1" dirty="0" err="1" smtClean="0"/>
              <a:t>Omerta</a:t>
            </a:r>
            <a:r>
              <a:rPr lang="pt-BR" i="1" dirty="0" smtClean="0"/>
              <a:t> </a:t>
            </a:r>
            <a:r>
              <a:rPr lang="pt-BR" i="1" dirty="0" err="1" smtClean="0"/>
              <a:t>dans</a:t>
            </a:r>
            <a:r>
              <a:rPr lang="pt-BR" i="1" dirty="0" smtClean="0"/>
              <a:t> </a:t>
            </a:r>
            <a:r>
              <a:rPr lang="pt-BR" i="1" dirty="0" err="1" smtClean="0"/>
              <a:t>les</a:t>
            </a:r>
            <a:r>
              <a:rPr lang="pt-BR" i="1" dirty="0" smtClean="0"/>
              <a:t> </a:t>
            </a:r>
            <a:r>
              <a:rPr lang="pt-BR" i="1" dirty="0" err="1" smtClean="0"/>
              <a:t>labos</a:t>
            </a:r>
            <a:r>
              <a:rPr lang="pt-BR" i="1" dirty="0" smtClean="0"/>
              <a:t> </a:t>
            </a:r>
            <a:r>
              <a:rPr lang="pt-BR" i="1" dirty="0" err="1" smtClean="0"/>
              <a:t>pharmaceutiques</a:t>
            </a:r>
            <a:r>
              <a:rPr lang="pt-BR" i="1" dirty="0" smtClean="0"/>
              <a:t>: </a:t>
            </a:r>
            <a:r>
              <a:rPr lang="pt-BR" i="1" dirty="0" err="1" smtClean="0"/>
              <a:t>confessions</a:t>
            </a:r>
            <a:r>
              <a:rPr lang="pt-BR" i="1" dirty="0" smtClean="0"/>
              <a:t> d'</a:t>
            </a:r>
            <a:r>
              <a:rPr lang="pt-BR" i="1" dirty="0" err="1" smtClean="0"/>
              <a:t>un</a:t>
            </a:r>
            <a:r>
              <a:rPr lang="pt-BR" i="1" dirty="0" smtClean="0"/>
              <a:t> </a:t>
            </a:r>
            <a:r>
              <a:rPr lang="pt-BR" i="1" dirty="0" err="1" smtClean="0"/>
              <a:t>médecin</a:t>
            </a:r>
            <a:r>
              <a:rPr lang="pt-BR" i="1" dirty="0" smtClean="0"/>
              <a:t>'</a:t>
            </a:r>
            <a:r>
              <a:rPr lang="pt-BR" dirty="0" smtClean="0"/>
              <a:t> (</a:t>
            </a:r>
            <a:r>
              <a:rPr lang="pt-BR" dirty="0" err="1" smtClean="0"/>
              <a:t>Omerta</a:t>
            </a:r>
            <a:r>
              <a:rPr lang="pt-BR" dirty="0" smtClean="0"/>
              <a:t> nos laboratórios farmacêuticos: confissões de um médico), no qual supostamente revela as entranhas da indústria farmacêutica. No livro, </a:t>
            </a:r>
            <a:r>
              <a:rPr lang="pt-BR" dirty="0" err="1" smtClean="0"/>
              <a:t>Dalbergue</a:t>
            </a:r>
            <a:r>
              <a:rPr lang="pt-BR" dirty="0" smtClean="0"/>
              <a:t> afirma que muitas das vacinas vendidas carecem de estudos aprofundados e que não entregam o que promete. Como resposta, ele foi acusado de querer se vingar da empresa após ser demitido.</a:t>
            </a:r>
          </a:p>
          <a:p>
            <a:pPr algn="just"/>
            <a:r>
              <a:rPr lang="pt-BR" dirty="0" smtClean="0"/>
              <a:t>Questionamentos dessa ordem acontecem em um contexto no qual a medicina avança e a população não convive mais com a doença e, é claro, seus efeitos, afirma </a:t>
            </a:r>
            <a:r>
              <a:rPr lang="pt-BR" dirty="0" err="1" smtClean="0"/>
              <a:t>Lessandra</a:t>
            </a:r>
            <a:r>
              <a:rPr lang="pt-BR" dirty="0" smtClean="0"/>
              <a:t> Michelin, coordenadora do comitê de imunizações da Sociedade Brasileira de Infectologia. “As pessoas falam contra a vacina porque não têm mais contato com essas doenças, não viram seus efeitos”, afirma.</a:t>
            </a:r>
          </a:p>
          <a:p>
            <a:pPr algn="just"/>
            <a:endParaRPr lang="pt-B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pPr algn="just"/>
            <a:r>
              <a:rPr lang="pt-BR" dirty="0" smtClean="0"/>
              <a:t>O medo das autoridades é que comecemos a voltar séculos atrás, quando doenças relativamente simples causavam milhares de mortes.  "O desenvolvimento das vacinas, no século 20,  foi um dos grandes avanços da medicina, junto com antibióticos. Ela é de extrema importância para todos e traz benefícios não só para a criança vacinada, mas para todos que entram em contato com ela”, ressalta Luciana Rodrigues Silva, presidente da Sociedade Brasileira de Pediatria.</a:t>
            </a:r>
            <a:endParaRPr lang="pt-B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Caminhos da Vacina</a:t>
            </a:r>
            <a:br>
              <a:rPr lang="pt-BR" b="1" dirty="0" smtClean="0"/>
            </a:br>
            <a:endParaRPr lang="pt-BR" dirty="0"/>
          </a:p>
        </p:txBody>
      </p:sp>
      <p:sp>
        <p:nvSpPr>
          <p:cNvPr id="3" name="Espaço Reservado para Conteúdo 2"/>
          <p:cNvSpPr>
            <a:spLocks noGrp="1"/>
          </p:cNvSpPr>
          <p:nvPr>
            <p:ph sz="quarter" idx="1"/>
          </p:nvPr>
        </p:nvSpPr>
        <p:spPr/>
        <p:txBody>
          <a:bodyPr>
            <a:normAutofit fontScale="55000" lnSpcReduction="20000"/>
          </a:bodyPr>
          <a:lstStyle/>
          <a:p>
            <a:pPr algn="ctr"/>
            <a:r>
              <a:rPr lang="pt-BR" dirty="0" smtClean="0"/>
              <a:t>Ainda hoje, milhares de pessoas morrem ao redor do mundo por conta de doenças como sarampo, meningite, cólera e febre amarela, e cerca de 22 milhões de crianças com menos de um ano não recebem todas as vacinas que as protegeriam desses algozes da infância. A maioria dessas doenças já foram erradicadas em países desenvolvidos e, com a vacinação, milhares de vidas poderiam ser salvas. </a:t>
            </a:r>
            <a:br>
              <a:rPr lang="pt-BR" dirty="0" smtClean="0"/>
            </a:br>
            <a:r>
              <a:rPr lang="pt-BR" dirty="0" smtClean="0"/>
              <a:t/>
            </a:r>
            <a:br>
              <a:rPr lang="pt-BR" dirty="0" smtClean="0"/>
            </a:br>
            <a:r>
              <a:rPr lang="pt-BR" dirty="0" smtClean="0"/>
              <a:t>Foi para chamar a atenção para essa situação e para tentar mudar essa realidade que Médicos Sem Fronteiras lançou o projeto “Caminhos da Vacina”, iniciativa que integra exposição física itinerante e site com documentário interativo sobre os desafios de MSF para realizar campanhas de vacinação em alguns dos locais mais remotos do mundo. E claro, sobre o impacto desses desafios na vida das pessoas. </a:t>
            </a:r>
            <a:br>
              <a:rPr lang="pt-BR" dirty="0" smtClean="0"/>
            </a:br>
            <a:r>
              <a:rPr lang="pt-BR" dirty="0" smtClean="0"/>
              <a:t/>
            </a:r>
            <a:br>
              <a:rPr lang="pt-BR" dirty="0" smtClean="0"/>
            </a:br>
            <a:r>
              <a:rPr lang="pt-BR" dirty="0" smtClean="0"/>
              <a:t>Para colocar essa ideia em prática, uma dupla de profissionais brasileiros viajou pelos caminhos que conectam o armazém de suprimentos em Bruxelas, na Bélgica, a vilarejos situados na região noroeste da República Democrática do Congo (RDC), para registrar cada detalhe desse trajeto. Foram milhares de quilômetros percorridos por ar, terra e pelas águas, de todas as formas possíveis. Dias de aprendizados, dificuldades, cansaço, tristezas, alegrias, medos, sorrisos, choros, superação... Muitos sentimentos e sensações. Uma experiência e tanto! </a:t>
            </a:r>
            <a:br>
              <a:rPr lang="pt-BR" dirty="0" smtClean="0"/>
            </a:br>
            <a:r>
              <a:rPr lang="pt-BR" dirty="0" smtClean="0"/>
              <a:t/>
            </a:r>
            <a:br>
              <a:rPr lang="pt-BR" dirty="0" smtClean="0"/>
            </a:br>
            <a:r>
              <a:rPr lang="pt-BR" dirty="0" smtClean="0"/>
              <a:t>Finalmente o resultado dessa viagem pode ser compartilhado com todos. </a:t>
            </a:r>
          </a:p>
          <a:p>
            <a:pPr algn="ct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0648"/>
            <a:ext cx="8153400" cy="990600"/>
          </a:xfrm>
        </p:spPr>
        <p:txBody>
          <a:bodyPr>
            <a:normAutofit fontScale="90000"/>
          </a:bodyPr>
          <a:lstStyle/>
          <a:p>
            <a:r>
              <a:rPr lang="pt-BR" sz="3600" b="1" dirty="0" smtClean="0"/>
              <a:t>São funções da vigilância epidemiológica:</a:t>
            </a:r>
            <a:br>
              <a:rPr lang="pt-BR" sz="3600" b="1" dirty="0" smtClean="0"/>
            </a:br>
            <a:endParaRPr lang="pt-BR" dirty="0"/>
          </a:p>
        </p:txBody>
      </p:sp>
      <p:sp>
        <p:nvSpPr>
          <p:cNvPr id="3" name="Espaço Reservado para Conteúdo 2"/>
          <p:cNvSpPr>
            <a:spLocks noGrp="1"/>
          </p:cNvSpPr>
          <p:nvPr>
            <p:ph sz="quarter" idx="1"/>
          </p:nvPr>
        </p:nvSpPr>
        <p:spPr>
          <a:xfrm>
            <a:off x="612648" y="1600200"/>
            <a:ext cx="4823448" cy="4495800"/>
          </a:xfrm>
        </p:spPr>
        <p:txBody>
          <a:bodyPr>
            <a:normAutofit fontScale="77500" lnSpcReduction="20000"/>
          </a:bodyPr>
          <a:lstStyle/>
          <a:p>
            <a:r>
              <a:rPr lang="pt-BR" b="1" dirty="0" smtClean="0"/>
              <a:t>• coleta de dados;</a:t>
            </a:r>
          </a:p>
          <a:p>
            <a:r>
              <a:rPr lang="pt-BR" b="1" dirty="0" smtClean="0"/>
              <a:t>• processamento de dados coletados;</a:t>
            </a:r>
          </a:p>
          <a:p>
            <a:r>
              <a:rPr lang="pt-BR" b="1" dirty="0" smtClean="0"/>
              <a:t>• análise e interpretação dos dados processados;</a:t>
            </a:r>
          </a:p>
          <a:p>
            <a:r>
              <a:rPr lang="pt-BR" b="1" dirty="0" smtClean="0"/>
              <a:t>• recomendação das medidas de controle apropriadas;</a:t>
            </a:r>
          </a:p>
          <a:p>
            <a:r>
              <a:rPr lang="pt-BR" b="1" dirty="0" smtClean="0"/>
              <a:t>• promoção das ações de controle indicadas;</a:t>
            </a:r>
          </a:p>
          <a:p>
            <a:r>
              <a:rPr lang="pt-BR" b="1" dirty="0" smtClean="0"/>
              <a:t>• avaliação da eficácia e efetividade das medidas adotadas;</a:t>
            </a:r>
          </a:p>
          <a:p>
            <a:r>
              <a:rPr lang="pt-BR" b="1" dirty="0" smtClean="0"/>
              <a:t>• divulgação de informações pertinentes.</a:t>
            </a:r>
            <a:endParaRPr lang="pt-BR" dirty="0"/>
          </a:p>
        </p:txBody>
      </p:sp>
      <p:pic>
        <p:nvPicPr>
          <p:cNvPr id="26626" name="Picture 2" descr="Resultado de imagem para epidemiologia"/>
          <p:cNvPicPr>
            <a:picLocks noChangeAspect="1" noChangeArrowheads="1"/>
          </p:cNvPicPr>
          <p:nvPr/>
        </p:nvPicPr>
        <p:blipFill>
          <a:blip r:embed="rId2" cstate="print"/>
          <a:srcRect/>
          <a:stretch>
            <a:fillRect/>
          </a:stretch>
        </p:blipFill>
        <p:spPr bwMode="auto">
          <a:xfrm>
            <a:off x="5619565" y="1916832"/>
            <a:ext cx="3524435" cy="3600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Notificação</a:t>
            </a:r>
            <a:endParaRPr lang="pt-BR" dirty="0"/>
          </a:p>
        </p:txBody>
      </p:sp>
      <p:sp>
        <p:nvSpPr>
          <p:cNvPr id="3" name="Espaço Reservado para Conteúdo 2"/>
          <p:cNvSpPr>
            <a:spLocks noGrp="1"/>
          </p:cNvSpPr>
          <p:nvPr>
            <p:ph sz="quarter" idx="1"/>
          </p:nvPr>
        </p:nvSpPr>
        <p:spPr>
          <a:xfrm>
            <a:off x="612648" y="1600200"/>
            <a:ext cx="4319392" cy="4495800"/>
          </a:xfrm>
        </p:spPr>
        <p:txBody>
          <a:bodyPr>
            <a:normAutofit fontScale="62500" lnSpcReduction="20000"/>
          </a:bodyPr>
          <a:lstStyle/>
          <a:p>
            <a:pPr algn="just"/>
            <a:r>
              <a:rPr lang="pt-BR" b="1" dirty="0" smtClean="0"/>
              <a:t>Notificação é a comunicação da ocorrência de determinada doença ou agravo à saúde, feita à autoridade sanitária por profissionais de saúde ou qualquer cidadão, para fins de adoção de medidas de intervenção pertinentes.</a:t>
            </a:r>
          </a:p>
          <a:p>
            <a:pPr algn="just"/>
            <a:r>
              <a:rPr lang="pt-BR" dirty="0" smtClean="0"/>
              <a:t>Historicamente, a notificação compulsória de doenças tem sido a principal fonte da vigilância epidemiológica. A lista nacional das doenças de notificação vigente está restrita a alguns agravos e doenças de interesse sanitário para o País, e compõe o </a:t>
            </a:r>
            <a:r>
              <a:rPr lang="pt-BR" b="1" dirty="0" smtClean="0"/>
              <a:t>Sistema de Doenças de Notificação Compulsória. </a:t>
            </a:r>
            <a:r>
              <a:rPr lang="pt-BR" dirty="0" smtClean="0"/>
              <a:t>Esta relação de doenças tem experimentado revisões durante as últimas décadas, em função de novas ações programáticas instituídas para controlar problemas específicos de saúde. </a:t>
            </a:r>
          </a:p>
        </p:txBody>
      </p:sp>
      <p:pic>
        <p:nvPicPr>
          <p:cNvPr id="28674" name="Picture 2" descr="Resultado de imagem para notificaÃ§Ã£o compulsÃ³ria"/>
          <p:cNvPicPr>
            <a:picLocks noChangeAspect="1" noChangeArrowheads="1"/>
          </p:cNvPicPr>
          <p:nvPr/>
        </p:nvPicPr>
        <p:blipFill>
          <a:blip r:embed="rId2" cstate="print"/>
          <a:srcRect/>
          <a:stretch>
            <a:fillRect/>
          </a:stretch>
        </p:blipFill>
        <p:spPr bwMode="auto">
          <a:xfrm>
            <a:off x="5111552" y="2348880"/>
            <a:ext cx="4032448" cy="30861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8513440" cy="990600"/>
          </a:xfrm>
        </p:spPr>
        <p:txBody>
          <a:bodyPr>
            <a:noAutofit/>
          </a:bodyPr>
          <a:lstStyle/>
          <a:p>
            <a:pPr algn="ctr"/>
            <a:r>
              <a:rPr lang="pt-BR" sz="2400" dirty="0" smtClean="0"/>
              <a:t>PORTARIA DE DOENÇAS DE NOTIFICAÇÃO COMPULSÓRIA</a:t>
            </a:r>
            <a:br>
              <a:rPr lang="pt-BR" sz="2400" dirty="0" smtClean="0"/>
            </a:br>
            <a:r>
              <a:rPr lang="pt-BR" sz="2400" b="1" dirty="0" smtClean="0">
                <a:effectLst>
                  <a:outerShdw blurRad="38100" dist="38100" dir="2700000" algn="tl">
                    <a:srgbClr val="000000">
                      <a:alpha val="43137"/>
                    </a:srgbClr>
                  </a:outerShdw>
                </a:effectLst>
              </a:rPr>
              <a:t>Portaria no 1.943, DE 18 DE OUTUBRO DE 2001</a:t>
            </a:r>
            <a:br>
              <a:rPr lang="pt-BR" sz="2400" b="1" dirty="0" smtClean="0">
                <a:effectLst>
                  <a:outerShdw blurRad="38100" dist="38100" dir="2700000" algn="tl">
                    <a:srgbClr val="000000">
                      <a:alpha val="43137"/>
                    </a:srgbClr>
                  </a:outerShdw>
                </a:effectLst>
              </a:rPr>
            </a:br>
            <a:endParaRPr lang="pt-BR" sz="2400" dirty="0"/>
          </a:p>
        </p:txBody>
      </p:sp>
      <p:sp>
        <p:nvSpPr>
          <p:cNvPr id="3" name="Espaço Reservado para Conteúdo 2"/>
          <p:cNvSpPr>
            <a:spLocks noGrp="1"/>
          </p:cNvSpPr>
          <p:nvPr>
            <p:ph sz="quarter" idx="1"/>
          </p:nvPr>
        </p:nvSpPr>
        <p:spPr>
          <a:xfrm>
            <a:off x="539552" y="1052736"/>
            <a:ext cx="4247384" cy="4495800"/>
          </a:xfrm>
        </p:spPr>
        <p:txBody>
          <a:bodyPr>
            <a:noAutofit/>
          </a:bodyPr>
          <a:lstStyle/>
          <a:p>
            <a:pPr algn="just"/>
            <a:r>
              <a:rPr lang="pt-BR" sz="1000" b="1" dirty="0" smtClean="0">
                <a:effectLst>
                  <a:outerShdw blurRad="38100" dist="38100" dir="2700000" algn="tl">
                    <a:srgbClr val="000000">
                      <a:alpha val="43137"/>
                    </a:srgbClr>
                  </a:outerShdw>
                </a:effectLst>
              </a:rPr>
              <a:t>1. Botulismo (</a:t>
            </a:r>
            <a:r>
              <a:rPr lang="pt-BR" sz="1000" dirty="0" smtClean="0"/>
              <a:t>doença neuroparalítica grave, não contagiosa, causada pela ação de uma potente toxina produzida pela bactéria </a:t>
            </a:r>
            <a:r>
              <a:rPr lang="pt-BR" sz="1000" i="1" dirty="0" err="1" smtClean="0"/>
              <a:t>Clostridium</a:t>
            </a:r>
            <a:r>
              <a:rPr lang="pt-BR" sz="1000" i="1" dirty="0" smtClean="0"/>
              <a:t> </a:t>
            </a:r>
            <a:r>
              <a:rPr lang="pt-BR" sz="1000" i="1" dirty="0" err="1" smtClean="0"/>
              <a:t>botulinum</a:t>
            </a:r>
            <a:r>
              <a:rPr lang="pt-BR" sz="1000" dirty="0" smtClean="0"/>
              <a:t>.) - manifestações neurológicas e/ou gastrointestinais</a:t>
            </a:r>
            <a:endParaRPr lang="pt-BR" sz="1000" b="1" dirty="0" smtClean="0">
              <a:effectLst>
                <a:outerShdw blurRad="38100" dist="38100" dir="2700000" algn="tl">
                  <a:srgbClr val="000000">
                    <a:alpha val="43137"/>
                  </a:srgbClr>
                </a:outerShdw>
              </a:effectLst>
            </a:endParaRPr>
          </a:p>
          <a:p>
            <a:pPr algn="just"/>
            <a:r>
              <a:rPr lang="pt-BR" sz="1000" b="1" dirty="0" smtClean="0">
                <a:effectLst>
                  <a:outerShdw blurRad="38100" dist="38100" dir="2700000" algn="tl">
                    <a:srgbClr val="000000">
                      <a:alpha val="43137"/>
                    </a:srgbClr>
                  </a:outerShdw>
                </a:effectLst>
              </a:rPr>
              <a:t>2. Carbúnculo ou “antraz” (</a:t>
            </a:r>
            <a:r>
              <a:rPr lang="pt-BR" sz="1000" dirty="0" smtClean="0"/>
              <a:t>Antraz é causado por uma bactéria formadora de esporos. Ele afeta principalmente animais. Os seres humanos podem ser infectados pelo contato com um animal infectado ou por inalação de esporos.  Os sintomas dependem da via de infecção. </a:t>
            </a:r>
            <a:r>
              <a:rPr lang="pt-BR" sz="1000" b="1" dirty="0" smtClean="0"/>
              <a:t>Podem variar de uma úlcera de pele com uma crosta escura a dificuldade respiratória</a:t>
            </a:r>
            <a:r>
              <a:rPr lang="pt-BR" sz="1000" dirty="0" smtClean="0"/>
              <a:t>.)</a:t>
            </a:r>
            <a:endParaRPr lang="pt-BR" sz="1000" b="1" dirty="0" smtClean="0">
              <a:effectLst>
                <a:outerShdw blurRad="38100" dist="38100" dir="2700000" algn="tl">
                  <a:srgbClr val="000000">
                    <a:alpha val="43137"/>
                  </a:srgbClr>
                </a:outerShdw>
              </a:effectLst>
            </a:endParaRPr>
          </a:p>
          <a:p>
            <a:pPr algn="just">
              <a:spcBef>
                <a:spcPts val="0"/>
              </a:spcBef>
            </a:pPr>
            <a:r>
              <a:rPr lang="pt-BR" sz="1000" b="1" dirty="0" smtClean="0">
                <a:effectLst>
                  <a:outerShdw blurRad="38100" dist="38100" dir="2700000" algn="tl">
                    <a:srgbClr val="000000">
                      <a:alpha val="43137"/>
                    </a:srgbClr>
                  </a:outerShdw>
                </a:effectLst>
              </a:rPr>
              <a:t>3. Cólera</a:t>
            </a:r>
          </a:p>
          <a:p>
            <a:pPr algn="just">
              <a:spcBef>
                <a:spcPts val="0"/>
              </a:spcBef>
            </a:pPr>
            <a:r>
              <a:rPr lang="pt-BR" sz="1000" b="1" dirty="0" smtClean="0">
                <a:effectLst>
                  <a:outerShdw blurRad="38100" dist="38100" dir="2700000" algn="tl">
                    <a:srgbClr val="000000">
                      <a:alpha val="43137"/>
                    </a:srgbClr>
                  </a:outerShdw>
                </a:effectLst>
              </a:rPr>
              <a:t>4. Coqueluche</a:t>
            </a:r>
          </a:p>
          <a:p>
            <a:pPr algn="just">
              <a:spcBef>
                <a:spcPts val="0"/>
              </a:spcBef>
            </a:pPr>
            <a:r>
              <a:rPr lang="pt-BR" sz="1000" b="1" dirty="0" smtClean="0">
                <a:effectLst>
                  <a:outerShdw blurRad="38100" dist="38100" dir="2700000" algn="tl">
                    <a:srgbClr val="000000">
                      <a:alpha val="43137"/>
                    </a:srgbClr>
                  </a:outerShdw>
                </a:effectLst>
              </a:rPr>
              <a:t>5. Dengue</a:t>
            </a:r>
          </a:p>
          <a:p>
            <a:pPr algn="just">
              <a:spcBef>
                <a:spcPts val="0"/>
              </a:spcBef>
            </a:pPr>
            <a:r>
              <a:rPr lang="pt-BR" sz="1000" b="1" dirty="0" smtClean="0">
                <a:effectLst>
                  <a:outerShdw blurRad="38100" dist="38100" dir="2700000" algn="tl">
                    <a:srgbClr val="000000">
                      <a:alpha val="43137"/>
                    </a:srgbClr>
                  </a:outerShdw>
                </a:effectLst>
              </a:rPr>
              <a:t>6. Difteria</a:t>
            </a:r>
          </a:p>
          <a:p>
            <a:pPr algn="just">
              <a:spcBef>
                <a:spcPts val="0"/>
              </a:spcBef>
            </a:pPr>
            <a:r>
              <a:rPr lang="pt-BR" sz="1000" b="1" dirty="0" smtClean="0">
                <a:effectLst>
                  <a:outerShdw blurRad="38100" dist="38100" dir="2700000" algn="tl">
                    <a:srgbClr val="000000">
                      <a:alpha val="43137"/>
                    </a:srgbClr>
                  </a:outerShdw>
                </a:effectLst>
              </a:rPr>
              <a:t>7. Doença de Chagas (casos agudos)</a:t>
            </a:r>
          </a:p>
          <a:p>
            <a:pPr algn="just">
              <a:spcBef>
                <a:spcPts val="0"/>
              </a:spcBef>
            </a:pPr>
            <a:r>
              <a:rPr lang="pt-BR" sz="1000" b="1" dirty="0" smtClean="0">
                <a:effectLst>
                  <a:outerShdw blurRad="38100" dist="38100" dir="2700000" algn="tl">
                    <a:srgbClr val="000000">
                      <a:alpha val="43137"/>
                    </a:srgbClr>
                  </a:outerShdw>
                </a:effectLst>
              </a:rPr>
              <a:t>8. Doença Meningocócica e outras Meningites</a:t>
            </a:r>
          </a:p>
          <a:p>
            <a:pPr algn="just">
              <a:spcBef>
                <a:spcPts val="0"/>
              </a:spcBef>
            </a:pPr>
            <a:r>
              <a:rPr lang="pt-BR" sz="1000" b="1" dirty="0" smtClean="0">
                <a:effectLst>
                  <a:outerShdw blurRad="38100" dist="38100" dir="2700000" algn="tl">
                    <a:srgbClr val="000000">
                      <a:alpha val="43137"/>
                    </a:srgbClr>
                  </a:outerShdw>
                </a:effectLst>
              </a:rPr>
              <a:t>9. Esquistossomose (em área não endêmica)  - Barriga  d” água - </a:t>
            </a:r>
            <a:r>
              <a:rPr lang="pt-BR" sz="1000" dirty="0" smtClean="0"/>
              <a:t>irritação na pele, coceira, febre, calafrios, tosse, dor de cabeça,, dores nas articulações e dores musculares.</a:t>
            </a:r>
            <a:endParaRPr lang="pt-BR" sz="1000" b="1" dirty="0" smtClean="0">
              <a:effectLst>
                <a:outerShdw blurRad="38100" dist="38100" dir="2700000" algn="tl">
                  <a:srgbClr val="000000">
                    <a:alpha val="43137"/>
                  </a:srgbClr>
                </a:outerShdw>
              </a:effectLst>
            </a:endParaRPr>
          </a:p>
          <a:p>
            <a:pPr algn="just">
              <a:spcBef>
                <a:spcPts val="0"/>
              </a:spcBef>
            </a:pPr>
            <a:r>
              <a:rPr lang="pt-BR" sz="1000" b="1" dirty="0" smtClean="0">
                <a:effectLst>
                  <a:outerShdw blurRad="38100" dist="38100" dir="2700000" algn="tl">
                    <a:srgbClr val="000000">
                      <a:alpha val="43137"/>
                    </a:srgbClr>
                  </a:outerShdw>
                </a:effectLst>
              </a:rPr>
              <a:t>11. Febre Maculosa - </a:t>
            </a:r>
            <a:r>
              <a:rPr lang="pt-BR" sz="1000" dirty="0" smtClean="0"/>
              <a:t>cefaleia, mialgia, </a:t>
            </a:r>
            <a:r>
              <a:rPr lang="pt-BR" sz="1000" dirty="0" err="1" smtClean="0"/>
              <a:t>artralgia</a:t>
            </a:r>
            <a:r>
              <a:rPr lang="pt-BR" sz="1000" dirty="0" smtClean="0"/>
              <a:t>, astenia, inapetência, dor abdominal, náuseas e vômitos. Doença </a:t>
            </a:r>
            <a:r>
              <a:rPr lang="pt-BR" sz="1000" b="1" dirty="0" smtClean="0"/>
              <a:t>infecciosa febril aguda </a:t>
            </a:r>
            <a:r>
              <a:rPr lang="pt-BR" sz="1000" dirty="0" smtClean="0"/>
              <a:t>de gravidade variável, cuja apresentação clínica pode variar de formas leves e atípicas até formas graves, com taxa de letalidade elevada. A doença é causada pela </a:t>
            </a:r>
            <a:r>
              <a:rPr lang="pt-BR" sz="1000" i="1" dirty="0" err="1" smtClean="0"/>
              <a:t>Rickettsia</a:t>
            </a:r>
            <a:r>
              <a:rPr lang="pt-BR" sz="1000" i="1" dirty="0" smtClean="0"/>
              <a:t> </a:t>
            </a:r>
            <a:r>
              <a:rPr lang="pt-BR" sz="1000" i="1" dirty="0" err="1" smtClean="0"/>
              <a:t>rickettsii</a:t>
            </a:r>
            <a:r>
              <a:rPr lang="pt-BR" sz="1000" i="1" dirty="0" smtClean="0"/>
              <a:t> </a:t>
            </a:r>
            <a:r>
              <a:rPr lang="pt-BR" sz="1000" dirty="0" smtClean="0"/>
              <a:t>e transmitida por </a:t>
            </a:r>
            <a:r>
              <a:rPr lang="pt-BR" sz="1000" b="1" dirty="0" smtClean="0"/>
              <a:t>carrapatos. </a:t>
            </a:r>
            <a:endParaRPr lang="pt-BR" sz="1000" b="1" dirty="0" smtClean="0">
              <a:effectLst>
                <a:outerShdw blurRad="38100" dist="38100" dir="2700000" algn="tl">
                  <a:srgbClr val="000000">
                    <a:alpha val="43137"/>
                  </a:srgbClr>
                </a:outerShdw>
              </a:effectLst>
            </a:endParaRPr>
          </a:p>
          <a:p>
            <a:pPr algn="just">
              <a:spcBef>
                <a:spcPts val="0"/>
              </a:spcBef>
            </a:pPr>
            <a:r>
              <a:rPr lang="pt-BR" sz="1000" b="1" dirty="0" smtClean="0">
                <a:effectLst>
                  <a:outerShdw blurRad="38100" dist="38100" dir="2700000" algn="tl">
                    <a:srgbClr val="000000">
                      <a:alpha val="43137"/>
                    </a:srgbClr>
                  </a:outerShdw>
                </a:effectLst>
              </a:rPr>
              <a:t>12. Febre </a:t>
            </a:r>
            <a:r>
              <a:rPr lang="pt-BR" sz="1000" b="1" dirty="0" err="1" smtClean="0">
                <a:effectLst>
                  <a:outerShdw blurRad="38100" dist="38100" dir="2700000" algn="tl">
                    <a:srgbClr val="000000">
                      <a:alpha val="43137"/>
                    </a:srgbClr>
                  </a:outerShdw>
                </a:effectLst>
              </a:rPr>
              <a:t>Tifóide</a:t>
            </a:r>
            <a:r>
              <a:rPr lang="pt-BR" sz="1000" b="1" dirty="0" smtClean="0">
                <a:effectLst>
                  <a:outerShdw blurRad="38100" dist="38100" dir="2700000" algn="tl">
                    <a:srgbClr val="000000">
                      <a:alpha val="43137"/>
                    </a:srgbClr>
                  </a:outerShdw>
                </a:effectLst>
              </a:rPr>
              <a:t> - </a:t>
            </a:r>
            <a:r>
              <a:rPr lang="pt-BR" sz="1000" dirty="0" smtClean="0"/>
              <a:t>Doença bacteriana transmitida por alimentos e água contaminados ou contato próximo (febre, dor, erupções cutâneas).</a:t>
            </a:r>
            <a:endParaRPr lang="pt-BR" sz="1000" b="1" dirty="0" smtClean="0">
              <a:effectLst>
                <a:outerShdw blurRad="38100" dist="38100" dir="2700000" algn="tl">
                  <a:srgbClr val="000000">
                    <a:alpha val="43137"/>
                  </a:srgbClr>
                </a:outerShdw>
              </a:effectLst>
            </a:endParaRPr>
          </a:p>
          <a:p>
            <a:pPr algn="just">
              <a:spcBef>
                <a:spcPts val="0"/>
              </a:spcBef>
            </a:pPr>
            <a:r>
              <a:rPr lang="pt-BR" sz="1000" b="1" dirty="0" smtClean="0">
                <a:effectLst>
                  <a:outerShdw blurRad="38100" dist="38100" dir="2700000" algn="tl">
                    <a:srgbClr val="000000">
                      <a:alpha val="43137"/>
                    </a:srgbClr>
                  </a:outerShdw>
                </a:effectLst>
              </a:rPr>
              <a:t>13. Hanseníase</a:t>
            </a:r>
          </a:p>
          <a:p>
            <a:pPr algn="just">
              <a:spcBef>
                <a:spcPts val="0"/>
              </a:spcBef>
            </a:pPr>
            <a:r>
              <a:rPr lang="pt-BR" sz="1000" b="1" dirty="0" smtClean="0">
                <a:effectLst>
                  <a:outerShdw blurRad="38100" dist="38100" dir="2700000" algn="tl">
                    <a:srgbClr val="000000">
                      <a:alpha val="43137"/>
                    </a:srgbClr>
                  </a:outerShdw>
                </a:effectLst>
              </a:rPr>
              <a:t>14. Hantaviroses</a:t>
            </a:r>
          </a:p>
          <a:p>
            <a:pPr algn="just">
              <a:spcBef>
                <a:spcPts val="0"/>
              </a:spcBef>
            </a:pPr>
            <a:r>
              <a:rPr lang="pt-BR" sz="1000" b="1" dirty="0" smtClean="0">
                <a:effectLst>
                  <a:outerShdw blurRad="38100" dist="38100" dir="2700000" algn="tl">
                    <a:srgbClr val="000000">
                      <a:alpha val="43137"/>
                    </a:srgbClr>
                  </a:outerShdw>
                </a:effectLst>
              </a:rPr>
              <a:t>15. Hepatite B</a:t>
            </a:r>
          </a:p>
          <a:p>
            <a:pPr algn="just">
              <a:spcBef>
                <a:spcPts val="0"/>
              </a:spcBef>
            </a:pPr>
            <a:r>
              <a:rPr lang="pt-BR" sz="1000" b="1" dirty="0" smtClean="0">
                <a:effectLst>
                  <a:outerShdw blurRad="38100" dist="38100" dir="2700000" algn="tl">
                    <a:srgbClr val="000000">
                      <a:alpha val="43137"/>
                    </a:srgbClr>
                  </a:outerShdw>
                </a:effectLst>
              </a:rPr>
              <a:t>16. Hepatite C</a:t>
            </a:r>
          </a:p>
          <a:p>
            <a:pPr algn="just">
              <a:spcBef>
                <a:spcPts val="0"/>
              </a:spcBef>
            </a:pPr>
            <a:r>
              <a:rPr lang="pt-BR" sz="1000" b="1" dirty="0" smtClean="0">
                <a:effectLst>
                  <a:outerShdw blurRad="38100" dist="38100" dir="2700000" algn="tl">
                    <a:srgbClr val="000000">
                      <a:alpha val="43137"/>
                    </a:srgbClr>
                  </a:outerShdw>
                </a:effectLst>
              </a:rPr>
              <a:t>17. Infecção pelo vírus da imunodeficiência humana (HIV) em gestantes e crianças expostas ao meio de transmissão vertical</a:t>
            </a:r>
          </a:p>
          <a:p>
            <a:pPr algn="just" fontAlgn="base"/>
            <a:r>
              <a:rPr lang="pt-BR" sz="1000" b="1" dirty="0" smtClean="0">
                <a:effectLst>
                  <a:outerShdw blurRad="38100" dist="38100" dir="2700000" algn="tl">
                    <a:srgbClr val="000000">
                      <a:alpha val="43137"/>
                    </a:srgbClr>
                  </a:outerShdw>
                </a:effectLst>
              </a:rPr>
              <a:t>18. Leishmaniose Tegumentar Americana  </a:t>
            </a:r>
            <a:r>
              <a:rPr lang="pt-BR" sz="800" b="1" dirty="0" smtClean="0">
                <a:effectLst>
                  <a:outerShdw blurRad="38100" dist="38100" dir="2700000" algn="tl">
                    <a:srgbClr val="000000">
                      <a:alpha val="43137"/>
                    </a:srgbClr>
                  </a:outerShdw>
                </a:effectLst>
              </a:rPr>
              <a:t>- </a:t>
            </a:r>
            <a:r>
              <a:rPr lang="pt-BR" sz="800" dirty="0" smtClean="0"/>
              <a:t>É uma doença infecciosa, não contagiosa, que </a:t>
            </a:r>
            <a:r>
              <a:rPr lang="pt-BR" sz="800" b="1" dirty="0" smtClean="0"/>
              <a:t>provoca úlceras na pele e mucosas. </a:t>
            </a:r>
            <a:r>
              <a:rPr lang="pt-BR" sz="800" dirty="0" smtClean="0"/>
              <a:t>As lesões mucosas são mais frequentes no nariz, boca e garganta. Quando atingem o nariz, podem ocorrer entupimentos, sangramentos, coriza e aparecimento de crostas e feridas. Na garganta, os sintomas são dor ao engolir, rouquidão e tosse.</a:t>
            </a:r>
          </a:p>
        </p:txBody>
      </p:sp>
      <p:pic>
        <p:nvPicPr>
          <p:cNvPr id="30722" name="Picture 2" descr="Resultado de imagem para botulismo"/>
          <p:cNvPicPr>
            <a:picLocks noChangeAspect="1" noChangeArrowheads="1"/>
          </p:cNvPicPr>
          <p:nvPr/>
        </p:nvPicPr>
        <p:blipFill>
          <a:blip r:embed="rId2" cstate="print"/>
          <a:srcRect/>
          <a:stretch>
            <a:fillRect/>
          </a:stretch>
        </p:blipFill>
        <p:spPr bwMode="auto">
          <a:xfrm>
            <a:off x="5076056" y="1412776"/>
            <a:ext cx="4067944" cy="42386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a:xfrm>
            <a:off x="467544" y="1700808"/>
            <a:ext cx="3672408" cy="4495800"/>
          </a:xfrm>
        </p:spPr>
        <p:txBody>
          <a:bodyPr>
            <a:noAutofit/>
          </a:bodyPr>
          <a:lstStyle/>
          <a:p>
            <a:pPr algn="just">
              <a:spcBef>
                <a:spcPts val="0"/>
              </a:spcBef>
            </a:pPr>
            <a:r>
              <a:rPr lang="pt-BR" sz="900" b="1" dirty="0" smtClean="0"/>
              <a:t>19. Leishmaniose Visceral – </a:t>
            </a:r>
            <a:r>
              <a:rPr lang="pt-BR" sz="900" b="1" dirty="0" err="1" smtClean="0"/>
              <a:t>Calazar</a:t>
            </a:r>
            <a:r>
              <a:rPr lang="pt-BR" sz="900" b="1" dirty="0" smtClean="0"/>
              <a:t> / </a:t>
            </a:r>
            <a:r>
              <a:rPr lang="pt-BR" sz="900" dirty="0" smtClean="0"/>
              <a:t>A leishmaniose visceral é transmitida pela picada do mosquito-palha. Esse tipo de leishmaniose afeta os órgãos internos, geralmente baço, fígado e medula óssea.</a:t>
            </a:r>
            <a:endParaRPr lang="pt-BR" sz="900" b="1" dirty="0" smtClean="0"/>
          </a:p>
          <a:p>
            <a:pPr algn="just">
              <a:spcBef>
                <a:spcPts val="0"/>
              </a:spcBef>
            </a:pPr>
            <a:r>
              <a:rPr lang="pt-BR" sz="900" b="1" dirty="0" smtClean="0"/>
              <a:t>20. Leptospirose</a:t>
            </a:r>
          </a:p>
          <a:p>
            <a:pPr algn="just">
              <a:spcBef>
                <a:spcPts val="0"/>
              </a:spcBef>
            </a:pPr>
            <a:r>
              <a:rPr lang="pt-BR" sz="900" b="1" dirty="0" smtClean="0"/>
              <a:t>21. Malária (em área não endêmica)</a:t>
            </a:r>
          </a:p>
          <a:p>
            <a:pPr algn="just">
              <a:spcBef>
                <a:spcPts val="0"/>
              </a:spcBef>
            </a:pPr>
            <a:r>
              <a:rPr lang="pt-BR" sz="900" b="1" dirty="0" smtClean="0"/>
              <a:t>22. Meningite por </a:t>
            </a:r>
            <a:r>
              <a:rPr lang="pt-BR" sz="900" b="1" i="1" dirty="0" err="1" smtClean="0"/>
              <a:t>Haemophilus</a:t>
            </a:r>
            <a:r>
              <a:rPr lang="pt-BR" sz="900" b="1" i="1" dirty="0" smtClean="0"/>
              <a:t> </a:t>
            </a:r>
            <a:r>
              <a:rPr lang="pt-BR" sz="900" b="1" i="1" dirty="0" err="1" smtClean="0"/>
              <a:t>influenzae</a:t>
            </a:r>
            <a:endParaRPr lang="pt-BR" sz="900" b="1" i="1" dirty="0" smtClean="0"/>
          </a:p>
          <a:p>
            <a:pPr algn="just">
              <a:spcBef>
                <a:spcPts val="0"/>
              </a:spcBef>
            </a:pPr>
            <a:r>
              <a:rPr lang="pt-BR" sz="900" b="1" dirty="0" smtClean="0"/>
              <a:t>23. Peste (peste negra, </a:t>
            </a:r>
            <a:r>
              <a:rPr lang="pt-BR" sz="900" dirty="0" smtClean="0"/>
              <a:t>A peste é uma doença infecciosa aguda, transmitida principalmente por picada de pulga infectada, - inchaço dos gânglios linfáticos, que podem ficar grandes como ovos de galinha, na </a:t>
            </a:r>
            <a:r>
              <a:rPr lang="pt-BR" sz="900" b="1" dirty="0" smtClean="0"/>
              <a:t>virilha, na axila ou no pescoço. </a:t>
            </a:r>
            <a:r>
              <a:rPr lang="pt-BR" sz="900" dirty="0" smtClean="0"/>
              <a:t>Eles podem ser sensíveis e quentes. Outros sintomas incluem febre, calafrios, dor de cabeça, fadiga e dores musculares )</a:t>
            </a:r>
          </a:p>
          <a:p>
            <a:pPr algn="just">
              <a:spcBef>
                <a:spcPts val="0"/>
              </a:spcBef>
            </a:pPr>
            <a:r>
              <a:rPr lang="pt-BR" sz="900" b="1" dirty="0" smtClean="0"/>
              <a:t>24. Poliomielite</a:t>
            </a:r>
          </a:p>
          <a:p>
            <a:pPr algn="just">
              <a:spcBef>
                <a:spcPts val="0"/>
              </a:spcBef>
            </a:pPr>
            <a:r>
              <a:rPr lang="pt-BR" sz="900" b="1" dirty="0" smtClean="0"/>
              <a:t>25. Paralisia Flácida Aguda</a:t>
            </a:r>
          </a:p>
          <a:p>
            <a:pPr algn="just">
              <a:spcBef>
                <a:spcPts val="0"/>
              </a:spcBef>
            </a:pPr>
            <a:r>
              <a:rPr lang="pt-BR" sz="900" b="1" dirty="0" smtClean="0"/>
              <a:t>26. Raiva Humana</a:t>
            </a:r>
          </a:p>
          <a:p>
            <a:pPr algn="just">
              <a:spcBef>
                <a:spcPts val="0"/>
              </a:spcBef>
            </a:pPr>
            <a:r>
              <a:rPr lang="pt-BR" sz="900" b="1" dirty="0" smtClean="0"/>
              <a:t>27. Rubéola</a:t>
            </a:r>
          </a:p>
          <a:p>
            <a:pPr algn="just">
              <a:spcBef>
                <a:spcPts val="0"/>
              </a:spcBef>
            </a:pPr>
            <a:r>
              <a:rPr lang="pt-BR" sz="900" b="1" dirty="0" smtClean="0"/>
              <a:t>28. Síndrome da Rubéola Congênita</a:t>
            </a:r>
          </a:p>
          <a:p>
            <a:pPr algn="just">
              <a:spcBef>
                <a:spcPts val="0"/>
              </a:spcBef>
            </a:pPr>
            <a:r>
              <a:rPr lang="pt-BR" sz="900" b="1" dirty="0" smtClean="0"/>
              <a:t>29. Sarampo</a:t>
            </a:r>
          </a:p>
          <a:p>
            <a:pPr algn="just">
              <a:spcBef>
                <a:spcPts val="0"/>
              </a:spcBef>
            </a:pPr>
            <a:r>
              <a:rPr lang="pt-BR" sz="900" b="1" dirty="0" smtClean="0"/>
              <a:t>30. Sífilis Congênita</a:t>
            </a:r>
          </a:p>
          <a:p>
            <a:pPr algn="just">
              <a:spcBef>
                <a:spcPts val="0"/>
              </a:spcBef>
            </a:pPr>
            <a:r>
              <a:rPr lang="pt-BR" sz="900" b="1" dirty="0" smtClean="0"/>
              <a:t>31. Síndrome da Imunodeficiência Adquirida (AIDS)</a:t>
            </a:r>
          </a:p>
          <a:p>
            <a:pPr algn="just">
              <a:spcBef>
                <a:spcPts val="0"/>
              </a:spcBef>
            </a:pPr>
            <a:r>
              <a:rPr lang="pt-BR" sz="900" b="1" dirty="0" smtClean="0"/>
              <a:t>32. Tétano</a:t>
            </a:r>
          </a:p>
          <a:p>
            <a:pPr algn="just">
              <a:spcBef>
                <a:spcPts val="0"/>
              </a:spcBef>
            </a:pPr>
            <a:r>
              <a:rPr lang="pt-BR" sz="900" b="1" dirty="0" smtClean="0"/>
              <a:t>33. </a:t>
            </a:r>
            <a:r>
              <a:rPr lang="pt-BR" sz="900" b="1" dirty="0" err="1" smtClean="0"/>
              <a:t>Tularemia</a:t>
            </a:r>
            <a:r>
              <a:rPr lang="pt-BR" sz="900" b="1" dirty="0" smtClean="0"/>
              <a:t> – febre do coelho / </a:t>
            </a:r>
            <a:r>
              <a:rPr lang="pt-BR" sz="900" dirty="0" smtClean="0"/>
              <a:t>é causada pela bactéria </a:t>
            </a:r>
            <a:r>
              <a:rPr lang="pt-BR" sz="900" i="1" dirty="0" err="1" smtClean="0"/>
              <a:t>Francisella</a:t>
            </a:r>
            <a:r>
              <a:rPr lang="pt-BR" sz="900" i="1" dirty="0" smtClean="0"/>
              <a:t> </a:t>
            </a:r>
            <a:r>
              <a:rPr lang="pt-BR" sz="900" i="1" dirty="0" err="1" smtClean="0"/>
              <a:t>tularensis</a:t>
            </a:r>
            <a:r>
              <a:rPr lang="pt-BR" sz="900" dirty="0" smtClean="0"/>
              <a:t>. Tipicamente rural, a doença é normalmente encontrada em roedores, coelhos e lebres.  Os sintomas mais comuns são uma ferida que demora a cicatrizar (úlcera) e aumento de volume dos gânglios (</a:t>
            </a:r>
            <a:r>
              <a:rPr lang="pt-BR" sz="900" dirty="0" err="1" smtClean="0"/>
              <a:t>linfonodos</a:t>
            </a:r>
            <a:r>
              <a:rPr lang="pt-BR" sz="900" dirty="0" smtClean="0"/>
              <a:t>). Um sintoma menos frequente é um mal-estar repentino acompanhado de febre alta, calafrios, dores de cabeça e cansaço. </a:t>
            </a:r>
            <a:endParaRPr lang="pt-BR" sz="900" b="1" dirty="0" smtClean="0"/>
          </a:p>
          <a:p>
            <a:pPr algn="just">
              <a:spcBef>
                <a:spcPts val="0"/>
              </a:spcBef>
            </a:pPr>
            <a:r>
              <a:rPr lang="pt-BR" sz="900" b="1" dirty="0" smtClean="0"/>
              <a:t>34. Tuberculose</a:t>
            </a:r>
          </a:p>
        </p:txBody>
      </p:sp>
      <p:pic>
        <p:nvPicPr>
          <p:cNvPr id="31746" name="Picture 2" descr="Resultado de imagem para bacteria"/>
          <p:cNvPicPr>
            <a:picLocks noChangeAspect="1" noChangeArrowheads="1"/>
          </p:cNvPicPr>
          <p:nvPr/>
        </p:nvPicPr>
        <p:blipFill>
          <a:blip r:embed="rId2" cstate="print"/>
          <a:srcRect/>
          <a:stretch>
            <a:fillRect/>
          </a:stretch>
        </p:blipFill>
        <p:spPr bwMode="auto">
          <a:xfrm>
            <a:off x="4355977" y="1196752"/>
            <a:ext cx="4788024" cy="504056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1300</TotalTime>
  <Words>3610</Words>
  <Application>Microsoft Office PowerPoint</Application>
  <PresentationFormat>Apresentação na tela (4:3)</PresentationFormat>
  <Paragraphs>257</Paragraphs>
  <Slides>53</Slides>
  <Notes>0</Notes>
  <HiddenSlides>0</HiddenSlides>
  <MMClips>0</MMClips>
  <ScaleCrop>false</ScaleCrop>
  <HeadingPairs>
    <vt:vector size="4" baseType="variant">
      <vt:variant>
        <vt:lpstr>Tema</vt:lpstr>
      </vt:variant>
      <vt:variant>
        <vt:i4>1</vt:i4>
      </vt:variant>
      <vt:variant>
        <vt:lpstr>Títulos de slides</vt:lpstr>
      </vt:variant>
      <vt:variant>
        <vt:i4>53</vt:i4>
      </vt:variant>
    </vt:vector>
  </HeadingPairs>
  <TitlesOfParts>
    <vt:vector size="54" baseType="lpstr">
      <vt:lpstr>Mediano</vt:lpstr>
      <vt:lpstr>Levantamento das atividades do dia 08-10-18. Dificuldades, facilidades, experiência </vt:lpstr>
      <vt:lpstr>Triglicerídeos</vt:lpstr>
      <vt:lpstr>VIGILÂNCIA EPIDEMIOLÓGICA</vt:lpstr>
      <vt:lpstr>Conceito de vigilância epidemiológico, segundo a Lei 8.080: </vt:lpstr>
      <vt:lpstr>Slide 5</vt:lpstr>
      <vt:lpstr>São funções da vigilância epidemiológica: </vt:lpstr>
      <vt:lpstr>Notificação</vt:lpstr>
      <vt:lpstr>PORTARIA DE DOENÇAS DE NOTIFICAÇÃO COMPULSÓRIA Portaria no 1.943, DE 18 DE OUTUBRO DE 2001 </vt:lpstr>
      <vt:lpstr>Slide 9</vt:lpstr>
      <vt:lpstr>Slide 10</vt:lpstr>
      <vt:lpstr>Investigação Epidemiológica </vt:lpstr>
      <vt:lpstr>INVESTIGAÇÃO DE SURTOS E EPIDEMIAS</vt:lpstr>
      <vt:lpstr>Slide 13</vt:lpstr>
      <vt:lpstr>Slide 14</vt:lpstr>
      <vt:lpstr>Sarampo </vt:lpstr>
      <vt:lpstr>Coqueluche</vt:lpstr>
      <vt:lpstr>Hepatites Virais</vt:lpstr>
      <vt:lpstr>Síndrome da rubéola congênita</vt:lpstr>
      <vt:lpstr>Atendimento anti rábico</vt:lpstr>
      <vt:lpstr>Animais peçonhentos: notificações</vt:lpstr>
      <vt:lpstr>Intoxicações por agrotóxicos: notificações</vt:lpstr>
      <vt:lpstr>Programas de saúde</vt:lpstr>
      <vt:lpstr>Slide 23</vt:lpstr>
      <vt:lpstr>Vacinas</vt:lpstr>
      <vt:lpstr>Slide 25</vt:lpstr>
      <vt:lpstr>Slide 26</vt:lpstr>
      <vt:lpstr>Vacina: BCG</vt:lpstr>
      <vt:lpstr>Hepatite B</vt:lpstr>
      <vt:lpstr>  Vacina contra a Poliomielite ou Paralisia Infantil (VIP – VOP) </vt:lpstr>
      <vt:lpstr>Pentavalente</vt:lpstr>
      <vt:lpstr>Slide 31</vt:lpstr>
      <vt:lpstr>Pneumocócica 10 V</vt:lpstr>
      <vt:lpstr>Rotavírus Humano</vt:lpstr>
      <vt:lpstr>Meningocócica Tipo C</vt:lpstr>
      <vt:lpstr>Febre Amarela</vt:lpstr>
      <vt:lpstr>Hepatite A</vt:lpstr>
      <vt:lpstr>Tríplice Viral</vt:lpstr>
      <vt:lpstr>Tetra viral</vt:lpstr>
      <vt:lpstr>Varicela</vt:lpstr>
      <vt:lpstr>Adolescentes – 10 a 19 anos</vt:lpstr>
      <vt:lpstr>Adultos</vt:lpstr>
      <vt:lpstr>Idosos</vt:lpstr>
      <vt:lpstr>Gestante</vt:lpstr>
      <vt:lpstr>Movimento Anti Vacina</vt:lpstr>
      <vt:lpstr>Slide 45</vt:lpstr>
      <vt:lpstr>Slide 46</vt:lpstr>
      <vt:lpstr>Slide 47</vt:lpstr>
      <vt:lpstr>Slide 48</vt:lpstr>
      <vt:lpstr>Slide 49</vt:lpstr>
      <vt:lpstr>Slide 50</vt:lpstr>
      <vt:lpstr>Slide 51</vt:lpstr>
      <vt:lpstr>Slide 52</vt:lpstr>
      <vt:lpstr>Caminhos da Vacina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VIGILÂNCIA EPIDEMIOLÓGICA</dc:title>
  <dc:creator>leticia cardoso</dc:creator>
  <cp:lastModifiedBy>leticia cardoso</cp:lastModifiedBy>
  <cp:revision>10</cp:revision>
  <dcterms:created xsi:type="dcterms:W3CDTF">2018-10-03T12:56:40Z</dcterms:created>
  <dcterms:modified xsi:type="dcterms:W3CDTF">2018-10-20T18:48:54Z</dcterms:modified>
</cp:coreProperties>
</file>