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80" r:id="rId2"/>
    <p:sldId id="597" r:id="rId3"/>
    <p:sldId id="256" r:id="rId4"/>
    <p:sldId id="257" r:id="rId5"/>
    <p:sldId id="258" r:id="rId6"/>
    <p:sldId id="260" r:id="rId7"/>
    <p:sldId id="377" r:id="rId8"/>
    <p:sldId id="263" r:id="rId9"/>
    <p:sldId id="445" r:id="rId10"/>
    <p:sldId id="328" r:id="rId11"/>
    <p:sldId id="289" r:id="rId12"/>
    <p:sldId id="327" r:id="rId13"/>
    <p:sldId id="329" r:id="rId14"/>
    <p:sldId id="504" r:id="rId15"/>
    <p:sldId id="447" r:id="rId16"/>
    <p:sldId id="492" r:id="rId17"/>
    <p:sldId id="599" r:id="rId18"/>
    <p:sldId id="517" r:id="rId19"/>
    <p:sldId id="598" r:id="rId20"/>
    <p:sldId id="448" r:id="rId21"/>
    <p:sldId id="505" r:id="rId22"/>
    <p:sldId id="488" r:id="rId23"/>
    <p:sldId id="489" r:id="rId24"/>
    <p:sldId id="269" r:id="rId25"/>
    <p:sldId id="487" r:id="rId26"/>
    <p:sldId id="333" r:id="rId27"/>
    <p:sldId id="600" r:id="rId28"/>
    <p:sldId id="601" r:id="rId29"/>
    <p:sldId id="602" r:id="rId30"/>
    <p:sldId id="449" r:id="rId31"/>
    <p:sldId id="450" r:id="rId32"/>
    <p:sldId id="498" r:id="rId33"/>
    <p:sldId id="411" r:id="rId34"/>
    <p:sldId id="510" r:id="rId35"/>
    <p:sldId id="516" r:id="rId36"/>
    <p:sldId id="515" r:id="rId37"/>
    <p:sldId id="511" r:id="rId38"/>
    <p:sldId id="512" r:id="rId39"/>
    <p:sldId id="519" r:id="rId40"/>
    <p:sldId id="513" r:id="rId41"/>
    <p:sldId id="527" r:id="rId42"/>
    <p:sldId id="509" r:id="rId43"/>
    <p:sldId id="501" r:id="rId44"/>
    <p:sldId id="518" r:id="rId45"/>
    <p:sldId id="502" r:id="rId46"/>
    <p:sldId id="405" r:id="rId47"/>
    <p:sldId id="603" r:id="rId48"/>
    <p:sldId id="604" r:id="rId49"/>
    <p:sldId id="605" r:id="rId50"/>
    <p:sldId id="606" r:id="rId51"/>
    <p:sldId id="454" r:id="rId52"/>
    <p:sldId id="451" r:id="rId53"/>
    <p:sldId id="495" r:id="rId54"/>
    <p:sldId id="455" r:id="rId55"/>
    <p:sldId id="409" r:id="rId56"/>
    <p:sldId id="459" r:id="rId57"/>
    <p:sldId id="461" r:id="rId58"/>
    <p:sldId id="460" r:id="rId59"/>
    <p:sldId id="458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3122" autoAdjust="0"/>
  </p:normalViewPr>
  <p:slideViewPr>
    <p:cSldViewPr>
      <p:cViewPr varScale="1">
        <p:scale>
          <a:sx n="47" d="100"/>
          <a:sy n="47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EE05-8302-419A-9BDE-A5DAAFA4881D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BBE3-BA04-4117-8F80-868F4F0BB3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9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BBE3-BA04-4117-8F80-868F4F0BB33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2C620B-3199-48BD-A6B2-6BDFDC0A99F4}" type="slidenum">
              <a:rPr lang="pt-BR" smtClean="0">
                <a:latin typeface="Arial" pitchFamily="34" charset="0"/>
              </a:rPr>
              <a:pPr/>
              <a:t>47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data\images\jpg\c43\43_20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tonweb.com/history/wadlow/" TargetMode="External"/><Relationship Id="rId5" Type="http://schemas.openxmlformats.org/officeDocument/2006/relationships/hyperlink" Target="http://www.schoolscience.co.uk/content/4/biology/abpi/hormones/horm3.html" TargetMode="External"/><Relationship Id="rId4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image.slidesharecdn.com/aula3sistemaendocrinoparte1-160322171223/95/fisiologia-sistema-endcrino-1-3-638.jpg?cb=14586682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MECANISMOS DA AÇÃO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4697427"/>
          </a:xfrm>
        </p:spPr>
        <p:txBody>
          <a:bodyPr>
            <a:normAutofit/>
          </a:bodyPr>
          <a:lstStyle/>
          <a:p>
            <a:r>
              <a:rPr lang="pt-BR" sz="4400" b="1" dirty="0" smtClean="0"/>
              <a:t>um hormônio - efeitos múltiplos</a:t>
            </a:r>
          </a:p>
          <a:p>
            <a:r>
              <a:rPr lang="pt-BR" sz="4400" b="1" dirty="0" smtClean="0"/>
              <a:t>diversos hormônios - mesmo efeito</a:t>
            </a:r>
          </a:p>
          <a:p>
            <a:r>
              <a:rPr lang="pt-BR" sz="4400" b="1" dirty="0" smtClean="0"/>
              <a:t>reatividade e a sensibilidade do órgão-alvo - variável, como resultado de receptores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CLASSIFICAÇÃO QUÍMICA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Derivados de ácidos graxos ou derivados lipídicos – Esteróides e eicosanóides</a:t>
            </a:r>
          </a:p>
          <a:p>
            <a:r>
              <a:rPr lang="pt-BR" sz="4000" dirty="0" smtClean="0"/>
              <a:t>Polipeptídios e proteínas</a:t>
            </a:r>
          </a:p>
          <a:p>
            <a:r>
              <a:rPr lang="pt-BR" sz="4000" dirty="0" smtClean="0"/>
              <a:t>Derivados de aminoácidos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HORMÔNIOS E O SISTEMA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ENDÓCRINO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557214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Os hormônios </a:t>
            </a:r>
            <a:r>
              <a:rPr lang="pt-BR" sz="3600" b="1" dirty="0" smtClean="0">
                <a:solidFill>
                  <a:srgbClr val="0070C0"/>
                </a:solidFill>
              </a:rPr>
              <a:t>protéicos</a:t>
            </a:r>
            <a:r>
              <a:rPr lang="pt-BR" sz="3600" b="1" dirty="0" smtClean="0"/>
              <a:t> e </a:t>
            </a:r>
            <a:r>
              <a:rPr lang="pt-BR" sz="3600" b="1" dirty="0" smtClean="0">
                <a:solidFill>
                  <a:srgbClr val="0070C0"/>
                </a:solidFill>
              </a:rPr>
              <a:t>peptídicos</a:t>
            </a:r>
            <a:r>
              <a:rPr lang="pt-BR" sz="3600" b="1" dirty="0" smtClean="0"/>
              <a:t> (</a:t>
            </a:r>
            <a:r>
              <a:rPr lang="pt-BR" sz="3600" b="1" dirty="0" smtClean="0">
                <a:solidFill>
                  <a:srgbClr val="0070C0"/>
                </a:solidFill>
              </a:rPr>
              <a:t>hidrofílicos</a:t>
            </a:r>
            <a:r>
              <a:rPr lang="pt-BR" sz="3600" b="1" dirty="0" smtClean="0"/>
              <a:t>) são carreados, em solução, no plasma.</a:t>
            </a:r>
          </a:p>
          <a:p>
            <a:r>
              <a:rPr lang="pt-BR" sz="3600" b="1" dirty="0" smtClean="0"/>
              <a:t>Os hormônios </a:t>
            </a:r>
            <a:r>
              <a:rPr lang="pt-BR" sz="3600" b="1" dirty="0" smtClean="0">
                <a:solidFill>
                  <a:srgbClr val="0070C0"/>
                </a:solidFill>
              </a:rPr>
              <a:t>tireóideos</a:t>
            </a:r>
            <a:r>
              <a:rPr lang="pt-BR" sz="3600" b="1" dirty="0" smtClean="0"/>
              <a:t> e </a:t>
            </a:r>
            <a:r>
              <a:rPr lang="pt-BR" sz="3600" b="1" dirty="0" smtClean="0">
                <a:solidFill>
                  <a:srgbClr val="0070C0"/>
                </a:solidFill>
              </a:rPr>
              <a:t>esteróides</a:t>
            </a:r>
            <a:r>
              <a:rPr lang="pt-BR" sz="3600" b="1" dirty="0" smtClean="0"/>
              <a:t> (</a:t>
            </a:r>
            <a:r>
              <a:rPr lang="pt-BR" sz="3600" b="1" dirty="0" smtClean="0">
                <a:solidFill>
                  <a:srgbClr val="0070C0"/>
                </a:solidFill>
              </a:rPr>
              <a:t>hidrofóbicos</a:t>
            </a:r>
            <a:r>
              <a:rPr lang="pt-BR" sz="3600" b="1" dirty="0" smtClean="0"/>
              <a:t>) são carreados ligados a proteínas plasmáticas específicas de ligação.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B050"/>
                </a:solidFill>
              </a:rPr>
              <a:t>MECANISMOS DA AÇÃO 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840303"/>
          </a:xfrm>
        </p:spPr>
        <p:txBody>
          <a:bodyPr>
            <a:noAutofit/>
          </a:bodyPr>
          <a:lstStyle/>
          <a:p>
            <a:r>
              <a:rPr lang="pt-BR" sz="4400" dirty="0" smtClean="0"/>
              <a:t>Os hormônios são liberados em função da necessidade do corpo </a:t>
            </a:r>
          </a:p>
          <a:p>
            <a:r>
              <a:rPr lang="pt-BR" sz="4400" dirty="0" smtClean="0"/>
              <a:t>informações de sistemas sensitivos e sinalizadores permitem regular a quantidade e a duração da liberação do hormônio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1438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B050"/>
                </a:solidFill>
              </a:rPr>
              <a:t>MECANISMOS DA AÇÃO 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pt-BR" b="1" dirty="0" smtClean="0"/>
              <a:t> </a:t>
            </a:r>
            <a:r>
              <a:rPr lang="pt-BR" sz="4000" dirty="0" smtClean="0"/>
              <a:t>Os sistemas de retroalimentação regulam as glândulas endócrinas na manutenção da produção normal de hormônios</a:t>
            </a:r>
          </a:p>
          <a:p>
            <a:r>
              <a:rPr lang="pt-BR" sz="4000" dirty="0" smtClean="0"/>
              <a:t>cada um dos diferentes hormônios tem suas próprias características para início e duração da ação — cada um é moldado para realizar sua função de controle específica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RECEPTORES HORMONAIS E SUA ATIVAÇÃO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429288"/>
          </a:xfrm>
        </p:spPr>
        <p:txBody>
          <a:bodyPr>
            <a:normAutofit fontScale="85000" lnSpcReduction="20000"/>
          </a:bodyPr>
          <a:lstStyle/>
          <a:p>
            <a:r>
              <a:rPr lang="pt-BR" sz="3800" dirty="0" smtClean="0"/>
              <a:t>Receptores em células-alvo (na membrana, no citoplasma ou no núcleo)</a:t>
            </a:r>
          </a:p>
          <a:p>
            <a:r>
              <a:rPr lang="pt-BR" sz="3800" dirty="0" smtClean="0"/>
              <a:t>Início de uma cascata de reações na célula, com cada etapa tornando-se mais poderosamente ativada </a:t>
            </a:r>
          </a:p>
          <a:p>
            <a:r>
              <a:rPr lang="pt-BR" sz="3800" dirty="0" smtClean="0"/>
              <a:t>Alteração na taxa funcional das células-alvo se os hormônios forem lipossolúveis ou hidrossolúveis e de como eles interagem com os receptores das células-alvo</a:t>
            </a:r>
          </a:p>
          <a:p>
            <a:r>
              <a:rPr lang="pt-BR" sz="3800" dirty="0" smtClean="0"/>
              <a:t>Após realizar sua função, é degradado pela célula-alvo e eliminado do corpo pelo fígado ou pelos rins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MECANISMOS DE AÇÃO HORMONAL</a:t>
            </a:r>
            <a:br>
              <a:rPr lang="pt-BR" b="1" dirty="0" smtClean="0"/>
            </a:br>
            <a:r>
              <a:rPr lang="pt-BR" b="1" dirty="0" smtClean="0"/>
              <a:t>Hormônios protéicos e hormônios esteróides</a:t>
            </a:r>
            <a:endParaRPr lang="pt-BR" dirty="0"/>
          </a:p>
        </p:txBody>
      </p:sp>
      <p:pic>
        <p:nvPicPr>
          <p:cNvPr id="6" name="Picture 2" descr="http://www.uff.br/WebQuest/imagens/comu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88" y="928688"/>
            <a:ext cx="44704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3143250" y="357188"/>
            <a:ext cx="315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SINALIZAÇÃO ENDÓCRINA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6314" y="785794"/>
            <a:ext cx="4357686" cy="221457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MECANISMOS DE AÇÃO HORMONAL: 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exemplos de retroalimentação 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negativa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778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228600" y="152400"/>
            <a:ext cx="820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chemeClr val="bg1"/>
                </a:solidFill>
              </a:rPr>
              <a:t>CONTROLE DO CORPO </a:t>
            </a:r>
          </a:p>
        </p:txBody>
      </p:sp>
      <p:pic>
        <p:nvPicPr>
          <p:cNvPr id="143363" name="Picture 1027" descr="Glandulas endocrin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85728"/>
            <a:ext cx="18986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1028" descr="Sistema Nervos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7167"/>
            <a:ext cx="170973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5" name="Text Box 1029"/>
          <p:cNvSpPr txBox="1">
            <a:spLocks noChangeArrowheads="1"/>
          </p:cNvSpPr>
          <p:nvPr/>
        </p:nvSpPr>
        <p:spPr bwMode="auto">
          <a:xfrm>
            <a:off x="428597" y="1"/>
            <a:ext cx="33575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8000"/>
                </a:solidFill>
              </a:rPr>
              <a:t>SISTEMA NERVOSO</a:t>
            </a:r>
          </a:p>
        </p:txBody>
      </p:sp>
      <p:sp>
        <p:nvSpPr>
          <p:cNvPr id="143366" name="Text Box 1030"/>
          <p:cNvSpPr txBox="1">
            <a:spLocks noChangeArrowheads="1"/>
          </p:cNvSpPr>
          <p:nvPr/>
        </p:nvSpPr>
        <p:spPr bwMode="auto">
          <a:xfrm>
            <a:off x="5357818" y="1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3399"/>
                </a:solidFill>
              </a:rPr>
              <a:t>SISTEMA ENDÓCRINO</a:t>
            </a:r>
          </a:p>
        </p:txBody>
      </p:sp>
      <p:sp>
        <p:nvSpPr>
          <p:cNvPr id="143367" name="Text Box 1031"/>
          <p:cNvSpPr txBox="1">
            <a:spLocks noChangeArrowheads="1"/>
          </p:cNvSpPr>
          <p:nvPr/>
        </p:nvSpPr>
        <p:spPr bwMode="auto">
          <a:xfrm>
            <a:off x="0" y="3786190"/>
            <a:ext cx="407193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Ação rápida e fugaz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Os impulsos percorrem as fibras nervosas com grande velocidade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Cessando o estímulo, cessa a resposta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Efeito localizado</a:t>
            </a:r>
          </a:p>
          <a:p>
            <a:pPr algn="ctr"/>
            <a:r>
              <a:rPr lang="pt-BR" sz="1600" dirty="0" smtClean="0"/>
              <a:t>;.</a:t>
            </a:r>
            <a:endParaRPr lang="pt-BR" sz="1600" b="1" dirty="0">
              <a:solidFill>
                <a:srgbClr val="008000"/>
              </a:solidFill>
            </a:endParaRPr>
          </a:p>
        </p:txBody>
      </p:sp>
      <p:sp>
        <p:nvSpPr>
          <p:cNvPr id="143368" name="Text Box 1032"/>
          <p:cNvSpPr txBox="1">
            <a:spLocks noChangeArrowheads="1"/>
          </p:cNvSpPr>
          <p:nvPr/>
        </p:nvSpPr>
        <p:spPr bwMode="auto">
          <a:xfrm>
            <a:off x="4286248" y="3571876"/>
            <a:ext cx="48577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Ação lenta </a:t>
            </a:r>
            <a:r>
              <a:rPr lang="pt-BR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 duradoura, a </a:t>
            </a:r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médio e longo </a:t>
            </a:r>
            <a:r>
              <a:rPr lang="pt-BR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prazo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Os hormônios são transportados com a velocidade do fluxo sanguíneo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Cessando o estímulo, a resposta perdura até a decomposição do hormônio.</a:t>
            </a:r>
            <a:endParaRPr lang="pt-BR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Efeito amplo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utoUpdateAnimBg="0"/>
      <p:bldP spid="143366" grpId="0" autoUpdateAnimBg="0"/>
      <p:bldP spid="143367" grpId="0" autoUpdateAnimBg="0"/>
      <p:bldP spid="14336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PRINCIPAIS GLÂNDULAS ENDÓCRINAS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1 – Hipófise</a:t>
            </a:r>
          </a:p>
          <a:p>
            <a:r>
              <a:rPr lang="pt-BR" sz="3600" dirty="0" smtClean="0"/>
              <a:t>2 – Glândula Tireóide</a:t>
            </a:r>
          </a:p>
          <a:p>
            <a:r>
              <a:rPr lang="pt-BR" sz="3600" dirty="0" smtClean="0"/>
              <a:t>3 – Glândulas Paratireóides</a:t>
            </a:r>
          </a:p>
          <a:p>
            <a:r>
              <a:rPr lang="pt-BR" sz="3600" dirty="0" smtClean="0"/>
              <a:t>4 – Glândulas </a:t>
            </a:r>
            <a:r>
              <a:rPr lang="pt-BR" sz="3600" dirty="0" err="1" smtClean="0"/>
              <a:t>Supra-renais</a:t>
            </a:r>
            <a:r>
              <a:rPr lang="pt-BR" sz="3600" dirty="0" smtClean="0"/>
              <a:t> (adrenais)</a:t>
            </a:r>
          </a:p>
          <a:p>
            <a:r>
              <a:rPr lang="pt-BR" sz="3600" dirty="0" smtClean="0"/>
              <a:t>5 – Pâncreas</a:t>
            </a:r>
          </a:p>
          <a:p>
            <a:r>
              <a:rPr lang="pt-BR" sz="3600" dirty="0" smtClean="0"/>
              <a:t>6 – Gônadas (Ovários e Testículos)</a:t>
            </a:r>
          </a:p>
          <a:p>
            <a:r>
              <a:rPr lang="pt-BR" sz="3600" dirty="0" smtClean="0"/>
              <a:t>7 – Timo</a:t>
            </a:r>
          </a:p>
          <a:p>
            <a:r>
              <a:rPr lang="pt-BR" sz="3600" dirty="0" smtClean="0"/>
              <a:t>8 – Glândula Pineal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FOTOS</a:t>
            </a:r>
            <a:endParaRPr lang="pt-BR" dirty="0"/>
          </a:p>
        </p:txBody>
      </p:sp>
      <p:pic>
        <p:nvPicPr>
          <p:cNvPr id="74754" name="Picture 2" descr="https://djalmasantos.files.wordpress.com/2010/11/096.jpg?w=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072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PRINCIPAIS GLÂNDULAS ENDÓCRINAS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572000" cy="578645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HIPÓFISE</a:t>
            </a:r>
            <a:r>
              <a:rPr lang="pt-BR" b="1" dirty="0" smtClean="0"/>
              <a:t> (8 hormônios)</a:t>
            </a:r>
          </a:p>
          <a:p>
            <a:r>
              <a:rPr lang="pt-BR" dirty="0" smtClean="0"/>
              <a:t>Situada cavidade óssea, abaixo do hipotálamo.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TIREÓIDE</a:t>
            </a:r>
            <a:r>
              <a:rPr lang="pt-BR" b="1" dirty="0" smtClean="0"/>
              <a:t> (3 hormônios)</a:t>
            </a:r>
          </a:p>
          <a:p>
            <a:r>
              <a:rPr lang="pt-BR" dirty="0" smtClean="0"/>
              <a:t>Situada na parte anterior do pescoço, abaixo da laringe.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PARATIREÓIDE</a:t>
            </a:r>
            <a:r>
              <a:rPr lang="pt-BR" b="1" dirty="0" smtClean="0"/>
              <a:t>                    (1 hormônio)</a:t>
            </a:r>
          </a:p>
          <a:p>
            <a:r>
              <a:rPr lang="pt-BR" dirty="0" smtClean="0"/>
              <a:t>Situada atrás da tireóide (muito pequena)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42984"/>
            <a:ext cx="43434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PRINCIPAIS GLÂNDULAS ENDÓCRINAS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714876" cy="5715016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SUPRA-RENAIS OU ADRENAIS </a:t>
            </a:r>
            <a:r>
              <a:rPr lang="pt-BR" b="1" dirty="0" smtClean="0"/>
              <a:t>(4 hormônios)</a:t>
            </a:r>
          </a:p>
          <a:p>
            <a:r>
              <a:rPr lang="pt-BR" dirty="0" smtClean="0"/>
              <a:t>Situada acima de cada rim.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ILHOTAS DE LANGERHANS OU PÂNCREAS  </a:t>
            </a:r>
            <a:r>
              <a:rPr lang="pt-BR" dirty="0" smtClean="0"/>
              <a:t>(2 hormônios)</a:t>
            </a:r>
          </a:p>
          <a:p>
            <a:r>
              <a:rPr lang="pt-BR" dirty="0" smtClean="0"/>
              <a:t>Atrás e por baixo do estômago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OVÁRIOS</a:t>
            </a:r>
            <a:r>
              <a:rPr lang="pt-BR" b="1" dirty="0" smtClean="0"/>
              <a:t> (2 hormônios)</a:t>
            </a:r>
          </a:p>
          <a:p>
            <a:r>
              <a:rPr lang="pt-BR" dirty="0" smtClean="0"/>
              <a:t>Cavidade pélvica, ao lado do útero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TESTÍCULOS</a:t>
            </a:r>
            <a:r>
              <a:rPr lang="pt-BR" b="1" dirty="0" smtClean="0"/>
              <a:t> (1 hormônio)</a:t>
            </a:r>
          </a:p>
          <a:p>
            <a:r>
              <a:rPr lang="pt-BR" dirty="0" smtClean="0"/>
              <a:t>Situados na bolsa escrotal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42984"/>
            <a:ext cx="43434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HIPÓFISE (Pituitária)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500726"/>
          </a:xfrm>
        </p:spPr>
        <p:txBody>
          <a:bodyPr>
            <a:normAutofit/>
          </a:bodyPr>
          <a:lstStyle/>
          <a:p>
            <a:r>
              <a:rPr lang="pt-BR" sz="4000" dirty="0" smtClean="0"/>
              <a:t>tamanho de um grão de ervilha</a:t>
            </a:r>
          </a:p>
          <a:p>
            <a:r>
              <a:rPr lang="pt-BR" sz="4000" dirty="0" smtClean="0"/>
              <a:t>localizada </a:t>
            </a:r>
            <a:r>
              <a:rPr lang="pt-BR" sz="4000" b="1" dirty="0" smtClean="0"/>
              <a:t>na fossa pituitária, logo abaixo da base do cérebro</a:t>
            </a:r>
          </a:p>
          <a:p>
            <a:r>
              <a:rPr lang="pt-BR" sz="4000" b="1" dirty="0" smtClean="0"/>
              <a:t>Fixada ao hipotálamo pelo infundíbulo</a:t>
            </a:r>
          </a:p>
          <a:p>
            <a:r>
              <a:rPr lang="pt-BR" sz="4000" b="1" dirty="0" smtClean="0"/>
              <a:t>Dividida em POSTERIOR OU NEUROHIPÓFISE e ANTERIOR OU ADENOHIPÓFISE</a:t>
            </a:r>
            <a:endParaRPr lang="pt-BR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escola.com/wp-content/uploads/2009/12/anatomia-hipof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pt-BR" dirty="0" smtClean="0"/>
              <a:t>HIPÓFISE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6357981" cy="60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wensboro-APII-hipófi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1628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136525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cs typeface="Arial" pitchFamily="34" charset="0"/>
              </a:rPr>
              <a:t>A HIPÓFISE E SUAS RELAÇÕES COM O HIPOTÁLAMO</a:t>
            </a:r>
            <a:r>
              <a:rPr lang="pt-BR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295400" y="41910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rgbClr val="FF0000"/>
                </a:solidFill>
              </a:rPr>
              <a:t>Posterior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553200" y="41910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rgbClr val="FF0000"/>
                </a:solidFill>
              </a:rPr>
              <a:t>Anterior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iofis.hd1.com.br/arquivos/Image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136525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cs typeface="Arial" pitchFamily="34" charset="0"/>
              </a:rPr>
              <a:t>A HIPÓFISE E SUAS RELAÇÕES COM O HIPOTÁLAMO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tuitary e hipotála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5030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2514600" y="4495800"/>
            <a:ext cx="1676400" cy="68580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2590800" y="4495800"/>
            <a:ext cx="1828800" cy="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V="1">
            <a:off x="2514600" y="3657600"/>
            <a:ext cx="2209800" cy="83820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 flipH="1">
            <a:off x="5257800" y="4953000"/>
            <a:ext cx="609600" cy="60960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5559425" y="4365625"/>
            <a:ext cx="2468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pitchFamily="34" charset="0"/>
              </a:rPr>
              <a:t>Axônios de neurônios  hipotalâmicos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04800" y="3962400"/>
            <a:ext cx="228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9966FF"/>
                </a:solidFill>
                <a:cs typeface="Arial" pitchFamily="34" charset="0"/>
              </a:rPr>
              <a:t>Sistema porta-hipotalâmico-hipofisário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cs typeface="Arial" pitchFamily="34" charset="0"/>
              </a:rPr>
              <a:t>Os núcleos hipotalâmicos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500198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SISTEMA ENDÓCRINO</a:t>
            </a:r>
            <a:endParaRPr lang="pt-BR" sz="6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858180" cy="321471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tx1"/>
                </a:solidFill>
              </a:rPr>
              <a:t>altera as atividades metabólicas, regula o crescimento e o desenvolvimento e guia os processos reprodutivos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IMPORTÂNCIA DO HIPOTÁLAMO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r>
              <a:rPr lang="pt-BR" sz="4000" dirty="0" smtClean="0"/>
              <a:t>Quase toda a secreção </a:t>
            </a:r>
            <a:r>
              <a:rPr lang="pt-BR" sz="4000" dirty="0" err="1" smtClean="0"/>
              <a:t>hipofisária</a:t>
            </a:r>
            <a:r>
              <a:rPr lang="pt-BR" sz="4000" dirty="0" smtClean="0"/>
              <a:t> é controlada por sinais hormonais e nervosos a partir do hipotálamo </a:t>
            </a:r>
          </a:p>
          <a:p>
            <a:r>
              <a:rPr lang="pt-BR" sz="4000" dirty="0" smtClean="0"/>
              <a:t>O hipotálamo recebe sinais vindos de diversas fontes no sistema nervoso, que excitam ou inibem diversas porções do hipotálamo, utilizada para controlar secreções dos vários hormônios </a:t>
            </a:r>
            <a:r>
              <a:rPr lang="pt-BR" sz="4000" dirty="0" err="1" smtClean="0"/>
              <a:t>hipofisários</a:t>
            </a:r>
            <a:endParaRPr lang="pt-BR" sz="4000" dirty="0" smtClean="0"/>
          </a:p>
          <a:p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oocities.org/colosseum/8026/sistem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0"/>
            <a:ext cx="70485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s3.amazonaws.com/magoo/ABAAAAEHoA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3582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://image.slidesharecdn.com/aula10-endocrino-110601125602-phpapp01/95/aula-10-endocrino-12-728.jpg?cb=130693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 ANTIDIURÉTICO OU VASOPRESSINA(ADH)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pt-BR" sz="4000" dirty="0" smtClean="0"/>
              <a:t>efeito no volume de urina</a:t>
            </a:r>
          </a:p>
          <a:p>
            <a:r>
              <a:rPr lang="pt-BR" sz="4000" dirty="0" smtClean="0"/>
              <a:t>↑reabsorção de água pelos túbulos renais de volta para o sangue</a:t>
            </a:r>
          </a:p>
          <a:p>
            <a:r>
              <a:rPr lang="pt-BR" sz="4000" dirty="0" smtClean="0"/>
              <a:t>auxilia no controle do volume de líquido corporal</a:t>
            </a:r>
          </a:p>
          <a:p>
            <a:r>
              <a:rPr lang="pt-BR" sz="4000" dirty="0" smtClean="0"/>
              <a:t>↓volume de urina (</a:t>
            </a:r>
            <a:r>
              <a:rPr lang="pt-BR" sz="4000" dirty="0" err="1" smtClean="0"/>
              <a:t>antidiurese</a:t>
            </a:r>
            <a:r>
              <a:rPr lang="pt-BR" sz="4000" dirty="0" smtClean="0"/>
              <a:t>)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images.slideplayer.com.br/6/1671224/slides/slide_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dirty="0" smtClean="0">
                <a:solidFill>
                  <a:srgbClr val="FF0000"/>
                </a:solidFill>
              </a:rPr>
              <a:t>OCITOCINA (OT) </a:t>
            </a:r>
            <a:r>
              <a:rPr lang="pt-BR" sz="4000" dirty="0" smtClean="0"/>
              <a:t>– estimula a contração das células musculares lisas do útero grávido e as células contráteis das glândulas mamárias.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Picture 2" descr="http://www.anapaulaavillez.com/wp/wp-content/uploads/2014/01/amamentar-hipofi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86544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GLÂNDULA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Agrupamento de células ou órgãos especializados na produção e na eliminação (secreção) de substâncias, a partir de matéria prima obtida da corrente sanguínea.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images.slideplayer.it/1/548965/slides/slid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images.slideplayer.com.br/11/3164958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HIPÓFISE ANTERIOR OU ADENOHIPÓFISE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 secreção da </a:t>
            </a:r>
            <a:r>
              <a:rPr lang="pt-BR" dirty="0" err="1" smtClean="0"/>
              <a:t>adeno-hipófise</a:t>
            </a:r>
            <a:r>
              <a:rPr lang="pt-BR" dirty="0" smtClean="0"/>
              <a:t> é controlada por hormônios hipotalâmicos liberadores secretados dentro do hipotálamo e que são levados para a região anterior da hipófise através de vasos portais </a:t>
            </a:r>
            <a:r>
              <a:rPr lang="pt-BR" dirty="0" err="1" smtClean="0"/>
              <a:t>hipotalamico-hipofisários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Na hipófise anterior os hormônios liberadores e inibidores agem sobre as células glandulares de modo a controlar sua secreção.  </a:t>
            </a:r>
          </a:p>
          <a:p>
            <a:r>
              <a:rPr lang="pt-BR" dirty="0" smtClean="0"/>
              <a:t>Os hormônios da </a:t>
            </a:r>
            <a:r>
              <a:rPr lang="pt-BR" dirty="0" err="1" smtClean="0"/>
              <a:t>adeno-hipófise</a:t>
            </a:r>
            <a:r>
              <a:rPr lang="pt-BR" dirty="0" smtClean="0"/>
              <a:t> são conhecidos coletivamente como </a:t>
            </a:r>
            <a:r>
              <a:rPr lang="pt-BR" dirty="0" err="1" smtClean="0"/>
              <a:t>trofinas</a:t>
            </a:r>
            <a:r>
              <a:rPr lang="pt-BR" dirty="0" smtClean="0"/>
              <a:t> (ou hormônios tróficos) , assim chamados por atuarem estimulando a atividade de outros órgãos ou glândulas.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 PROLACTINA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429288"/>
          </a:xfrm>
        </p:spPr>
        <p:txBody>
          <a:bodyPr>
            <a:noAutofit/>
          </a:bodyPr>
          <a:lstStyle/>
          <a:p>
            <a:r>
              <a:rPr lang="pt-BR" sz="3600" dirty="0" smtClean="0"/>
              <a:t>Secretado pela hipófise anterior durante a gravidez e amamentação</a:t>
            </a:r>
          </a:p>
          <a:p>
            <a:r>
              <a:rPr lang="pt-BR" sz="3600" dirty="0" smtClean="0"/>
              <a:t>Crescimento das mamas</a:t>
            </a:r>
          </a:p>
          <a:p>
            <a:r>
              <a:rPr lang="pt-BR" sz="3600" dirty="0" smtClean="0"/>
              <a:t>Aumento da função secretora</a:t>
            </a:r>
            <a:endParaRPr lang="pt-BR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08"/>
            <a:ext cx="471487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7030A0"/>
                </a:solidFill>
              </a:rPr>
              <a:t>PROLACTINA (PRL) </a:t>
            </a:r>
            <a:r>
              <a:rPr lang="pt-BR" sz="4000" b="1" dirty="0" smtClean="0"/>
              <a:t>– inicia e mantém a produção de leite pelas glândulas mamárias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images.slideplayer.com.br/11/2969606/slides/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495800" cy="6572272"/>
          </a:xfrm>
        </p:spPr>
        <p:txBody>
          <a:bodyPr>
            <a:noAutofit/>
          </a:bodyPr>
          <a:lstStyle/>
          <a:p>
            <a:r>
              <a:rPr lang="pt-BR" sz="3200" dirty="0" smtClean="0"/>
              <a:t>Quanto mais o bebê mama mais </a:t>
            </a:r>
            <a:r>
              <a:rPr lang="pt-BR" sz="3200" dirty="0" err="1" smtClean="0"/>
              <a:t>Prolactina</a:t>
            </a:r>
            <a:r>
              <a:rPr lang="pt-BR" sz="3200" dirty="0" smtClean="0"/>
              <a:t> é liberada (é removida a inibição sobre a </a:t>
            </a:r>
            <a:r>
              <a:rPr lang="pt-BR" sz="3200" dirty="0" err="1" smtClean="0"/>
              <a:t>prolactina</a:t>
            </a:r>
            <a:r>
              <a:rPr lang="pt-BR" sz="3200" dirty="0" smtClean="0"/>
              <a:t>), mais </a:t>
            </a:r>
            <a:r>
              <a:rPr lang="pt-BR" sz="3200" dirty="0" err="1" smtClean="0"/>
              <a:t>Ocitocina</a:t>
            </a:r>
            <a:r>
              <a:rPr lang="pt-BR" sz="3200" dirty="0" smtClean="0"/>
              <a:t> é liberada</a:t>
            </a:r>
          </a:p>
          <a:p>
            <a:r>
              <a:rPr lang="pt-BR" sz="3200" dirty="0" smtClean="0"/>
              <a:t>Sistema:</a:t>
            </a:r>
          </a:p>
          <a:p>
            <a:pPr>
              <a:buNone/>
            </a:pPr>
            <a:r>
              <a:rPr lang="pt-BR" sz="3200" dirty="0" smtClean="0"/>
              <a:t>Receptores mecânicos</a:t>
            </a:r>
          </a:p>
          <a:p>
            <a:pPr>
              <a:buNone/>
            </a:pPr>
            <a:r>
              <a:rPr lang="pt-BR" sz="3200" dirty="0" smtClean="0"/>
              <a:t>Respostas neurônios/ SNC</a:t>
            </a:r>
          </a:p>
          <a:p>
            <a:pPr>
              <a:buNone/>
            </a:pPr>
            <a:r>
              <a:rPr lang="pt-BR" sz="3200" dirty="0" smtClean="0"/>
              <a:t>Sistema endócrino produzindo e liberando hormônio</a:t>
            </a:r>
            <a:endParaRPr lang="pt-BR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>
                <a:solidFill>
                  <a:srgbClr val="0070C0"/>
                </a:solidFill>
              </a:rPr>
              <a:t>HORMÔNIO DO CRESCIMENTO (GH)– </a:t>
            </a:r>
            <a:r>
              <a:rPr lang="pt-BR" sz="3600" b="1" dirty="0" smtClean="0"/>
              <a:t>controla o crescimento geral do corpo e regula o metabolismo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www.estimulacaoneurologica.com.br/ckfinder/userfiles/images/Informacoes/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data\images\jpg\c43\43_20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793750"/>
            <a:ext cx="91440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164388" y="6524625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/>
              <a:t>Berne et al, 2004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7950" y="185738"/>
            <a:ext cx="8964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PERFIL DE SECREÇÃO DE GH AO LONGO DA VIDA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4000" y="5734050"/>
            <a:ext cx="8890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Lifetime pattern of GH secretion. GH levels are higher in children than in adults, with a peak period during puberty. </a:t>
            </a:r>
          </a:p>
          <a:p>
            <a:pPr algn="ctr"/>
            <a:r>
              <a:rPr lang="en-US"/>
              <a:t>GH secretion declines with aging.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ltonweb-com-GH-com a mã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3213100"/>
            <a:ext cx="24288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916238" y="4710113"/>
            <a:ext cx="33845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>
                <a:ea typeface="Times New Roman" pitchFamily="18" charset="0"/>
                <a:cs typeface="Arial" pitchFamily="34" charset="0"/>
              </a:rPr>
              <a:t>Gigantismo: excesso de GH na infância</a:t>
            </a:r>
          </a:p>
          <a:p>
            <a:pPr algn="ctr"/>
            <a:r>
              <a:rPr lang="pt-BR" sz="2600"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3850" y="3141663"/>
            <a:ext cx="8569325" cy="3671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971550" y="19050"/>
            <a:ext cx="767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DA SECREÇÃO DE GH NA INFÂNCIA.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23850" y="6494463"/>
            <a:ext cx="28416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/>
              <a:t>Robert P.  Wadlow ao lado do irmão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502400" y="6494463"/>
            <a:ext cx="23828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/>
              <a:t>Aos 20 anos, ao lado da mãe.</a:t>
            </a:r>
          </a:p>
        </p:txBody>
      </p:sp>
      <p:pic>
        <p:nvPicPr>
          <p:cNvPr id="47112" name="Picture 8" descr="altonweb-com-GH-ir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87700"/>
            <a:ext cx="2459037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95288" y="785794"/>
            <a:ext cx="619283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600" b="1" dirty="0">
                <a:ea typeface="Times New Roman" pitchFamily="18" charset="0"/>
                <a:cs typeface="Arial" pitchFamily="34" charset="0"/>
              </a:rPr>
              <a:t>Nanismo: falta ou deficiência na </a:t>
            </a:r>
            <a:r>
              <a:rPr lang="pt-BR" sz="2600" b="1" dirty="0" smtClean="0">
                <a:ea typeface="Times New Roman" pitchFamily="18" charset="0"/>
                <a:cs typeface="Arial" pitchFamily="34" charset="0"/>
              </a:rPr>
              <a:t>infância</a:t>
            </a:r>
          </a:p>
          <a:p>
            <a:r>
              <a:rPr lang="pt-BR" sz="2800" b="1" dirty="0" smtClean="0"/>
              <a:t>A hipófise anterior não secreta hormônio do crescimento. Tipo “</a:t>
            </a:r>
            <a:r>
              <a:rPr lang="pt-BR" sz="2800" b="1" dirty="0" err="1" smtClean="0"/>
              <a:t>hipofisário</a:t>
            </a:r>
            <a:r>
              <a:rPr lang="pt-BR" sz="2800" b="1" dirty="0" smtClean="0"/>
              <a:t>” de nanismo.</a:t>
            </a:r>
            <a:endParaRPr lang="pt-BR" sz="26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23850" y="476250"/>
            <a:ext cx="8569325" cy="254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7115" name="Picture 11" descr="gir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76263"/>
            <a:ext cx="12890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7885113" y="919163"/>
            <a:ext cx="8636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700" dirty="0" err="1"/>
              <a:t>These</a:t>
            </a:r>
            <a:r>
              <a:rPr lang="pt-BR" sz="700" dirty="0"/>
              <a:t> girls are </a:t>
            </a:r>
            <a:r>
              <a:rPr lang="pt-BR" sz="700" dirty="0" err="1"/>
              <a:t>sisters</a:t>
            </a:r>
            <a:r>
              <a:rPr lang="pt-BR" sz="700" dirty="0"/>
              <a:t>. </a:t>
            </a:r>
            <a:r>
              <a:rPr lang="pt-BR" sz="700" dirty="0" err="1"/>
              <a:t>The</a:t>
            </a:r>
            <a:r>
              <a:rPr lang="pt-BR" sz="700" dirty="0"/>
              <a:t> girl </a:t>
            </a:r>
            <a:r>
              <a:rPr lang="pt-BR" sz="700" dirty="0" err="1"/>
              <a:t>on</a:t>
            </a:r>
            <a:r>
              <a:rPr lang="pt-BR" sz="700" dirty="0"/>
              <a:t> </a:t>
            </a:r>
            <a:r>
              <a:rPr lang="pt-BR" sz="700" dirty="0" err="1"/>
              <a:t>the</a:t>
            </a:r>
            <a:r>
              <a:rPr lang="pt-BR" sz="700" dirty="0"/>
              <a:t> </a:t>
            </a:r>
            <a:r>
              <a:rPr lang="pt-BR" sz="700" dirty="0" err="1"/>
              <a:t>left</a:t>
            </a:r>
            <a:r>
              <a:rPr lang="pt-BR" sz="700" dirty="0"/>
              <a:t> </a:t>
            </a:r>
            <a:r>
              <a:rPr lang="pt-BR" sz="700" dirty="0" err="1"/>
              <a:t>lacked</a:t>
            </a:r>
            <a:r>
              <a:rPr lang="pt-BR" sz="700" dirty="0"/>
              <a:t> </a:t>
            </a:r>
            <a:r>
              <a:rPr lang="pt-BR" sz="700" dirty="0" err="1"/>
              <a:t>growth</a:t>
            </a:r>
            <a:r>
              <a:rPr lang="pt-BR" sz="700" dirty="0"/>
              <a:t> </a:t>
            </a:r>
            <a:r>
              <a:rPr lang="pt-BR" sz="700" dirty="0" err="1"/>
              <a:t>hormone</a:t>
            </a:r>
            <a:r>
              <a:rPr lang="pt-BR" sz="700" dirty="0"/>
              <a:t>. In </a:t>
            </a:r>
            <a:r>
              <a:rPr lang="pt-BR" sz="700" dirty="0" err="1"/>
              <a:t>this</a:t>
            </a:r>
            <a:r>
              <a:rPr lang="pt-BR" sz="700" dirty="0"/>
              <a:t> </a:t>
            </a:r>
            <a:r>
              <a:rPr lang="pt-BR" sz="700" dirty="0" err="1"/>
              <a:t>picture</a:t>
            </a:r>
            <a:r>
              <a:rPr lang="pt-BR" sz="700" dirty="0"/>
              <a:t> </a:t>
            </a:r>
            <a:r>
              <a:rPr lang="pt-BR" sz="700" dirty="0" err="1"/>
              <a:t>she</a:t>
            </a:r>
            <a:r>
              <a:rPr lang="pt-BR" sz="700" dirty="0"/>
              <a:t> </a:t>
            </a:r>
            <a:r>
              <a:rPr lang="pt-BR" sz="700" dirty="0" err="1"/>
              <a:t>was</a:t>
            </a:r>
            <a:r>
              <a:rPr lang="pt-BR" sz="700" dirty="0"/>
              <a:t> 18cm </a:t>
            </a:r>
            <a:r>
              <a:rPr lang="pt-BR" sz="700" dirty="0" err="1"/>
              <a:t>shorter</a:t>
            </a:r>
            <a:r>
              <a:rPr lang="pt-BR" sz="700" dirty="0"/>
              <a:t> </a:t>
            </a:r>
            <a:r>
              <a:rPr lang="pt-BR" sz="700" dirty="0" err="1"/>
              <a:t>than</a:t>
            </a:r>
            <a:r>
              <a:rPr lang="pt-BR" sz="700" dirty="0"/>
              <a:t> </a:t>
            </a:r>
            <a:r>
              <a:rPr lang="pt-BR" sz="700" dirty="0" err="1"/>
              <a:t>her</a:t>
            </a:r>
            <a:r>
              <a:rPr lang="pt-BR" sz="700" dirty="0"/>
              <a:t> </a:t>
            </a:r>
            <a:r>
              <a:rPr lang="pt-BR" sz="700" dirty="0" err="1"/>
              <a:t>sister</a:t>
            </a:r>
            <a:r>
              <a:rPr lang="pt-BR" sz="700" dirty="0"/>
              <a:t>, </a:t>
            </a:r>
            <a:r>
              <a:rPr lang="pt-BR" sz="700" dirty="0" err="1"/>
              <a:t>despite</a:t>
            </a:r>
            <a:r>
              <a:rPr lang="pt-BR" sz="700" dirty="0"/>
              <a:t> </a:t>
            </a:r>
            <a:r>
              <a:rPr lang="pt-BR" sz="700" dirty="0" err="1"/>
              <a:t>being</a:t>
            </a:r>
            <a:r>
              <a:rPr lang="pt-BR" sz="700" dirty="0"/>
              <a:t> </a:t>
            </a:r>
            <a:r>
              <a:rPr lang="pt-BR" sz="700" dirty="0" err="1"/>
              <a:t>one</a:t>
            </a:r>
            <a:r>
              <a:rPr lang="pt-BR" sz="700" dirty="0"/>
              <a:t> </a:t>
            </a:r>
            <a:r>
              <a:rPr lang="pt-BR" sz="700" dirty="0" err="1"/>
              <a:t>and</a:t>
            </a:r>
            <a:r>
              <a:rPr lang="pt-BR" sz="700" dirty="0"/>
              <a:t> a </a:t>
            </a:r>
            <a:r>
              <a:rPr lang="pt-BR" sz="700" dirty="0" err="1"/>
              <a:t>half</a:t>
            </a:r>
            <a:r>
              <a:rPr lang="pt-BR" sz="700" dirty="0"/>
              <a:t> </a:t>
            </a:r>
            <a:r>
              <a:rPr lang="pt-BR" sz="700" dirty="0" err="1"/>
              <a:t>years</a:t>
            </a:r>
            <a:r>
              <a:rPr lang="pt-BR" sz="700" dirty="0"/>
              <a:t> </a:t>
            </a:r>
            <a:r>
              <a:rPr lang="pt-BR" sz="700" dirty="0" err="1"/>
              <a:t>older</a:t>
            </a:r>
            <a:r>
              <a:rPr lang="pt-BR" sz="700" dirty="0"/>
              <a:t>. </a:t>
            </a:r>
            <a:r>
              <a:rPr lang="pt-BR" sz="700" dirty="0">
                <a:hlinkClick r:id="rId5"/>
              </a:rPr>
              <a:t>http</a:t>
            </a:r>
            <a:r>
              <a:rPr lang="pt-BR" sz="700" dirty="0" smtClean="0">
                <a:hlinkClick r:id="rId5"/>
              </a:rPr>
              <a:t>://</a:t>
            </a:r>
            <a:r>
              <a:rPr lang="pt-BR" sz="700" dirty="0" smtClean="0"/>
              <a:t>encontrado</a:t>
            </a:r>
            <a:endParaRPr lang="pt-BR" sz="700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059113" y="6508750"/>
            <a:ext cx="3254375" cy="304800"/>
          </a:xfrm>
          <a:prstGeom prst="rect">
            <a:avLst/>
          </a:prstGeom>
          <a:noFill/>
          <a:ln w="571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pt-BR" sz="1400">
                <a:hlinkClick r:id="rId6"/>
              </a:rPr>
              <a:t>http://www.altonweb.com/history/wadlow/</a:t>
            </a:r>
            <a:r>
              <a:rPr lang="pt-BR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io_psi_acromega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500438"/>
            <a:ext cx="1757363" cy="24209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0825" y="446088"/>
            <a:ext cx="859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ea typeface="Times New Roman" pitchFamily="18" charset="0"/>
                <a:cs typeface="Arial" pitchFamily="34" charset="0"/>
              </a:rPr>
              <a:t>Acromegalia: excesso de secreção de GH após a puberdade. </a:t>
            </a:r>
          </a:p>
          <a:p>
            <a:pPr eaLnBrk="0" hangingPunct="0"/>
            <a:endParaRPr lang="pt-BR" sz="24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067175" y="1916113"/>
            <a:ext cx="1800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Repare na estrutura óssea da face e das mãos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4213" y="1052513"/>
            <a:ext cx="8280400" cy="55451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8313" y="17463"/>
            <a:ext cx="817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NA SECREÇÃO DE GH NA VIDA ADULTA</a:t>
            </a:r>
          </a:p>
        </p:txBody>
      </p:sp>
      <p:pic>
        <p:nvPicPr>
          <p:cNvPr id="48135" name="Picture 7" descr="fig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3079750" cy="38417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4"/>
          <a:srcRect l="24150" t="21704" r="3865" b="8167"/>
          <a:stretch>
            <a:fillRect/>
          </a:stretch>
        </p:blipFill>
        <p:spPr bwMode="auto">
          <a:xfrm>
            <a:off x="6084888" y="1125538"/>
            <a:ext cx="280828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5"/>
          <a:srcRect l="24150" t="20456" r="2950" b="9387"/>
          <a:stretch>
            <a:fillRect/>
          </a:stretch>
        </p:blipFill>
        <p:spPr bwMode="auto">
          <a:xfrm>
            <a:off x="6084888" y="3141663"/>
            <a:ext cx="28082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GLÂNDULAS EXÓCRINAS </a:t>
            </a:r>
            <a:br>
              <a:rPr lang="pt-BR" sz="4800" b="1" dirty="0" smtClean="0">
                <a:solidFill>
                  <a:srgbClr val="0070C0"/>
                </a:solidFill>
              </a:rPr>
            </a:br>
            <a:r>
              <a:rPr lang="pt-BR" sz="4800" b="1" dirty="0" smtClean="0">
                <a:solidFill>
                  <a:srgbClr val="00B050"/>
                </a:solidFill>
              </a:rPr>
              <a:t>(secreção externa) </a:t>
            </a:r>
            <a:endParaRPr lang="pt-BR" sz="4800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>
            <a:noAutofit/>
          </a:bodyPr>
          <a:lstStyle/>
          <a:p>
            <a:r>
              <a:rPr lang="pt-BR" sz="4400" dirty="0" smtClean="0"/>
              <a:t>Apresentam ductos ou canais excretores. </a:t>
            </a:r>
          </a:p>
          <a:p>
            <a:r>
              <a:rPr lang="pt-BR" sz="4400" dirty="0" smtClean="0"/>
              <a:t>Lançam seus produtos no interior de órgãos </a:t>
            </a:r>
            <a:r>
              <a:rPr lang="pt-BR" sz="4400" dirty="0" err="1" smtClean="0"/>
              <a:t>cavitários</a:t>
            </a:r>
            <a:r>
              <a:rPr lang="pt-BR" sz="4400" dirty="0" smtClean="0"/>
              <a:t> (ex: glândulas salivares, gástricas, lacrimais, fígado) ou para fora do corpo. (ex: sudoríparas, sebáceas, mamárias).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Group 2"/>
          <p:cNvGraphicFramePr>
            <a:graphicFrameLocks noGrp="1"/>
          </p:cNvGraphicFramePr>
          <p:nvPr/>
        </p:nvGraphicFramePr>
        <p:xfrm>
          <a:off x="568325" y="1438275"/>
          <a:ext cx="3571875" cy="2942273"/>
        </p:xfrm>
        <a:graphic>
          <a:graphicData uri="http://schemas.openxmlformats.org/drawingml/2006/table">
            <a:tbl>
              <a:tblPr/>
              <a:tblGrid>
                <a:gridCol w="3571875"/>
              </a:tblGrid>
              <a:tr h="257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t-BR" sz="1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4448175" y="2733675"/>
            <a:ext cx="247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1100"/>
          </a:p>
          <a:p>
            <a:pPr eaLnBrk="0" hangingPunct="0"/>
            <a:r>
              <a:rPr lang="pt-BR"/>
              <a:t> </a:t>
            </a:r>
          </a:p>
          <a:p>
            <a:pPr eaLnBrk="0" hangingPunct="0"/>
            <a:endParaRPr lang="pt-BR"/>
          </a:p>
        </p:txBody>
      </p:sp>
      <p:graphicFrame>
        <p:nvGraphicFramePr>
          <p:cNvPr id="131082" name="Group 10"/>
          <p:cNvGraphicFramePr>
            <a:graphicFrameLocks noGrp="1"/>
          </p:cNvGraphicFramePr>
          <p:nvPr/>
        </p:nvGraphicFramePr>
        <p:xfrm>
          <a:off x="4867275" y="1511300"/>
          <a:ext cx="3808413" cy="2988310"/>
        </p:xfrm>
        <a:graphic>
          <a:graphicData uri="http://schemas.openxmlformats.org/drawingml/2006/table">
            <a:tbl>
              <a:tblPr/>
              <a:tblGrid>
                <a:gridCol w="3808413"/>
              </a:tblGrid>
              <a:tr h="2622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t-BR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161" name="Picture 17" descr="fig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8" descr="fig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20"/>
          <p:cNvSpPr>
            <a:spLocks noChangeArrowheads="1"/>
          </p:cNvSpPr>
          <p:nvPr/>
        </p:nvSpPr>
        <p:spPr bwMode="auto">
          <a:xfrm>
            <a:off x="250825" y="590550"/>
            <a:ext cx="859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ea typeface="Times New Roman" pitchFamily="18" charset="0"/>
                <a:cs typeface="Arial" pitchFamily="34" charset="0"/>
              </a:rPr>
              <a:t>Acromegalia: excesso de secreção de GH após a puberdade. </a:t>
            </a:r>
          </a:p>
          <a:p>
            <a:pPr eaLnBrk="0" hangingPunct="0"/>
            <a:endParaRPr lang="pt-BR" sz="24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68313" y="163513"/>
            <a:ext cx="817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NA SECREÇÃO DE GH NA VIDA ADULTA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Acromegalia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786454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Um tumor </a:t>
            </a:r>
            <a:r>
              <a:rPr lang="pt-BR" b="1" dirty="0" err="1" smtClean="0"/>
              <a:t>secretante</a:t>
            </a:r>
            <a:r>
              <a:rPr lang="pt-BR" b="1" dirty="0" smtClean="0"/>
              <a:t> de hormônio do crescimento após a adolescência pode causar o aumento das dimensões dos tecidos moles e dos ossos, pois a secreção excessiva desse hormônio não é mais capaz de promover o aumento da estatura</a:t>
            </a:r>
          </a:p>
          <a:p>
            <a:r>
              <a:rPr lang="pt-BR" b="1" dirty="0" smtClean="0"/>
              <a:t>Uma pessoa acromegálica é o mesmo que um gigante exceto pela incapacidade de seus ossos longos já “fundidos” crescerem, o que faz com que sua estatura permaneça normal enquanto outras características do seu corpo apresentam um crescimento desproporcional.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>
                <a:solidFill>
                  <a:srgbClr val="006600"/>
                </a:solidFill>
              </a:rPr>
              <a:t>HORMÔNIO ESTIMULANTE DA TIREÓIDE (TSH) (TIROTROPINA</a:t>
            </a:r>
            <a:r>
              <a:rPr lang="pt-BR" sz="3600" b="1" dirty="0" smtClean="0">
                <a:solidFill>
                  <a:srgbClr val="006600"/>
                </a:solidFill>
              </a:rPr>
              <a:t>) </a:t>
            </a:r>
            <a:r>
              <a:rPr lang="pt-BR" sz="3600" b="1" dirty="0" smtClean="0"/>
              <a:t>– controla a secreção da glândula tireóide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Espaço Reservado para Conteúdo 3" descr="http://interna.coceducacao.com.br/ebook/content/pictures/2002-71-142-49-50-i005b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500726" cy="53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100" b="1" dirty="0" smtClean="0">
                <a:solidFill>
                  <a:srgbClr val="FF0066"/>
                </a:solidFill>
              </a:rPr>
              <a:t>HORMÔNIO ADRENOCORTICOTRÓPICO  (ACTH) (ADRENOCORTICOTROPINA) </a:t>
            </a:r>
            <a:r>
              <a:rPr lang="pt-BR" sz="3100" b="1" dirty="0" smtClean="0"/>
              <a:t>– estimula o córtex da supra-renal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Espaço Reservado para Conteúdo 3" descr="http://psiqweb.net/wp-content/uploads/2015/10/hip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64373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HORMÔNIOS GONADOTRÓPICOS OU GONADOTROPINAS – </a:t>
            </a:r>
            <a:r>
              <a:rPr lang="pt-BR" b="1" dirty="0" smtClean="0"/>
              <a:t>têm sua ação sobre as gônadas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HORMÔNIO FOLÍCULO-ESTIMULANTE (FSH) </a:t>
            </a:r>
            <a:r>
              <a:rPr lang="pt-BR" sz="4000" b="1" dirty="0" smtClean="0"/>
              <a:t>– estimula a produção de espermatozóides pelos testículos e a produção de ovócitos e estrógenos pelos ovários </a:t>
            </a:r>
          </a:p>
          <a:p>
            <a:r>
              <a:rPr lang="pt-BR" sz="4000" b="1" dirty="0" smtClean="0">
                <a:solidFill>
                  <a:srgbClr val="0070C0"/>
                </a:solidFill>
              </a:rPr>
              <a:t>HORMÔNIO LUTEINIZANTE (LH) </a:t>
            </a:r>
            <a:r>
              <a:rPr lang="pt-BR" sz="4000" b="1" dirty="0" smtClean="0"/>
              <a:t>– estimula a secreção de testosterona,  estrógenos e progesterona e a ovulação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rmAutofit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www.proyecto-bebe.es/upload/cntimg/Anatomia/lh_fsh_pro_b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429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426" name="Picture 2" descr="http://www.dsdgenetics.org/images/HPG_axis_pk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http://www.javeriana.edu.co/Facultades/Ciencias/neurobioquimica/libros/neurobioquimica/los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HORMÔNIO MELANÓCITO-ESTIMULANTE (MSH) </a:t>
            </a:r>
            <a:r>
              <a:rPr lang="pt-BR" b="1" dirty="0" smtClean="0"/>
              <a:t>– afeta a pigmentação da pele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i87.servimg.com/u/f87/12/37/38/55/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215106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071570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70C0"/>
                </a:solidFill>
              </a:rPr>
              <a:t>GLÂNDULAS ENDÓCRINAS</a:t>
            </a:r>
            <a:br>
              <a:rPr lang="pt-BR" sz="5300" b="1" dirty="0" smtClean="0">
                <a:solidFill>
                  <a:srgbClr val="0070C0"/>
                </a:solidFill>
              </a:rPr>
            </a:br>
            <a:r>
              <a:rPr lang="pt-BR" sz="5300" b="1" dirty="0" smtClean="0">
                <a:solidFill>
                  <a:srgbClr val="0070C0"/>
                </a:solidFill>
              </a:rPr>
              <a:t> </a:t>
            </a:r>
            <a:r>
              <a:rPr lang="pt-BR" sz="5300" b="1" dirty="0" smtClean="0">
                <a:solidFill>
                  <a:srgbClr val="00B050"/>
                </a:solidFill>
              </a:rPr>
              <a:t>(secreção interna)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/>
              <a:t>sem ductos, produzem substâncias reguladoras — os hormônios — lançando-as diretamente na corrente sanguínea</a:t>
            </a:r>
          </a:p>
          <a:p>
            <a:r>
              <a:rPr lang="pt-BR" sz="4000" dirty="0" smtClean="0"/>
              <a:t> Ex.: hipófise, tireóide, paratireóides, pâncreas endócrino (ilhotas de </a:t>
            </a:r>
            <a:r>
              <a:rPr lang="pt-BR" sz="4000" dirty="0" err="1" smtClean="0"/>
              <a:t>Langerhans</a:t>
            </a:r>
            <a:r>
              <a:rPr lang="pt-BR" sz="4000" dirty="0" smtClean="0"/>
              <a:t>), supra-renais ou adrenais, gônadas, etc.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B050"/>
                </a:solidFill>
              </a:rPr>
              <a:t>ENDOCRINOLOGIA</a:t>
            </a:r>
            <a:r>
              <a:rPr lang="pt-BR" sz="6000" b="1" dirty="0" smtClean="0"/>
              <a:t/>
            </a:r>
            <a:br>
              <a:rPr lang="pt-BR" sz="6000" b="1" dirty="0" smtClean="0"/>
            </a:b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/>
              <a:t>Estudo da comunicação intra e extracelular por moléculas conhecidas como HORMÔNIOS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HORMÔNIO </a:t>
            </a:r>
            <a:br>
              <a:rPr lang="pt-BR" sz="5400" b="1" dirty="0" smtClean="0">
                <a:solidFill>
                  <a:srgbClr val="FF0000"/>
                </a:solidFill>
              </a:rPr>
            </a:br>
            <a:r>
              <a:rPr lang="pt-BR" sz="4000" b="1" dirty="0" smtClean="0">
                <a:solidFill>
                  <a:srgbClr val="FF0000"/>
                </a:solidFill>
              </a:rPr>
              <a:t>(Gr. </a:t>
            </a:r>
            <a:r>
              <a:rPr lang="pt-BR" sz="4000" b="1" i="1" dirty="0" err="1" smtClean="0">
                <a:solidFill>
                  <a:srgbClr val="FF0000"/>
                </a:solidFill>
              </a:rPr>
              <a:t>hormaein</a:t>
            </a:r>
            <a:r>
              <a:rPr lang="pt-BR" sz="4000" b="1" dirty="0" smtClean="0">
                <a:solidFill>
                  <a:srgbClr val="FF0000"/>
                </a:solidFill>
              </a:rPr>
              <a:t>, excitar)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Substância química (MENSAGEIRO) produzida por uma glândula especializada e transportada a um órgão alvo onde é produzida uma resposta reguladora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reguladores (estimulantes ou inibidores) de funções orgânicas (crescimento, metabolismo, reprodução, etc.), concorrendo para a manutenção do equilíbrio do meio interno (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homeostase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AS AÇÕES DOS HORMÔNIOS: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regulam...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5000660"/>
          </a:xfrm>
        </p:spPr>
        <p:txBody>
          <a:bodyPr>
            <a:normAutofit/>
          </a:bodyPr>
          <a:lstStyle/>
          <a:p>
            <a:pPr lvl="0"/>
            <a:r>
              <a:rPr lang="pt-BR" sz="4000" dirty="0" smtClean="0"/>
              <a:t>a composição química e o volume do meio interno</a:t>
            </a:r>
          </a:p>
          <a:p>
            <a:pPr lvl="0"/>
            <a:r>
              <a:rPr lang="pt-BR" sz="4000" dirty="0" smtClean="0"/>
              <a:t>o metabolismo e o equilíbrio energético</a:t>
            </a:r>
          </a:p>
          <a:p>
            <a:pPr lvl="0"/>
            <a:r>
              <a:rPr lang="pt-BR" sz="4000" dirty="0" smtClean="0"/>
              <a:t>a contração das fibras musculares lisas e cardíacas e a secreção glandular</a:t>
            </a:r>
          </a:p>
          <a:p>
            <a:pPr lvl="0"/>
            <a:r>
              <a:rPr lang="pt-BR" sz="4000" dirty="0" smtClean="0"/>
              <a:t>certas atividades do sistema imunológico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59736</TotalTime>
  <Words>1306</Words>
  <Application>Microsoft Office PowerPoint</Application>
  <PresentationFormat>Apresentação na tela (4:3)</PresentationFormat>
  <Paragraphs>155</Paragraphs>
  <Slides>59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Tema do Office</vt:lpstr>
      <vt:lpstr>Apresentação do PowerPoint</vt:lpstr>
      <vt:lpstr>Apresentação do PowerPoint</vt:lpstr>
      <vt:lpstr>SISTEMA ENDÓCRINO</vt:lpstr>
      <vt:lpstr>GLÂNDULA</vt:lpstr>
      <vt:lpstr>GLÂNDULAS EXÓCRINAS  (secreção externa) </vt:lpstr>
      <vt:lpstr>GLÂNDULAS ENDÓCRINAS  (secreção interna) </vt:lpstr>
      <vt:lpstr>ENDOCRINOLOGIA </vt:lpstr>
      <vt:lpstr>HORMÔNIO  (Gr. hormaein, excitar)</vt:lpstr>
      <vt:lpstr>AS AÇÕES DOS HORMÔNIOS: regulam...</vt:lpstr>
      <vt:lpstr>MECANISMOS DA AÇÃO HORMONAL </vt:lpstr>
      <vt:lpstr>CLASSIFICAÇÃO QUÍMICA </vt:lpstr>
      <vt:lpstr>HORMÔNIOS E O SISTEMA ENDÓCRINO </vt:lpstr>
      <vt:lpstr>MECANISMOS DA AÇÃO HORMONAL </vt:lpstr>
      <vt:lpstr>MECANISMOS DA AÇÃO HORMONAL </vt:lpstr>
      <vt:lpstr>RECEPTORES HORMONAIS E SUA ATIVAÇÃO </vt:lpstr>
      <vt:lpstr>MECANISMOS DE AÇÃO HORMONAL Hormônios protéicos e hormônios esteróides</vt:lpstr>
      <vt:lpstr>Apresentação do PowerPoint</vt:lpstr>
      <vt:lpstr>Apresentação do PowerPoint</vt:lpstr>
      <vt:lpstr>MECANISMOS DE AÇÃO HORMONAL:  exemplos de retroalimentação  negativa </vt:lpstr>
      <vt:lpstr>PRINCIPAIS GLÂNDULAS ENDÓCRINAS </vt:lpstr>
      <vt:lpstr>Apresentação do PowerPoint</vt:lpstr>
      <vt:lpstr>PRINCIPAIS GLÂNDULAS ENDÓCRINAS </vt:lpstr>
      <vt:lpstr>PRINCIPAIS GLÂNDULAS ENDÓCRINAS  </vt:lpstr>
      <vt:lpstr>HIPÓFISE (Pituitária) </vt:lpstr>
      <vt:lpstr>Apresentação do PowerPoint</vt:lpstr>
      <vt:lpstr>HIPÓFISE</vt:lpstr>
      <vt:lpstr>Apresentação do PowerPoint</vt:lpstr>
      <vt:lpstr>Apresentação do PowerPoint</vt:lpstr>
      <vt:lpstr>Apresentação do PowerPoint</vt:lpstr>
      <vt:lpstr>IMPORTÂNCIA DO HIPOTÁLAMO</vt:lpstr>
      <vt:lpstr>Apresentação do PowerPoint</vt:lpstr>
      <vt:lpstr>Apresentação do PowerPoint</vt:lpstr>
      <vt:lpstr>Apresentação do PowerPoint</vt:lpstr>
      <vt:lpstr>Apresentação do PowerPoint</vt:lpstr>
      <vt:lpstr>HORMÔNIO ANTIDIURÉTICO OU VASOPRESSINA(ADH)</vt:lpstr>
      <vt:lpstr>Apresentação do PowerPoint</vt:lpstr>
      <vt:lpstr> OCITOCINA (OT) – estimula a contração das células musculares lisas do útero grávido e as células contráteis das glândulas mamárias. </vt:lpstr>
      <vt:lpstr>Apresentação do PowerPoint</vt:lpstr>
      <vt:lpstr>Apresentação do PowerPoint</vt:lpstr>
      <vt:lpstr>Apresentação do PowerPoint</vt:lpstr>
      <vt:lpstr>Apresentação do PowerPoint</vt:lpstr>
      <vt:lpstr>HIPÓFISE ANTERIOR OU ADENOHIPÓFISE</vt:lpstr>
      <vt:lpstr>HORMÔNIO PROLACTINA </vt:lpstr>
      <vt:lpstr>PROLACTINA (PRL) – inicia e mantém a produção de leite pelas glândulas mamárias  </vt:lpstr>
      <vt:lpstr>Apresentação do PowerPoint</vt:lpstr>
      <vt:lpstr> HORMÔNIO DO CRESCIMENTO (GH)– controla o crescimento geral do corpo e regula o metabolismo </vt:lpstr>
      <vt:lpstr>Apresentação do PowerPoint</vt:lpstr>
      <vt:lpstr>Apresentação do PowerPoint</vt:lpstr>
      <vt:lpstr>Apresentação do PowerPoint</vt:lpstr>
      <vt:lpstr>Apresentação do PowerPoint</vt:lpstr>
      <vt:lpstr>Acromegalia </vt:lpstr>
      <vt:lpstr> HORMÔNIO ESTIMULANTE DA TIREÓIDE (TSH) (TIROTROPINA) – controla a secreção da glândula tireóide </vt:lpstr>
      <vt:lpstr>Apresentação do PowerPoint</vt:lpstr>
      <vt:lpstr> HORMÔNIO ADRENOCORTICOTRÓPICO  (ACTH) (ADRENOCORTICOTROPINA) – estimula o córtex da supra-renal </vt:lpstr>
      <vt:lpstr>HORMÔNIOS GONADOTRÓPICOS OU GONADOTROPINAS – têm sua ação sobre as gônadas </vt:lpstr>
      <vt:lpstr> </vt:lpstr>
      <vt:lpstr>Apresentação do PowerPoint</vt:lpstr>
      <vt:lpstr>Apresentação do PowerPoint</vt:lpstr>
      <vt:lpstr> HORMÔNIO MELANÓCITO-ESTIMULANTE (MSH) – afeta a pigmentação da pele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SIETEMA ENDÓCRINO</dc:title>
  <dc:creator>isabela</dc:creator>
  <cp:lastModifiedBy>Isabela</cp:lastModifiedBy>
  <cp:revision>124</cp:revision>
  <dcterms:created xsi:type="dcterms:W3CDTF">2016-04-21T19:34:14Z</dcterms:created>
  <dcterms:modified xsi:type="dcterms:W3CDTF">2018-07-11T17:30:50Z</dcterms:modified>
</cp:coreProperties>
</file>