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66"/>
  </p:notesMasterIdLst>
  <p:handoutMasterIdLst>
    <p:handoutMasterId r:id="rId67"/>
  </p:handoutMasterIdLst>
  <p:sldIdLst>
    <p:sldId id="404" r:id="rId2"/>
    <p:sldId id="451" r:id="rId3"/>
    <p:sldId id="438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07" r:id="rId15"/>
    <p:sldId id="465" r:id="rId16"/>
    <p:sldId id="405" r:id="rId17"/>
    <p:sldId id="406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363" r:id="rId32"/>
    <p:sldId id="353" r:id="rId33"/>
    <p:sldId id="356" r:id="rId34"/>
    <p:sldId id="361" r:id="rId35"/>
    <p:sldId id="362" r:id="rId36"/>
    <p:sldId id="333" r:id="rId37"/>
    <p:sldId id="325" r:id="rId38"/>
    <p:sldId id="374" r:id="rId39"/>
    <p:sldId id="436" r:id="rId40"/>
    <p:sldId id="452" r:id="rId41"/>
    <p:sldId id="453" r:id="rId42"/>
    <p:sldId id="454" r:id="rId43"/>
    <p:sldId id="455" r:id="rId44"/>
    <p:sldId id="456" r:id="rId45"/>
    <p:sldId id="457" r:id="rId46"/>
    <p:sldId id="458" r:id="rId47"/>
    <p:sldId id="459" r:id="rId48"/>
    <p:sldId id="460" r:id="rId49"/>
    <p:sldId id="461" r:id="rId50"/>
    <p:sldId id="462" r:id="rId51"/>
    <p:sldId id="463" r:id="rId52"/>
    <p:sldId id="464" r:id="rId53"/>
    <p:sldId id="450" r:id="rId54"/>
    <p:sldId id="426" r:id="rId55"/>
    <p:sldId id="437" r:id="rId56"/>
    <p:sldId id="427" r:id="rId57"/>
    <p:sldId id="428" r:id="rId58"/>
    <p:sldId id="429" r:id="rId59"/>
    <p:sldId id="430" r:id="rId60"/>
    <p:sldId id="431" r:id="rId61"/>
    <p:sldId id="432" r:id="rId62"/>
    <p:sldId id="433" r:id="rId63"/>
    <p:sldId id="434" r:id="rId64"/>
    <p:sldId id="435" r:id="rId6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BF7F3"/>
    <a:srgbClr val="FFF5CD"/>
    <a:srgbClr val="F4FFCD"/>
    <a:srgbClr val="FFEBCD"/>
    <a:srgbClr val="0066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 autoAdjust="0"/>
    <p:restoredTop sz="98577" autoAdjust="0"/>
  </p:normalViewPr>
  <p:slideViewPr>
    <p:cSldViewPr>
      <p:cViewPr>
        <p:scale>
          <a:sx n="68" d="100"/>
          <a:sy n="68" d="100"/>
        </p:scale>
        <p:origin x="-155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1608" y="4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0CBCA-33D3-4BB5-ACE1-A50CE73AC236}" type="datetimeFigureOut">
              <a:rPr lang="pt-BR" smtClean="0"/>
              <a:t>18/06/2018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0B3A7-84EC-401C-9205-7F4359294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280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DEB15A5-4D75-41F6-AD95-7418F39336B5}" type="datetimeFigureOut">
              <a:rPr lang="pt-BR"/>
              <a:pPr>
                <a:defRPr/>
              </a:pPr>
              <a:t>18/06/2018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E9F22B-469A-42C0-9637-709CE29298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719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5939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16FDC791-8685-4869-B384-AF6EE3874335}" type="slidenum">
              <a:rPr lang="pt-BR" sz="1200">
                <a:latin typeface="Arial" charset="0"/>
              </a:rPr>
              <a:pPr algn="r" eaLnBrk="1" hangingPunct="1"/>
              <a:t>36</a:t>
            </a:fld>
            <a:endParaRPr lang="pt-B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6805D0B-727C-4920-8D5F-781B4BA3F016}" type="slidenum">
              <a:rPr lang="pt-BR" smtClean="0">
                <a:latin typeface="Arial" charset="0"/>
              </a:rPr>
              <a:pPr eaLnBrk="1" hangingPunct="1"/>
              <a:t>37</a:t>
            </a:fld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9C5A5C42-00EE-4E8F-8BF6-E7FA611502D0}" type="datetimeFigureOut">
              <a:rPr lang="pt-BR" smtClean="0"/>
              <a:pPr>
                <a:defRPr/>
              </a:pPr>
              <a:t>18/06/2018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F78B9006-61D4-42FA-A3DC-6D480E1FD6A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BD765-C70A-4F45-8ACD-E165024ED674}" type="datetimeFigureOut">
              <a:rPr lang="pt-BR" smtClean="0"/>
              <a:pPr>
                <a:defRPr/>
              </a:pPr>
              <a:t>18/06/2018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9DC22-BC7C-4B3D-9C71-DF35CCCB874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09E57-1544-41CC-9165-31448BB753D3}" type="datetimeFigureOut">
              <a:rPr lang="pt-BR" smtClean="0"/>
              <a:pPr>
                <a:defRPr/>
              </a:pPr>
              <a:t>18/06/2018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58E0B-2481-4843-9750-0495F4D0139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AE99448C-5847-42CF-A29B-602E265E2ADF}" type="datetimeFigureOut">
              <a:rPr lang="pt-BR" smtClean="0"/>
              <a:pPr>
                <a:defRPr/>
              </a:pPr>
              <a:t>18/06/2018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42677ED0-25CC-4F4D-8B1F-3ED708F5963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BBFDBAA-13AE-4D8F-93F5-ECF164FF907B}" type="datetimeFigureOut">
              <a:rPr lang="pt-BR" smtClean="0"/>
              <a:pPr>
                <a:defRPr/>
              </a:pPr>
              <a:t>18/06/2018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922854E7-28C8-4784-AC01-712405EBA6D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CCCFCB-BDCE-470C-BB69-A8F3BF898A8A}" type="datetimeFigureOut">
              <a:rPr lang="pt-BR" smtClean="0"/>
              <a:pPr>
                <a:defRPr/>
              </a:pPr>
              <a:t>18/06/2018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708-5584-4A06-A60B-9CBF4C4C3A8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2F5F37-B696-4C4C-B85B-AD53E9B14EA9}" type="datetimeFigureOut">
              <a:rPr lang="pt-BR" smtClean="0"/>
              <a:pPr>
                <a:defRPr/>
              </a:pPr>
              <a:t>18/06/2018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4465C-DEE8-4B84-91C3-9B8A9CD27FD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27522F4B-5448-4EBB-955E-2ED2D3441AEF}" type="datetimeFigureOut">
              <a:rPr lang="pt-BR" smtClean="0"/>
              <a:pPr>
                <a:defRPr/>
              </a:pPr>
              <a:t>18/06/2018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A10B902-5069-4A3D-81B4-75917A3479D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7B43D-B2C9-4117-ABC5-B1E19D5E4D70}" type="datetimeFigureOut">
              <a:rPr lang="pt-BR" smtClean="0"/>
              <a:pPr>
                <a:defRPr/>
              </a:pPr>
              <a:t>18/06/2018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AB921-D720-451E-9422-B6D8CF7C1EF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CB77CCD6-67B2-4B6E-AC99-B2DF0FF9645F}" type="datetimeFigureOut">
              <a:rPr lang="pt-BR" smtClean="0"/>
              <a:pPr>
                <a:defRPr/>
              </a:pPr>
              <a:t>18/06/2018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FC87497-1369-420E-9055-27AC67B1E20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BBAC7CD-C1C4-42DD-B15F-6E311078AB5C}" type="datetimeFigureOut">
              <a:rPr lang="pt-BR" smtClean="0"/>
              <a:pPr>
                <a:defRPr/>
              </a:pPr>
              <a:t>18/06/2018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C5FD443-6C57-4E91-B9BA-CAC8C474FC5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8740A9-86E6-4BF8-A800-1BC21050E5E1}" type="datetimeFigureOut">
              <a:rPr lang="pt-BR" smtClean="0"/>
              <a:pPr>
                <a:defRPr/>
              </a:pPr>
              <a:t>18/06/2018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F19E37-AF70-4D15-A4A1-498C3823240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1835696" y="1844824"/>
            <a:ext cx="6820272" cy="1894362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sz="5400" dirty="0" smtClean="0"/>
              <a:t>GESTÃO DO TRABALHO EM ENFERMAGEM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Conteúdo 2"/>
          <p:cNvSpPr txBox="1">
            <a:spLocks/>
          </p:cNvSpPr>
          <p:nvPr/>
        </p:nvSpPr>
        <p:spPr bwMode="auto">
          <a:xfrm>
            <a:off x="457200" y="476250"/>
            <a:ext cx="8291513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>
                <a:latin typeface="Arial" charset="0"/>
                <a:cs typeface="Arial" charset="0"/>
              </a:rPr>
              <a:t>. Interpretar e aplicar normas do exercício profissional e princípios éticos que regem a conduta do profissional de saúde;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>
                <a:latin typeface="Arial" charset="0"/>
                <a:cs typeface="Arial" charset="0"/>
              </a:rPr>
              <a:t>. Identificar e avaliar rotinas, protocolos de trabalho, instalações e equipamentos;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>
                <a:latin typeface="Arial" charset="0"/>
                <a:cs typeface="Arial" charset="0"/>
              </a:rPr>
              <a:t>. Operar equipamentos próprios do campo de atuação;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>
                <a:latin typeface="Arial" charset="0"/>
                <a:cs typeface="Arial" charset="0"/>
              </a:rPr>
              <a:t>. Registrar ocorrências e serviços prestados de acordo com exigências do campo de atuação;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>
                <a:latin typeface="Arial" charset="0"/>
                <a:cs typeface="Arial" charset="0"/>
              </a:rPr>
              <a:t>. Prestar informações ao cliente, ao paciente, ao sistema de saúde e a outros profissionais sobre os serviços que tenham sido prestados;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Conteúdo 2"/>
          <p:cNvSpPr txBox="1">
            <a:spLocks/>
          </p:cNvSpPr>
          <p:nvPr/>
        </p:nvSpPr>
        <p:spPr bwMode="auto">
          <a:xfrm>
            <a:off x="457200" y="836613"/>
            <a:ext cx="8219256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 dirty="0">
                <a:latin typeface="Arial" charset="0"/>
                <a:cs typeface="Arial" charset="0"/>
              </a:rPr>
              <a:t>. Orientar clientes ou pacientes a assumirem, com autonomia a própria saúde;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 dirty="0">
                <a:latin typeface="Arial" charset="0"/>
                <a:cs typeface="Arial" charset="0"/>
              </a:rPr>
              <a:t/>
            </a:r>
            <a:br>
              <a:rPr lang="pt-BR" sz="2800" dirty="0">
                <a:latin typeface="Arial" charset="0"/>
                <a:cs typeface="Arial" charset="0"/>
              </a:rPr>
            </a:br>
            <a:r>
              <a:rPr lang="pt-BR" sz="2800" dirty="0">
                <a:latin typeface="Arial" charset="0"/>
                <a:cs typeface="Arial" charset="0"/>
              </a:rPr>
              <a:t>. Coletar e organizar dados relativos ao campo de atuação;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 dirty="0">
                <a:latin typeface="Arial" charset="0"/>
                <a:cs typeface="Arial" charset="0"/>
              </a:rPr>
              <a:t/>
            </a:r>
            <a:br>
              <a:rPr lang="pt-BR" sz="2800" dirty="0">
                <a:latin typeface="Arial" charset="0"/>
                <a:cs typeface="Arial" charset="0"/>
              </a:rPr>
            </a:br>
            <a:r>
              <a:rPr lang="pt-BR" sz="2800" dirty="0">
                <a:latin typeface="Arial" charset="0"/>
                <a:cs typeface="Arial" charset="0"/>
              </a:rPr>
              <a:t>. Utilizar recursos e ferramenta de informática específica da área;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 dirty="0">
                <a:latin typeface="Arial" charset="0"/>
                <a:cs typeface="Arial" charset="0"/>
              </a:rPr>
              <a:t/>
            </a:r>
            <a:br>
              <a:rPr lang="pt-BR" sz="2800" dirty="0">
                <a:latin typeface="Arial" charset="0"/>
                <a:cs typeface="Arial" charset="0"/>
              </a:rPr>
            </a:br>
            <a:r>
              <a:rPr lang="pt-BR" sz="2800" dirty="0">
                <a:latin typeface="Arial" charset="0"/>
                <a:cs typeface="Arial" charset="0"/>
              </a:rPr>
              <a:t>. Realizar primeiros socorros em situações de emergência.</a:t>
            </a:r>
            <a:br>
              <a:rPr lang="pt-BR" sz="2800" dirty="0">
                <a:latin typeface="Arial" charset="0"/>
                <a:cs typeface="Arial" charset="0"/>
              </a:rPr>
            </a:br>
            <a:endParaRPr lang="pt-BR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 txBox="1">
            <a:spLocks/>
          </p:cNvSpPr>
          <p:nvPr/>
        </p:nvSpPr>
        <p:spPr bwMode="auto">
          <a:xfrm>
            <a:off x="468313" y="31750"/>
            <a:ext cx="77136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sz="4400" b="1">
                <a:latin typeface="Calibri" pitchFamily="34" charset="0"/>
              </a:rPr>
              <a:t>Áreas de Atuação Profissional:</a:t>
            </a:r>
            <a:endParaRPr lang="pt-BR" sz="4400">
              <a:latin typeface="Calibri" pitchFamily="34" charset="0"/>
            </a:endParaRPr>
          </a:p>
        </p:txBody>
      </p:sp>
      <p:sp>
        <p:nvSpPr>
          <p:cNvPr id="12291" name="Espaço Reservado para Conteúdo 2"/>
          <p:cNvSpPr txBox="1">
            <a:spLocks/>
          </p:cNvSpPr>
          <p:nvPr/>
        </p:nvSpPr>
        <p:spPr bwMode="auto">
          <a:xfrm>
            <a:off x="395288" y="1412875"/>
            <a:ext cx="80645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2400">
                <a:latin typeface="Arial" charset="0"/>
                <a:cs typeface="Arial" charset="0"/>
              </a:rPr>
              <a:t>O profissional Técnico em Enfermagem poderá atuar na assistência primária, secundária ou terciária sob a supervisão do enfermeiro, nas seguintes atividades: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400">
                <a:latin typeface="Arial" charset="0"/>
                <a:cs typeface="Arial" charset="0"/>
              </a:rPr>
              <a:t/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/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>a) do apoio ao diagnóstico (preparação e acompanhamento de exames diagnósticos);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400">
                <a:latin typeface="Arial" charset="0"/>
                <a:cs typeface="Arial" charset="0"/>
              </a:rPr>
              <a:t/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/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>b) na proteção e prevenção (promoção da biossegurança nas ações de enfermagem e assistência em saúde coletiva);</a:t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/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Conteúdo 2"/>
          <p:cNvSpPr txBox="1">
            <a:spLocks/>
          </p:cNvSpPr>
          <p:nvPr/>
        </p:nvSpPr>
        <p:spPr bwMode="auto">
          <a:xfrm>
            <a:off x="611188" y="620713"/>
            <a:ext cx="79311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>
                <a:latin typeface="Arial" charset="0"/>
                <a:cs typeface="Arial" charset="0"/>
              </a:rPr>
              <a:t>c) na recuperação e reabilitação (assistência a clientes/pacientes em tratamento cirúrgico, assistência em saúde mental, assistência em situação de urgência e emergência, assistência à criança, ao adolescente e à mulher, assistência a paciente em estado grave);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>
                <a:latin typeface="Arial" charset="0"/>
                <a:cs typeface="Arial" charset="0"/>
              </a:rPr>
              <a:t/>
            </a:r>
            <a:br>
              <a:rPr lang="pt-BR" sz="2800">
                <a:latin typeface="Arial" charset="0"/>
                <a:cs typeface="Arial" charset="0"/>
              </a:rPr>
            </a:br>
            <a:r>
              <a:rPr lang="pt-BR" sz="2800">
                <a:latin typeface="Arial" charset="0"/>
                <a:cs typeface="Arial" charset="0"/>
              </a:rPr>
              <a:t/>
            </a:r>
            <a:br>
              <a:rPr lang="pt-BR" sz="2800">
                <a:latin typeface="Arial" charset="0"/>
                <a:cs typeface="Arial" charset="0"/>
              </a:rPr>
            </a:br>
            <a:r>
              <a:rPr lang="pt-BR" sz="2800">
                <a:latin typeface="Arial" charset="0"/>
                <a:cs typeface="Arial" charset="0"/>
              </a:rPr>
              <a:t>d) na gestão em saúde (organização do processo de trabalho em saúde e em enfermagem) sob a supervisão do enfermeiro.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1835150" y="381000"/>
            <a:ext cx="6851650" cy="1103313"/>
          </a:xfrm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b">
            <a:norm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1" lang="pt-BR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DESORGANIZAÇÃO</a:t>
            </a:r>
          </a:p>
        </p:txBody>
      </p:sp>
      <p:pic>
        <p:nvPicPr>
          <p:cNvPr id="14339" name="Picture 7" descr="MPj04017920000[1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76313"/>
            <a:ext cx="2444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116013" y="3929063"/>
            <a:ext cx="7156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sz="3200" b="1">
                <a:latin typeface="Times New Roman" pitchFamily="18" charset="0"/>
              </a:rPr>
              <a:t>Um dia na vida de um desorganizado!!!!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43493" y="4087609"/>
            <a:ext cx="79922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Você é um profissional organizado? Consegue encontrar suas coisas com facilidade? Já parou para avaliar o quanto a sua bagunça tem prejudicado os seus resultados? Reflita sobre isso e não subestime sua desorganização, pois ela pode afetar seu trabalho e dificultar seu crescimento na carreira.</a:t>
            </a:r>
          </a:p>
        </p:txBody>
      </p:sp>
      <p:pic>
        <p:nvPicPr>
          <p:cNvPr id="1028" name="Picture 4" descr="Resultado de imagem para AMBIENTE DESORGANIZADO NO 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0" y="306157"/>
            <a:ext cx="3738328" cy="280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AMBIENTE DESORGANIZADO NO HOSPI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97" y="343759"/>
            <a:ext cx="2587656" cy="155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AMBIENTE DESORGANIZADO NO HOSPI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03" y="1925022"/>
            <a:ext cx="2809348" cy="187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527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/>
        </p:nvSpPr>
        <p:spPr bwMode="auto">
          <a:xfrm>
            <a:off x="685800" y="1016000"/>
            <a:ext cx="7772400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600" dirty="0">
                <a:latin typeface="Calibri" pitchFamily="34" charset="0"/>
              </a:rPr>
              <a:t>Nós planejamos nossas atividades diárias?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600" dirty="0">
                <a:latin typeface="Calibri" pitchFamily="34" charset="0"/>
              </a:rPr>
              <a:t>Temos agenda?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600" dirty="0">
                <a:latin typeface="Calibri" pitchFamily="34" charset="0"/>
              </a:rPr>
              <a:t>Deixamos muita coisa para depois?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600" dirty="0">
                <a:latin typeface="Calibri" pitchFamily="34" charset="0"/>
              </a:rPr>
              <a:t>Temos muito retrabalho?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600" dirty="0">
                <a:latin typeface="Calibri" pitchFamily="34" charset="0"/>
              </a:rPr>
              <a:t>Como melhorar isso?</a:t>
            </a:r>
          </a:p>
          <a:p>
            <a:pPr marL="342900" indent="-342900">
              <a:lnSpc>
                <a:spcPct val="40000"/>
              </a:lnSpc>
              <a:spcBef>
                <a:spcPct val="20000"/>
              </a:spcBef>
              <a:buFontTx/>
              <a:buChar char="•"/>
            </a:pPr>
            <a:endParaRPr lang="pt-BR" sz="3200" dirty="0">
              <a:latin typeface="Calibri" pitchFamily="34" charset="0"/>
            </a:endParaRPr>
          </a:p>
          <a:p>
            <a:pPr marL="342900" indent="-342900">
              <a:lnSpc>
                <a:spcPct val="20000"/>
              </a:lnSpc>
              <a:spcBef>
                <a:spcPct val="20000"/>
              </a:spcBef>
              <a:buFontTx/>
              <a:buChar char="•"/>
            </a:pPr>
            <a:endParaRPr lang="pt-BR" sz="3200" dirty="0">
              <a:latin typeface="Calibri" pitchFamily="34" charset="0"/>
            </a:endParaRPr>
          </a:p>
        </p:txBody>
      </p:sp>
      <p:sp>
        <p:nvSpPr>
          <p:cNvPr id="2" name="AutoShape 2" descr="Resultado de imagem para PLANEJAM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2287520" cy="183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27088" y="549275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kumimoji="1" lang="pt-BR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PROCESSOS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/>
        </p:nvSpPr>
        <p:spPr bwMode="auto">
          <a:xfrm>
            <a:off x="827088" y="220503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>
                <a:latin typeface="Calibri" pitchFamily="34" charset="0"/>
              </a:rPr>
              <a:t>Pode ser definido como um conjunto de atividades de trabalho inter-relacionado que se caracteriza por requerer certos insumos e tarefas particulares, implicando em um valor agregado com vistas  a obter resultados.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ada 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8750"/>
            <a:ext cx="8774112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E82E69C9-8DF1-418C-9C02-E9E5AF8EE57A}" type="slidenum">
              <a:rPr lang="pt-BR"/>
              <a:pPr>
                <a:defRPr/>
              </a:pPr>
              <a:t>19</a:t>
            </a:fld>
            <a:endParaRPr lang="pt-B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03575" y="260350"/>
            <a:ext cx="5761038" cy="576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>
              <a:defRPr/>
            </a:pPr>
            <a:r>
              <a:rPr kumimoji="1" lang="pt-BR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PROCESSOS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288" y="1052513"/>
            <a:ext cx="8353425" cy="2100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processo poderá exigir que a </a:t>
            </a:r>
            <a:r>
              <a:rPr lang="pt-BR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seqüência</a:t>
            </a:r>
            <a:r>
              <a:rPr lang="pt-BR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de etapas</a:t>
            </a: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seja </a:t>
            </a:r>
            <a:r>
              <a:rPr lang="pt-BR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documentada </a:t>
            </a: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por meio de </a:t>
            </a:r>
            <a:r>
              <a:rPr lang="pt-BR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especificações ou requisitos</a:t>
            </a: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de procedimentos e de instruções de trabalho, bem como que as </a:t>
            </a:r>
            <a:r>
              <a:rPr lang="pt-BR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etapas de medição e controle</a:t>
            </a: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sejam adequadamente definidas.</a:t>
            </a:r>
          </a:p>
        </p:txBody>
      </p:sp>
      <p:pic>
        <p:nvPicPr>
          <p:cNvPr id="2150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84538"/>
            <a:ext cx="29527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63888"/>
            <a:ext cx="4679950" cy="350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908720"/>
          </a:xfrm>
        </p:spPr>
        <p:txBody>
          <a:bodyPr/>
          <a:lstStyle/>
          <a:p>
            <a:r>
              <a:rPr lang="pt-BR" dirty="0" smtClean="0"/>
              <a:t>APRESENTAÇÃO DO CONTEÚDO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87000330"/>
              </p:ext>
            </p:extLst>
          </p:nvPr>
        </p:nvGraphicFramePr>
        <p:xfrm>
          <a:off x="251520" y="1484784"/>
          <a:ext cx="8619728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707"/>
                <a:gridCol w="4354778"/>
                <a:gridCol w="2873243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DATA</a:t>
                      </a:r>
                      <a:endParaRPr lang="pt-BR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CONTEÚDO</a:t>
                      </a:r>
                      <a:endParaRPr lang="pt-BR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AVALIAÇÃO</a:t>
                      </a:r>
                      <a:endParaRPr lang="pt-BR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18/06/2018</a:t>
                      </a:r>
                      <a:endParaRPr lang="pt-BR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Apresentação/</a:t>
                      </a:r>
                      <a:r>
                        <a:rPr lang="pt-BR" baseline="0" dirty="0" smtClean="0"/>
                        <a:t> didática da aula/Introdução à Gestão</a:t>
                      </a:r>
                      <a:endParaRPr lang="pt-BR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Exercício em sala</a:t>
                      </a:r>
                      <a:endParaRPr lang="pt-BR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25/06/2018</a:t>
                      </a:r>
                      <a:endParaRPr lang="pt-BR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Princípios</a:t>
                      </a:r>
                      <a:r>
                        <a:rPr lang="pt-BR" baseline="0" dirty="0" smtClean="0"/>
                        <a:t> da Administração/Funções Administrativas – Gestão e ambiente externo</a:t>
                      </a:r>
                      <a:endParaRPr lang="pt-BR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Exercício – 20 pontos</a:t>
                      </a:r>
                      <a:endParaRPr lang="pt-BR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02/07/2018</a:t>
                      </a:r>
                      <a:endParaRPr lang="pt-BR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Teorias</a:t>
                      </a:r>
                      <a:r>
                        <a:rPr lang="pt-BR" baseline="0" dirty="0" smtClean="0"/>
                        <a:t> administrativas</a:t>
                      </a:r>
                      <a:endParaRPr lang="pt-BR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Trabalho – 30 pontos</a:t>
                      </a:r>
                      <a:endParaRPr lang="pt-BR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03/07/2018</a:t>
                      </a:r>
                      <a:endParaRPr lang="pt-BR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Apresentação</a:t>
                      </a:r>
                      <a:r>
                        <a:rPr lang="pt-BR" baseline="0" dirty="0" smtClean="0"/>
                        <a:t> do trabalho/ Revisão do conteúdo/ Prova Escrita</a:t>
                      </a:r>
                      <a:endParaRPr lang="pt-BR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Prova – 50 </a:t>
                      </a:r>
                      <a:r>
                        <a:rPr lang="pt-BR" baseline="0" dirty="0" smtClean="0"/>
                        <a:t> pontos</a:t>
                      </a:r>
                      <a:endParaRPr lang="pt-BR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05/07/2018</a:t>
                      </a:r>
                      <a:endParaRPr lang="pt-BR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Princípios da Liderança</a:t>
                      </a:r>
                      <a:r>
                        <a:rPr lang="pt-BR" baseline="0" dirty="0" smtClean="0"/>
                        <a:t> e Gerenciamento</a:t>
                      </a:r>
                      <a:endParaRPr lang="pt-BR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Exercício – 20 pontos</a:t>
                      </a:r>
                      <a:endParaRPr lang="pt-BR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09/07/2018</a:t>
                      </a:r>
                      <a:endParaRPr lang="pt-BR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Estudo de Caso Organização</a:t>
                      </a:r>
                      <a:r>
                        <a:rPr lang="pt-BR" baseline="0" dirty="0" smtClean="0"/>
                        <a:t> da Comunicação e Administração </a:t>
                      </a:r>
                      <a:r>
                        <a:rPr lang="pt-BR" baseline="0" smtClean="0"/>
                        <a:t>de Conflitos</a:t>
                      </a:r>
                      <a:r>
                        <a:rPr lang="pt-BR" smtClean="0"/>
                        <a:t>– </a:t>
                      </a:r>
                      <a:r>
                        <a:rPr lang="pt-BR" dirty="0" smtClean="0"/>
                        <a:t>Trabalho em Equipe</a:t>
                      </a:r>
                      <a:endParaRPr lang="pt-BR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Trabalho</a:t>
                      </a:r>
                      <a:r>
                        <a:rPr lang="pt-BR" baseline="0" dirty="0" smtClean="0"/>
                        <a:t> – 30 pontos</a:t>
                      </a:r>
                      <a:endParaRPr lang="pt-BR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10/07/2018</a:t>
                      </a:r>
                      <a:endParaRPr lang="pt-BR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Revisão da Matéria</a:t>
                      </a:r>
                      <a:r>
                        <a:rPr lang="pt-BR" baseline="0" dirty="0" smtClean="0"/>
                        <a:t> – Prova Escrita</a:t>
                      </a:r>
                      <a:endParaRPr lang="pt-BR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Prova – 50 pontos</a:t>
                      </a:r>
                      <a:endParaRPr lang="pt-BR" dirty="0"/>
                    </a:p>
                  </a:txBody>
                  <a:tcPr marL="82973" marR="82973"/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7851C1ED-27C7-4585-9A9D-EF8F53231E4C}" type="slidenum">
              <a:rPr lang="pt-BR"/>
              <a:pPr>
                <a:defRPr/>
              </a:pPr>
              <a:t>20</a:t>
            </a:fld>
            <a:endParaRPr lang="pt-BR"/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158875" y="200025"/>
            <a:ext cx="74803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>
              <a:defRPr/>
            </a:pPr>
            <a:r>
              <a:rPr kumimoji="1" lang="pt-BR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IMPORTÂNCIA DO </a:t>
            </a:r>
          </a:p>
          <a:p>
            <a:pPr algn="r" eaLnBrk="0" hangingPunct="0">
              <a:defRPr/>
            </a:pPr>
            <a:r>
              <a:rPr kumimoji="1" lang="pt-BR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GERENCIAMENTO DOS PROCESSOS</a:t>
            </a:r>
          </a:p>
        </p:txBody>
      </p:sp>
      <p:sp>
        <p:nvSpPr>
          <p:cNvPr id="22532" name="Rectangle 23"/>
          <p:cNvSpPr txBox="1">
            <a:spLocks noChangeArrowheads="1"/>
          </p:cNvSpPr>
          <p:nvPr/>
        </p:nvSpPr>
        <p:spPr bwMode="auto">
          <a:xfrm>
            <a:off x="685800" y="1844675"/>
            <a:ext cx="61912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2100" b="1">
                <a:latin typeface="Arial" charset="0"/>
              </a:rPr>
              <a:t>São vários os motivos, mas podemos destacar: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Reduzir a variabilidade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Reduzir custos / desperdícios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Determinar as responsabilidades e autoridades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Aumentar a previsibilidade e confiabilidade nos resultados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Aumentar o grau de satisfação dos clientes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Reduzir a ocorrência de riscos evitáveis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pt-BR" sz="2100">
              <a:latin typeface="Arial" charset="0"/>
            </a:endParaRPr>
          </a:p>
        </p:txBody>
      </p:sp>
      <p:pic>
        <p:nvPicPr>
          <p:cNvPr id="22533" name="Picture 24" descr="Econo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8" b="1428"/>
          <a:stretch>
            <a:fillRect/>
          </a:stretch>
        </p:blipFill>
        <p:spPr bwMode="auto">
          <a:xfrm>
            <a:off x="6948488" y="2205038"/>
            <a:ext cx="1838325" cy="23193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31"/>
          <p:cNvGrpSpPr>
            <a:grpSpLocks/>
          </p:cNvGrpSpPr>
          <p:nvPr/>
        </p:nvGrpSpPr>
        <p:grpSpPr bwMode="auto">
          <a:xfrm>
            <a:off x="0" y="4827588"/>
            <a:ext cx="2300288" cy="2057400"/>
            <a:chOff x="0" y="3041"/>
            <a:chExt cx="1449" cy="1296"/>
          </a:xfrm>
        </p:grpSpPr>
        <p:pic>
          <p:nvPicPr>
            <p:cNvPr id="22535" name="Picture 29" descr="MPj04093470000[1]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D8E5ED"/>
                </a:clrFrom>
                <a:clrTo>
                  <a:srgbClr val="D8E5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45"/>
              <a:ext cx="1292" cy="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Oval 30"/>
            <p:cNvSpPr>
              <a:spLocks noChangeArrowheads="1"/>
            </p:cNvSpPr>
            <p:nvPr/>
          </p:nvSpPr>
          <p:spPr bwMode="auto">
            <a:xfrm rot="1687881">
              <a:off x="1041" y="3041"/>
              <a:ext cx="408" cy="2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67EF56B4-29FB-4107-9ECF-9875F05D81A7}" type="slidenum">
              <a:rPr lang="pt-BR"/>
              <a:pPr>
                <a:defRPr/>
              </a:pPr>
              <a:t>21</a:t>
            </a:fld>
            <a:endParaRPr lang="pt-BR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23850" y="1341438"/>
            <a:ext cx="8424863" cy="4651375"/>
            <a:chOff x="204" y="845"/>
            <a:chExt cx="5307" cy="293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385" y="845"/>
              <a:ext cx="50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kumimoji="1" lang="pt-BR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Na Espanha confundiram.... DIREITO E ESQUERDO</a:t>
              </a:r>
            </a:p>
          </p:txBody>
        </p:sp>
        <p:sp>
          <p:nvSpPr>
            <p:cNvPr id="23558" name="Rectangle 3"/>
            <p:cNvSpPr>
              <a:spLocks noChangeArrowheads="1"/>
            </p:cNvSpPr>
            <p:nvPr/>
          </p:nvSpPr>
          <p:spPr bwMode="auto">
            <a:xfrm>
              <a:off x="204" y="1162"/>
              <a:ext cx="5307" cy="2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ctr" eaLnBrk="0" hangingPunct="0"/>
              <a:r>
                <a:rPr lang="pt-BR" i="1">
                  <a:latin typeface="Arial" charset="0"/>
                </a:rPr>
                <a:t>Guillermo L., um paciente diabético de 51 anos, ao despertar da anestesia, depois de submeter-se a uma cirurgia para retirada de carcinoma no pé direito (tumor maligno), descobriu espantado que lhe haviam amputado o pé esquerdo. </a:t>
              </a:r>
            </a:p>
            <a:p>
              <a:pPr algn="ctr" eaLnBrk="0" hangingPunct="0"/>
              <a:endParaRPr lang="pt-BR" i="1">
                <a:latin typeface="Arial" charset="0"/>
              </a:endParaRPr>
            </a:p>
            <a:p>
              <a:pPr algn="ctr" eaLnBrk="0" hangingPunct="0"/>
              <a:r>
                <a:rPr lang="pt-BR" i="1">
                  <a:latin typeface="Arial" charset="0"/>
                </a:rPr>
                <a:t>O chocante da situação é que posteriormente tiveram de amputar-lhe o pé direito!</a:t>
              </a:r>
            </a:p>
          </p:txBody>
        </p:sp>
        <p:sp>
          <p:nvSpPr>
            <p:cNvPr id="23559" name="Rectangle 4"/>
            <p:cNvSpPr>
              <a:spLocks noChangeArrowheads="1"/>
            </p:cNvSpPr>
            <p:nvPr/>
          </p:nvSpPr>
          <p:spPr bwMode="auto">
            <a:xfrm>
              <a:off x="295" y="3385"/>
              <a:ext cx="2585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r">
                <a:lnSpc>
                  <a:spcPct val="120000"/>
                </a:lnSpc>
                <a:buFont typeface="Wingdings" pitchFamily="2" charset="2"/>
                <a:buNone/>
              </a:pPr>
              <a:r>
                <a:rPr lang="pt-BR" sz="2000" i="1"/>
                <a:t>A assustadora história da medicina </a:t>
              </a:r>
              <a:br>
                <a:rPr lang="pt-BR" sz="2000" i="1"/>
              </a:br>
              <a:r>
                <a:rPr lang="pt-BR" sz="2000" i="1"/>
                <a:t>Ediouro,2002</a:t>
              </a:r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95738" y="146050"/>
            <a:ext cx="4191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>
              <a:defRPr/>
            </a:pPr>
            <a:r>
              <a:rPr kumimoji="1" lang="pt-BR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RISCOS EVITÁVEIS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0B1119D7-AB40-4213-A590-FB8E51C36FC3}" type="slidenum">
              <a:rPr lang="pt-BR"/>
              <a:pPr>
                <a:defRPr/>
              </a:pPr>
              <a:t>22</a:t>
            </a:fld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7688" y="2205038"/>
            <a:ext cx="80581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>
              <a:lnSpc>
                <a:spcPct val="140000"/>
              </a:lnSpc>
            </a:pPr>
            <a:r>
              <a:rPr lang="pt-BR" i="1">
                <a:latin typeface="Arial" charset="0"/>
              </a:rPr>
              <a:t>0,1% de erro pode significar: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0863" y="1557338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/>
            <a:r>
              <a:rPr lang="pt-BR" i="1">
                <a:latin typeface="Arial" charset="0"/>
              </a:rPr>
              <a:t>99,9% de acertos é um bom RESULTADO?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13" y="3168650"/>
            <a:ext cx="7272337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>
              <a:lnSpc>
                <a:spcPct val="130000"/>
              </a:lnSpc>
            </a:pPr>
            <a:r>
              <a:rPr lang="pt-BR" sz="2200" i="1">
                <a:latin typeface="Arial" charset="0"/>
              </a:rPr>
              <a:t>• 20 mil prescrições erradas de remédio/ano</a:t>
            </a:r>
          </a:p>
          <a:p>
            <a:pPr eaLnBrk="0" hangingPunct="0">
              <a:lnSpc>
                <a:spcPct val="130000"/>
              </a:lnSpc>
            </a:pPr>
            <a:r>
              <a:rPr lang="pt-BR" sz="2200" i="1">
                <a:latin typeface="Arial" charset="0"/>
              </a:rPr>
              <a:t>• 15 mil quedas acidentais de RN em hospitais/ano</a:t>
            </a:r>
          </a:p>
          <a:p>
            <a:pPr eaLnBrk="0" hangingPunct="0">
              <a:lnSpc>
                <a:spcPct val="130000"/>
              </a:lnSpc>
            </a:pPr>
            <a:r>
              <a:rPr lang="pt-BR" sz="2200" i="1">
                <a:latin typeface="Arial" charset="0"/>
              </a:rPr>
              <a:t>• 500 cirurgias incorretas/semana</a:t>
            </a:r>
          </a:p>
          <a:p>
            <a:pPr eaLnBrk="0" hangingPunct="0">
              <a:lnSpc>
                <a:spcPct val="130000"/>
              </a:lnSpc>
            </a:pPr>
            <a:r>
              <a:rPr lang="pt-BR" sz="2200" i="1">
                <a:latin typeface="Arial" charset="0"/>
              </a:rPr>
              <a:t>• 2 mil correspondências perdidas/hora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538163" y="722313"/>
            <a:ext cx="72088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sz="4400">
                <a:solidFill>
                  <a:schemeClr val="tx2"/>
                </a:solidFill>
                <a:latin typeface="Arial" charset="0"/>
              </a:rPr>
              <a:t>E por falar em resultados ....</a:t>
            </a:r>
          </a:p>
        </p:txBody>
      </p:sp>
      <p:pic>
        <p:nvPicPr>
          <p:cNvPr id="7" name="Picture 7" descr="tn_espant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8067" r="1129" b="1031"/>
          <a:stretch>
            <a:fillRect/>
          </a:stretch>
        </p:blipFill>
        <p:spPr bwMode="auto">
          <a:xfrm>
            <a:off x="6729413" y="2492375"/>
            <a:ext cx="22352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89A7C9CB-06A3-4389-AAAD-83922F74B83F}" type="slidenum">
              <a:rPr lang="pt-BR"/>
              <a:pPr>
                <a:defRPr/>
              </a:pPr>
              <a:t>23</a:t>
            </a:fld>
            <a:endParaRPr lang="pt-BR"/>
          </a:p>
        </p:txBody>
      </p:sp>
      <p:sp>
        <p:nvSpPr>
          <p:cNvPr id="25603" name="Rectangle 11"/>
          <p:cNvSpPr>
            <a:spLocks noChangeArrowheads="1"/>
          </p:cNvSpPr>
          <p:nvPr/>
        </p:nvSpPr>
        <p:spPr bwMode="auto">
          <a:xfrm>
            <a:off x="5508625" y="5734050"/>
            <a:ext cx="3240088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612900"/>
            <a:ext cx="5343525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6375" y="260350"/>
            <a:ext cx="8686800" cy="1139825"/>
          </a:xfrm>
          <a:prstGeom prst="rect">
            <a:avLst/>
          </a:prstGeom>
          <a:noFill/>
          <a:ln/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eaLnBrk="0" hangingPunct="0">
              <a:defRPr/>
            </a:pPr>
            <a:r>
              <a:rPr kumimoji="1" lang="pt-BR" sz="3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Fundamentos da Gestão por Processo</a:t>
            </a:r>
          </a:p>
        </p:txBody>
      </p:sp>
      <p:sp>
        <p:nvSpPr>
          <p:cNvPr id="25606" name="Rectangle 4"/>
          <p:cNvSpPr txBox="1">
            <a:spLocks noChangeArrowheads="1"/>
          </p:cNvSpPr>
          <p:nvPr/>
        </p:nvSpPr>
        <p:spPr bwMode="auto">
          <a:xfrm>
            <a:off x="6932613" y="4646613"/>
            <a:ext cx="22113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1600" b="1">
                <a:latin typeface="Arial" charset="0"/>
              </a:rPr>
              <a:t>Processos: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1600" b="1">
                <a:latin typeface="Arial" charset="0"/>
              </a:rPr>
              <a:t>Estratégicos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1600" b="1">
                <a:latin typeface="Arial" charset="0"/>
              </a:rPr>
              <a:t>Apoio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1600" b="1">
                <a:latin typeface="Arial" charset="0"/>
              </a:rPr>
              <a:t>Finalisticos</a:t>
            </a:r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242888" y="4630738"/>
            <a:ext cx="22113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BR" sz="1600">
                <a:latin typeface="Arial" charset="0"/>
              </a:rPr>
              <a:t>Padronizar: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600">
                <a:latin typeface="Arial" charset="0"/>
              </a:rPr>
              <a:t>Tarefas Criticas</a:t>
            </a:r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5851525" y="1812925"/>
            <a:ext cx="31130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BR" sz="1600">
                <a:latin typeface="Arial" charset="0"/>
              </a:rPr>
              <a:t>Capacitação: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600">
                <a:latin typeface="Arial" charset="0"/>
              </a:rPr>
              <a:t>Com base na tarefa </a:t>
            </a:r>
          </a:p>
        </p:txBody>
      </p:sp>
      <p:sp>
        <p:nvSpPr>
          <p:cNvPr id="25609" name="AutoShape 7"/>
          <p:cNvSpPr>
            <a:spLocks noChangeArrowheads="1"/>
          </p:cNvSpPr>
          <p:nvPr/>
        </p:nvSpPr>
        <p:spPr bwMode="auto">
          <a:xfrm rot="5400000">
            <a:off x="7231063" y="3998913"/>
            <a:ext cx="609600" cy="641350"/>
          </a:xfrm>
          <a:custGeom>
            <a:avLst/>
            <a:gdLst>
              <a:gd name="T0" fmla="*/ 12047756 w 21600"/>
              <a:gd name="T1" fmla="*/ 0 h 21600"/>
              <a:gd name="T2" fmla="*/ 12047756 w 21600"/>
              <a:gd name="T3" fmla="*/ 10718770 h 21600"/>
              <a:gd name="T4" fmla="*/ 2578241 w 21600"/>
              <a:gd name="T5" fmla="*/ 19043047 h 21600"/>
              <a:gd name="T6" fmla="*/ 17204267 w 21600"/>
              <a:gd name="T7" fmla="*/ 535937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5610" name="AutoShape 8"/>
          <p:cNvSpPr>
            <a:spLocks noChangeArrowheads="1"/>
          </p:cNvSpPr>
          <p:nvPr/>
        </p:nvSpPr>
        <p:spPr bwMode="auto">
          <a:xfrm rot="16200000" flipH="1">
            <a:off x="1225551" y="3930650"/>
            <a:ext cx="609600" cy="790575"/>
          </a:xfrm>
          <a:custGeom>
            <a:avLst/>
            <a:gdLst>
              <a:gd name="T0" fmla="*/ 12047756 w 21600"/>
              <a:gd name="T1" fmla="*/ 0 h 21600"/>
              <a:gd name="T2" fmla="*/ 12047756 w 21600"/>
              <a:gd name="T3" fmla="*/ 16286980 h 21600"/>
              <a:gd name="T4" fmla="*/ 2578241 w 21600"/>
              <a:gd name="T5" fmla="*/ 28935594 h 21600"/>
              <a:gd name="T6" fmla="*/ 17204267 w 21600"/>
              <a:gd name="T7" fmla="*/ 814350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5611" name="AutoShape 9"/>
          <p:cNvSpPr>
            <a:spLocks noChangeArrowheads="1"/>
          </p:cNvSpPr>
          <p:nvPr/>
        </p:nvSpPr>
        <p:spPr bwMode="auto">
          <a:xfrm>
            <a:off x="5273675" y="1903413"/>
            <a:ext cx="517525" cy="320675"/>
          </a:xfrm>
          <a:prstGeom prst="rightArrow">
            <a:avLst>
              <a:gd name="adj1" fmla="val 50000"/>
              <a:gd name="adj2" fmla="val 40347"/>
            </a:avLst>
          </a:prstGeom>
          <a:solidFill>
            <a:srgbClr val="00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F8288F78-5B26-4162-B30B-1C041AA33714}" type="slidenum">
              <a:rPr lang="pt-BR"/>
              <a:pPr>
                <a:defRPr/>
              </a:pPr>
              <a:t>24</a:t>
            </a:fld>
            <a:endParaRPr lang="pt-BR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703263" y="3725863"/>
            <a:ext cx="11874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Promover 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Saneamento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Básico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39975" y="409575"/>
            <a:ext cx="6335713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>
              <a:defRPr/>
            </a:pPr>
            <a:r>
              <a:rPr kumimoji="1"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GERENCIAMENTO POR PROCESSOS</a:t>
            </a:r>
            <a:endParaRPr kumimoji="1" lang="pt-BR" sz="32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66725" y="2063750"/>
            <a:ext cx="8281988" cy="3381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OS PROCESSOS PODEM SER CLASSIFICADOS EM: </a:t>
            </a:r>
          </a:p>
          <a:p>
            <a:pPr>
              <a:lnSpc>
                <a:spcPct val="110000"/>
              </a:lnSpc>
              <a:defRPr/>
            </a:pPr>
            <a:endParaRPr lang="pt-BR" sz="28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buClr>
                <a:srgbClr val="00FF99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Estratégico</a:t>
            </a:r>
          </a:p>
          <a:p>
            <a:pPr>
              <a:lnSpc>
                <a:spcPct val="110000"/>
              </a:lnSpc>
              <a:buClr>
                <a:srgbClr val="00FF99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Finalístico</a:t>
            </a:r>
          </a:p>
          <a:p>
            <a:pPr>
              <a:lnSpc>
                <a:spcPct val="110000"/>
              </a:lnSpc>
              <a:buClr>
                <a:srgbClr val="00FF99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De apoio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28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E6A89897-17E9-41A7-BAE4-C1E039234583}" type="slidenum">
              <a:rPr lang="pt-BR"/>
              <a:pPr>
                <a:defRPr/>
              </a:pPr>
              <a:t>25</a:t>
            </a:fld>
            <a:endParaRPr lang="pt-BR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703263" y="3725863"/>
            <a:ext cx="11874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Promover 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Saneamento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Básico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6725" y="1484313"/>
            <a:ext cx="8208963" cy="43211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PROCESSOS ESTRATÉGICOS: 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2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São aqueles que definem o negócio da organização e direcionam os processos finalísticos.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v"/>
              <a:defRPr/>
            </a:pPr>
            <a:endParaRPr lang="pt-BR" sz="28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Exemplo: Gestão de Pessoas, Plano Diretor / Estratégico, Controle Orçamentário, etc. 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 Concentrado </a:t>
            </a:r>
            <a:r>
              <a:rPr lang="pt-B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Nível Central – Secretaria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9975" y="409575"/>
            <a:ext cx="6335713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>
              <a:defRPr/>
            </a:pPr>
            <a:r>
              <a:rPr kumimoji="1"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GERENCIAMENTO POR PROCESSOS</a:t>
            </a:r>
            <a:endParaRPr kumimoji="1" lang="pt-BR" sz="32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73B64B79-2E48-42A6-A97D-CFC6B04E8176}" type="slidenum">
              <a:rPr lang="pt-BR"/>
              <a:pPr>
                <a:defRPr/>
              </a:pPr>
              <a:t>26</a:t>
            </a:fld>
            <a:endParaRPr lang="pt-BR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703263" y="3725863"/>
            <a:ext cx="11874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Promover 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Saneamento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Básico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288" y="620713"/>
            <a:ext cx="8281987" cy="5505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PROCESSOS FINALÍSTICOS:</a:t>
            </a: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5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São aqueles que geram os produtos ou serviços finais da organização, isto é, aqueles produtos e serviços que são entregues e atendem as necessidades e expectativas das partes interessadas. Estes processos contribuem diretamente para a criação de valor para os clientes e para a sociedade </a:t>
            </a:r>
            <a:r>
              <a:rPr lang="pt-B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(SES MG, 2008)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1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Exemplo: Consulta, Visita domiciliar, Vacinas, Internação clínica, Atendimento em Urgência, etc.</a:t>
            </a:r>
            <a:endParaRPr lang="pt-BR" sz="28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39975" y="409575"/>
            <a:ext cx="6335713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>
              <a:defRPr/>
            </a:pPr>
            <a:r>
              <a:rPr kumimoji="1"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GERENCIAMENTO POR PROCESSOS</a:t>
            </a:r>
            <a:endParaRPr kumimoji="1" lang="pt-BR" sz="32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6B18542D-337A-4E96-A778-13F47793C283}" type="slidenum">
              <a:rPr lang="pt-BR"/>
              <a:pPr>
                <a:defRPr/>
              </a:pPr>
              <a:t>27</a:t>
            </a:fld>
            <a:endParaRPr lang="pt-BR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703263" y="3725863"/>
            <a:ext cx="11874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Promover 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Saneamento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Básico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713788" cy="5429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PROCESSOS DE APOIO:</a:t>
            </a: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28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São aqueles que dão suporte direto aos processos finalísticos. Fornecem ou criam as condições necessárias para que a organização possa gerar seus produtos ou serviços que vão atender às necessidades e expectativas de seus clientes e da sociedade, agregando valor para estes </a:t>
            </a:r>
            <a:r>
              <a:rPr lang="pt-B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(SES MG, 2008)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1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pt-BR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Exemplos: Higienização, Serviço de Manutenção, Laboratório, Esterilização, SAME etc.</a:t>
            </a:r>
            <a:endParaRPr lang="pt-BR" sz="28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9975" y="409575"/>
            <a:ext cx="6335713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>
              <a:defRPr/>
            </a:pPr>
            <a:r>
              <a:rPr kumimoji="1"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GERENCIAMENTO POR PROCESSOS</a:t>
            </a:r>
            <a:endParaRPr kumimoji="1" lang="pt-BR" sz="32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D3EB1181-C188-4AED-B841-B047083857ED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703263" y="3725863"/>
            <a:ext cx="11874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Promover 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Saneamento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Básico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0825" y="1579563"/>
            <a:ext cx="8713788" cy="4362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VISA RESPONDER AS SEGUINTES PERGUNTAS: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28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O que fazer</a:t>
            </a: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?</a:t>
            </a: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Como fazer</a:t>
            </a:r>
            <a:r>
              <a:rPr lang="pt-BR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Q</a:t>
            </a: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uem faz?</a:t>
            </a: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Quando faz?</a:t>
            </a: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Quanto faz</a:t>
            </a: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?</a:t>
            </a: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Com que recurso?</a:t>
            </a: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Com qual resultado?</a:t>
            </a: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Como medir o resultado?</a:t>
            </a:r>
            <a:endParaRPr lang="pt-BR" sz="48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9975" y="409575"/>
            <a:ext cx="6335713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>
              <a:defRPr/>
            </a:pPr>
            <a:r>
              <a:rPr kumimoji="1"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GERENCIAMENTO POR PROCESSOS</a:t>
            </a:r>
            <a:endParaRPr kumimoji="1" lang="pt-BR" sz="32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96E80FA6-D8B8-4C6B-B03D-D02A9F0CF653}" type="slidenum">
              <a:rPr lang="pt-BR"/>
              <a:pPr>
                <a:defRPr/>
              </a:pPr>
              <a:t>29</a:t>
            </a:fld>
            <a:endParaRPr lang="pt-BR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435600" y="5516563"/>
            <a:ext cx="3313113" cy="1081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32138" y="188913"/>
            <a:ext cx="5761037" cy="576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>
              <a:defRPr/>
            </a:pPr>
            <a:r>
              <a:rPr kumimoji="1" lang="pt-BR" sz="2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MELHORIA DO DESEMPENHO</a:t>
            </a: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6840538" cy="4667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 txBox="1">
            <a:spLocks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sz="4400">
                <a:latin typeface="Arial" charset="0"/>
                <a:cs typeface="Arial" charset="0"/>
              </a:rPr>
              <a:t>Observações</a:t>
            </a:r>
          </a:p>
        </p:txBody>
      </p:sp>
      <p:sp>
        <p:nvSpPr>
          <p:cNvPr id="3075" name="Espaço Reservado para Conteúdo 2"/>
          <p:cNvSpPr txBox="1">
            <a:spLocks/>
          </p:cNvSpPr>
          <p:nvPr/>
        </p:nvSpPr>
        <p:spPr bwMode="auto">
          <a:xfrm>
            <a:off x="323850" y="1125538"/>
            <a:ext cx="84248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sz="2400" dirty="0">
                <a:latin typeface="Arial" charset="0"/>
                <a:cs typeface="Arial" charset="0"/>
              </a:rPr>
              <a:t>O Técnico em Enfermagem, é preparado para atuar com competências técnico cientificas nas várias áreas de abrangência de atenção à Saúde individual e coletiva.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endParaRPr lang="pt-BR" sz="2400" dirty="0"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endParaRPr lang="pt-BR" sz="2400" dirty="0"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sz="2400" dirty="0">
                <a:latin typeface="Arial" charset="0"/>
                <a:cs typeface="Arial" charset="0"/>
              </a:rPr>
              <a:t>O exercício da profissão estará alicerçado numa visão global desde a promoção da saúde, prevenção de agravos, recuperação de saúde e gestão dos serviços de forma humanizada </a:t>
            </a:r>
            <a:r>
              <a:rPr lang="pt-BR" sz="2400" dirty="0" smtClean="0">
                <a:latin typeface="Arial" charset="0"/>
                <a:cs typeface="Arial" charset="0"/>
              </a:rPr>
              <a:t>garantindo </a:t>
            </a:r>
            <a:r>
              <a:rPr lang="pt-BR" sz="2400" dirty="0">
                <a:latin typeface="Arial" charset="0"/>
                <a:cs typeface="Arial" charset="0"/>
              </a:rPr>
              <a:t>a atenção integral à saúde do cidadão.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73D156A7-8B2D-4E69-AC2E-39F26138FFA4}" type="slidenum">
              <a:rPr lang="pt-BR"/>
              <a:pPr>
                <a:defRPr/>
              </a:pPr>
              <a:t>30</a:t>
            </a:fld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03575" y="260350"/>
            <a:ext cx="5761038" cy="576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>
              <a:defRPr/>
            </a:pPr>
            <a:r>
              <a:rPr kumimoji="1" lang="pt-BR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DEFINIÇÃO DOS PAPÉIS</a:t>
            </a:r>
          </a:p>
        </p:txBody>
      </p:sp>
      <p:pic>
        <p:nvPicPr>
          <p:cNvPr id="32772" name="Picture 3" descr="Empresa_J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2016125"/>
            <a:ext cx="3376613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Med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2030413"/>
            <a:ext cx="309562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6413" y="981075"/>
            <a:ext cx="7124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definição dos papéis é importante para evitar </a:t>
            </a:r>
          </a:p>
          <a:p>
            <a:pPr>
              <a:defRPr/>
            </a:pPr>
            <a:r>
              <a:rPr lang="pt-BR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principalmente....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0438" y="5132388"/>
            <a:ext cx="3540125" cy="457200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Acúmulo de tarefas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03800" y="5132388"/>
            <a:ext cx="3540125" cy="457200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Retrabalho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1638"/>
            <a:ext cx="8229600" cy="1371600"/>
          </a:xfrm>
        </p:spPr>
        <p:txBody>
          <a:bodyPr/>
          <a:lstStyle/>
          <a:p>
            <a:pPr eaLnBrk="1" hangingPunct="1"/>
            <a:r>
              <a:rPr lang="pt-BR" sz="4000" b="1" smtClean="0">
                <a:solidFill>
                  <a:srgbClr val="006600"/>
                </a:solidFill>
              </a:rPr>
              <a:t>Enfermagem: Gestão e Gerência</a:t>
            </a:r>
          </a:p>
        </p:txBody>
      </p:sp>
      <p:pic>
        <p:nvPicPr>
          <p:cNvPr id="33795" name="Picture 4" descr="enfermeiras-doutores-ficar_~pe00075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71278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777875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6600"/>
                </a:solidFill>
              </a:rPr>
              <a:t>O QUE FAZ UM GESTOR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4038600" cy="41148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sz="3000" b="1" smtClean="0"/>
          </a:p>
          <a:p>
            <a:pPr eaLnBrk="1" hangingPunct="1"/>
            <a:r>
              <a:rPr lang="pt-BR" sz="2800" smtClean="0">
                <a:solidFill>
                  <a:srgbClr val="990000"/>
                </a:solidFill>
              </a:rPr>
              <a:t>Escolhe caminho a seguir</a:t>
            </a:r>
          </a:p>
          <a:p>
            <a:pPr eaLnBrk="1" hangingPunct="1"/>
            <a:r>
              <a:rPr lang="pt-BR" sz="2800" smtClean="0">
                <a:solidFill>
                  <a:srgbClr val="990000"/>
                </a:solidFill>
              </a:rPr>
              <a:t>Alocação de  recursos</a:t>
            </a:r>
          </a:p>
          <a:p>
            <a:pPr eaLnBrk="1" hangingPunct="1"/>
            <a:r>
              <a:rPr lang="pt-BR" sz="2800" smtClean="0">
                <a:solidFill>
                  <a:srgbClr val="990000"/>
                </a:solidFill>
              </a:rPr>
              <a:t>Foco no resultado</a:t>
            </a:r>
          </a:p>
          <a:p>
            <a:pPr eaLnBrk="1" hangingPunct="1"/>
            <a:endParaRPr lang="pt-BR" sz="3000" smtClean="0">
              <a:solidFill>
                <a:srgbClr val="990000"/>
              </a:solidFill>
            </a:endParaRPr>
          </a:p>
        </p:txBody>
      </p:sp>
      <p:pic>
        <p:nvPicPr>
          <p:cNvPr id="34820" name="Picture 8" descr="enf-sorrindo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0400" y="1981200"/>
            <a:ext cx="3403600" cy="4114800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sz="4000" b="1" smtClean="0">
                <a:solidFill>
                  <a:srgbClr val="006600"/>
                </a:solidFill>
              </a:rPr>
              <a:t>O QUE FAZ UM GESTOR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335213"/>
            <a:ext cx="4356100" cy="3576637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pt-BR" sz="3000" b="1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sz="3000" smtClean="0">
                <a:solidFill>
                  <a:srgbClr val="990000"/>
                </a:solidFill>
              </a:rPr>
              <a:t>Gestão começa com um acordo do propósito</a:t>
            </a:r>
          </a:p>
          <a:p>
            <a:pPr eaLnBrk="1" hangingPunct="1">
              <a:lnSpc>
                <a:spcPct val="90000"/>
              </a:lnSpc>
            </a:pPr>
            <a:endParaRPr lang="pt-BR" sz="300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sz="3000" smtClean="0">
                <a:solidFill>
                  <a:srgbClr val="990000"/>
                </a:solidFill>
              </a:rPr>
              <a:t>Gestor tem um pé no presente e outro no futuro</a:t>
            </a:r>
          </a:p>
          <a:p>
            <a:pPr eaLnBrk="1" hangingPunct="1">
              <a:lnSpc>
                <a:spcPct val="90000"/>
              </a:lnSpc>
            </a:pPr>
            <a:endParaRPr lang="pt-BR" sz="3000" smtClean="0">
              <a:solidFill>
                <a:srgbClr val="990000"/>
              </a:solidFill>
            </a:endParaRPr>
          </a:p>
        </p:txBody>
      </p:sp>
      <p:pic>
        <p:nvPicPr>
          <p:cNvPr id="35844" name="Picture 8" descr="enf-sorrindo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0400" y="1916113"/>
            <a:ext cx="3403600" cy="4525962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5736" y="381000"/>
            <a:ext cx="6033864" cy="847725"/>
          </a:xfrm>
        </p:spPr>
        <p:txBody>
          <a:bodyPr/>
          <a:lstStyle/>
          <a:p>
            <a:pPr eaLnBrk="1" hangingPunct="1"/>
            <a:r>
              <a:rPr lang="pt-BR" sz="3600" b="1" dirty="0" smtClean="0">
                <a:solidFill>
                  <a:srgbClr val="006600"/>
                </a:solidFill>
              </a:rPr>
              <a:t>ENFERMAGEM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187" y="1484040"/>
            <a:ext cx="8435975" cy="5113337"/>
          </a:xfrm>
        </p:spPr>
        <p:txBody>
          <a:bodyPr/>
          <a:lstStyle/>
          <a:p>
            <a:pPr eaLnBrk="1" hangingPunct="1"/>
            <a:endParaRPr lang="pt-BR" sz="2000" dirty="0" smtClean="0">
              <a:solidFill>
                <a:srgbClr val="990000"/>
              </a:solidFill>
            </a:endParaRPr>
          </a:p>
          <a:p>
            <a:pPr eaLnBrk="1" hangingPunct="1"/>
            <a:endParaRPr lang="pt-BR" sz="2000" dirty="0" smtClean="0">
              <a:solidFill>
                <a:srgbClr val="990000"/>
              </a:solidFill>
            </a:endParaRPr>
          </a:p>
          <a:p>
            <a:pPr eaLnBrk="1" hangingPunct="1"/>
            <a:r>
              <a:rPr lang="pt-BR" sz="2400" dirty="0" smtClean="0"/>
              <a:t>Responsabilidade pela gestão e gerência do cuidado</a:t>
            </a:r>
          </a:p>
          <a:p>
            <a:pPr lvl="1" eaLnBrk="1" hangingPunct="1"/>
            <a:endParaRPr lang="pt-BR" sz="1800" dirty="0" smtClean="0"/>
          </a:p>
          <a:p>
            <a:pPr lvl="1" eaLnBrk="1" hangingPunct="1"/>
            <a:r>
              <a:rPr lang="pt-BR" sz="1800" dirty="0" smtClean="0"/>
              <a:t>Nos serviços de saúde, a gerência em enfermagem tem assumido fundamental importância na articulação entre os vários profissionais da equipe, além de organizar o processo de trabalho da enfermagem, buscando concretizar as ações a serem realizadas junto com clientes, que buscam estes serviços para atender às suas necessidades de saúde-doença.</a:t>
            </a:r>
          </a:p>
          <a:p>
            <a:pPr lvl="1" eaLnBrk="1" hangingPunct="1"/>
            <a:endParaRPr lang="pt-BR" sz="1800" dirty="0" smtClean="0"/>
          </a:p>
          <a:p>
            <a:pPr lvl="1" eaLnBrk="1" hangingPunct="1"/>
            <a:r>
              <a:rPr lang="pt-BR" sz="1800" dirty="0" smtClean="0"/>
              <a:t>No exercício da gerência, o enfermeiro precisa deixar de supervalorizar somente o controle, a hierarquia, a ordem e a impessoalidade, para instituir práticas como a análise do processo de trabalho, o diálogo, a participação e o debate junto com sua equipe e com a equipe multiprofissional.</a:t>
            </a:r>
          </a:p>
          <a:p>
            <a:pPr lvl="1" eaLnBrk="1" hangingPunct="1"/>
            <a:endParaRPr lang="pt-BR" sz="1800" dirty="0" smtClean="0"/>
          </a:p>
          <a:p>
            <a:pPr eaLnBrk="1" hangingPunct="1"/>
            <a:endParaRPr lang="pt-BR" sz="2000" dirty="0" smtClean="0"/>
          </a:p>
        </p:txBody>
      </p:sp>
      <p:pic>
        <p:nvPicPr>
          <p:cNvPr id="36868" name="Picture 5" descr="NU31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4813"/>
            <a:ext cx="20526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 descr="NU312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6" y="188640"/>
            <a:ext cx="1944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81000"/>
            <a:ext cx="5601816" cy="1020763"/>
          </a:xfrm>
        </p:spPr>
        <p:txBody>
          <a:bodyPr/>
          <a:lstStyle/>
          <a:p>
            <a:pPr eaLnBrk="1" hangingPunct="1"/>
            <a:r>
              <a:rPr lang="pt-BR" sz="3600" b="1" dirty="0" smtClean="0">
                <a:solidFill>
                  <a:srgbClr val="006600"/>
                </a:solidFill>
              </a:rPr>
              <a:t>Enfermagem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229600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000" b="1" dirty="0" smtClean="0">
              <a:solidFill>
                <a:srgbClr val="99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Responsabilidade pela gestão e gerência do cuidado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000" dirty="0" smtClean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1800" dirty="0" smtClean="0"/>
              <a:t>O enfermeiro, como coordenador da equipe de enfermagem, é um profissional que necessita ter subsídios teóricos e vivências práticas para gerenciar a assistência juntamente com sua equipe.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pt-BR" sz="1800" dirty="0" smtClean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1800" dirty="0" smtClean="0"/>
              <a:t>Como gerente da assistência, este profissional deve ser capaz de identificar, analisar e conduzir as relações de trabalho para que interfiram de forma positiva na assistência prestada aos clientes.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pt-BR" sz="1800" dirty="0" smtClean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1800" dirty="0" smtClean="0"/>
              <a:t>A função gerencial desempenhada pelo enfermeiro nos serviços de saúde deve contemplar: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dirty="0" smtClean="0"/>
              <a:t>aspectos assistencial, pedagógico, técnico-científico e político 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dirty="0" smtClean="0"/>
              <a:t>bem como aqueles que dizem respeito às relações interpessoais, visando ao planejamento de uma assistência integral, prestada de forma segura e livre de riscos, ao indivíduo, à família e à comunidade.</a:t>
            </a:r>
          </a:p>
        </p:txBody>
      </p:sp>
      <p:pic>
        <p:nvPicPr>
          <p:cNvPr id="37892" name="Picture 9" descr="NU31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1979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0" descr="NU31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205263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tângulo 3"/>
          <p:cNvSpPr>
            <a:spLocks noChangeArrowheads="1"/>
          </p:cNvSpPr>
          <p:nvPr/>
        </p:nvSpPr>
        <p:spPr bwMode="auto">
          <a:xfrm>
            <a:off x="1071563" y="428625"/>
            <a:ext cx="72151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>
                <a:solidFill>
                  <a:srgbClr val="006600"/>
                </a:solidFill>
              </a:rPr>
              <a:t>Gestão do Cuidado em Saúde</a:t>
            </a:r>
            <a:endParaRPr lang="pt-BR" sz="360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38915" name="CaixaDeTexto 4"/>
          <p:cNvSpPr txBox="1">
            <a:spLocks noChangeArrowheads="1"/>
          </p:cNvSpPr>
          <p:nvPr/>
        </p:nvSpPr>
        <p:spPr bwMode="auto">
          <a:xfrm>
            <a:off x="642938" y="1643063"/>
            <a:ext cx="8072437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sz="3200">
                <a:latin typeface="Arial" charset="0"/>
              </a:rPr>
              <a:t>Gestão do Cuidado: </a:t>
            </a:r>
          </a:p>
          <a:p>
            <a:pPr eaLnBrk="1" hangingPunct="1"/>
            <a:r>
              <a:rPr lang="pt-BR" sz="3200" b="1">
                <a:latin typeface="Arial" charset="0"/>
              </a:rPr>
              <a:t>	</a:t>
            </a:r>
            <a:r>
              <a:rPr lang="pt-BR" sz="2400">
                <a:latin typeface="Arial" charset="0"/>
              </a:rPr>
              <a:t>é sempre um encontro com o outro</a:t>
            </a:r>
          </a:p>
          <a:p>
            <a:pPr eaLnBrk="1" hangingPunct="1"/>
            <a:endParaRPr lang="pt-BR" sz="2400">
              <a:latin typeface="Arial" charset="0"/>
            </a:endParaRPr>
          </a:p>
          <a:p>
            <a:pPr eaLnBrk="1" hangingPunct="1"/>
            <a:r>
              <a:rPr lang="pt-BR" sz="2400">
                <a:latin typeface="Arial" charset="0"/>
              </a:rPr>
              <a:t>Dimensões:</a:t>
            </a:r>
            <a:endParaRPr lang="pt-BR" sz="2400" b="1">
              <a:cs typeface="Tahoma" pitchFamily="34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pt-BR" sz="2400">
                <a:latin typeface="Arial" charset="0"/>
              </a:rPr>
              <a:t>Profissional</a:t>
            </a:r>
          </a:p>
          <a:p>
            <a:pPr lvl="1" eaLnBrk="1" hangingPunct="1">
              <a:buFont typeface="Arial" charset="0"/>
              <a:buChar char="•"/>
            </a:pPr>
            <a:r>
              <a:rPr lang="pt-BR" sz="2400">
                <a:latin typeface="Arial" charset="0"/>
              </a:rPr>
              <a:t>Serviços de saúde</a:t>
            </a:r>
          </a:p>
          <a:p>
            <a:pPr lvl="1" eaLnBrk="1" hangingPunct="1">
              <a:buFont typeface="Arial" charset="0"/>
              <a:buChar char="•"/>
            </a:pPr>
            <a:r>
              <a:rPr lang="pt-BR" sz="2400">
                <a:latin typeface="Arial" charset="0"/>
              </a:rPr>
              <a:t>Sistemas de saúde</a:t>
            </a:r>
          </a:p>
          <a:p>
            <a:pPr lvl="1" eaLnBrk="1" hangingPunct="1">
              <a:buFont typeface="Arial" charset="0"/>
              <a:buChar char="•"/>
            </a:pPr>
            <a:endParaRPr lang="pt-BR" sz="2400">
              <a:latin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pt-BR" sz="2000" b="1">
              <a:latin typeface="Arial" charset="0"/>
            </a:endParaRPr>
          </a:p>
          <a:p>
            <a:pPr algn="ctr" eaLnBrk="1" hangingPunct="1"/>
            <a:endParaRPr lang="pt-BR" sz="2000" b="1">
              <a:latin typeface="Arial" charset="0"/>
            </a:endParaRPr>
          </a:p>
          <a:p>
            <a:pPr eaLnBrk="1" hangingPunct="1"/>
            <a:endParaRPr lang="pt-BR" sz="2000" b="1">
              <a:solidFill>
                <a:srgbClr val="990000"/>
              </a:solidFill>
              <a:latin typeface="Arial" charset="0"/>
            </a:endParaRPr>
          </a:p>
          <a:p>
            <a:pPr algn="ctr" eaLnBrk="1" hangingPunct="1"/>
            <a:endParaRPr lang="pt-BR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38916" name="Text Box 83"/>
          <p:cNvSpPr txBox="1">
            <a:spLocks noChangeArrowheads="1"/>
          </p:cNvSpPr>
          <p:nvPr/>
        </p:nvSpPr>
        <p:spPr bwMode="auto">
          <a:xfrm>
            <a:off x="2435225" y="6143625"/>
            <a:ext cx="6297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endParaRPr lang="pt-BR" sz="2000">
              <a:solidFill>
                <a:srgbClr val="990000"/>
              </a:solidFill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500063" y="5214938"/>
            <a:ext cx="814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>
                <a:cs typeface="Tahoma" pitchFamily="34" charset="0"/>
              </a:rPr>
              <a:t>	Cuidado integral: articulação destas dimensões</a:t>
            </a:r>
          </a:p>
        </p:txBody>
      </p:sp>
      <p:pic>
        <p:nvPicPr>
          <p:cNvPr id="38918" name="Picture 6" descr="NU312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781300"/>
            <a:ext cx="28082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0" y="381000"/>
            <a:ext cx="8643938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000" b="1">
                <a:cs typeface="Tahoma" pitchFamily="34" charset="0"/>
              </a:rPr>
              <a:t>1-Nível Profissional</a:t>
            </a:r>
            <a:r>
              <a:rPr lang="pt-BR" sz="2400" b="1">
                <a:cs typeface="Tahoma" pitchFamily="34" charset="0"/>
              </a:rPr>
              <a:t>: </a:t>
            </a:r>
            <a:r>
              <a:rPr lang="pt-BR" sz="2000">
                <a:cs typeface="Tahoma" pitchFamily="34" charset="0"/>
              </a:rPr>
              <a:t>O cuidado começa na relação profissional-paciente (espaço de gestão do cuidado):</a:t>
            </a:r>
            <a:endParaRPr lang="pt-BR" sz="2400">
              <a:cs typeface="Tahoma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sz="2000">
                <a:cs typeface="Tahoma" pitchFamily="34" charset="0"/>
              </a:rPr>
              <a:t>Ética profissional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sz="2000">
                <a:cs typeface="Tahoma" pitchFamily="34" charset="0"/>
              </a:rPr>
              <a:t>Capacidade técnica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sz="2000">
                <a:cs typeface="Tahoma" pitchFamily="34" charset="0"/>
              </a:rPr>
              <a:t>Relação profissional-paciente</a:t>
            </a:r>
            <a:endParaRPr lang="pt-BR" sz="2000" b="1">
              <a:cs typeface="Tahom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t-BR" sz="2000" b="1">
                <a:cs typeface="Tahoma" pitchFamily="34" charset="0"/>
              </a:rPr>
              <a:t>2- Nível dos Serviços de saúde: </a:t>
            </a:r>
            <a:r>
              <a:rPr lang="pt-BR" sz="2000">
                <a:cs typeface="Tahoma" pitchFamily="34" charset="0"/>
              </a:rPr>
              <a:t>Divisão técnica do trabalho, organização, processo de trabalho, acesso, mecanismos de comunicação da equipe, organização dos fluxos dos pacientes, gestão da informação</a:t>
            </a:r>
            <a:endParaRPr lang="pt-BR" sz="2400">
              <a:cs typeface="Tahom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pt-BR" sz="2400">
              <a:cs typeface="Tahom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pt-BR" sz="2000">
              <a:solidFill>
                <a:srgbClr val="990000"/>
              </a:solidFill>
              <a:cs typeface="Tahom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t-BR" sz="2000" b="1">
                <a:cs typeface="Tahoma" pitchFamily="34" charset="0"/>
              </a:rPr>
              <a:t>3- Nível dos Sistemas de saúde: </a:t>
            </a:r>
            <a:r>
              <a:rPr lang="pt-BR" sz="2000">
                <a:cs typeface="Tahoma" pitchFamily="34" charset="0"/>
              </a:rPr>
              <a:t>Organização do sistema de saúde, das redes de cuidado, mecanismos de comunicação (referência, contra-referência)</a:t>
            </a:r>
          </a:p>
          <a:p>
            <a:pPr algn="just" eaLnBrk="1" hangingPunct="1">
              <a:spcBef>
                <a:spcPct val="50000"/>
              </a:spcBef>
            </a:pPr>
            <a:endParaRPr lang="pt-BR" sz="2400">
              <a:cs typeface="Tahoma" pitchFamily="34" charset="0"/>
            </a:endParaRP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5638800" y="1219200"/>
            <a:ext cx="2286000" cy="914400"/>
          </a:xfrm>
          <a:prstGeom prst="ellipse">
            <a:avLst/>
          </a:prstGeom>
          <a:solidFill>
            <a:srgbClr val="FFEBCD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>
                <a:solidFill>
                  <a:srgbClr val="990000"/>
                </a:solidFill>
              </a:rPr>
              <a:t>O “outro” é o usuário</a:t>
            </a:r>
          </a:p>
        </p:txBody>
      </p:sp>
      <p:sp>
        <p:nvSpPr>
          <p:cNvPr id="40964" name="Oval 6"/>
          <p:cNvSpPr>
            <a:spLocks noChangeArrowheads="1"/>
          </p:cNvSpPr>
          <p:nvPr/>
        </p:nvSpPr>
        <p:spPr bwMode="auto">
          <a:xfrm>
            <a:off x="3214688" y="3714750"/>
            <a:ext cx="2286000" cy="914400"/>
          </a:xfrm>
          <a:prstGeom prst="ellipse">
            <a:avLst/>
          </a:prstGeom>
          <a:solidFill>
            <a:srgbClr val="FFEBCD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>
                <a:solidFill>
                  <a:srgbClr val="990000"/>
                </a:solidFill>
              </a:rPr>
              <a:t>O “outro” são</a:t>
            </a:r>
          </a:p>
          <a:p>
            <a:pPr algn="ctr"/>
            <a:r>
              <a:rPr lang="pt-BR">
                <a:solidFill>
                  <a:srgbClr val="990000"/>
                </a:solidFill>
              </a:rPr>
              <a:t>os profissionais</a:t>
            </a:r>
          </a:p>
        </p:txBody>
      </p:sp>
      <p:sp>
        <p:nvSpPr>
          <p:cNvPr id="40965" name="Oval 7"/>
          <p:cNvSpPr>
            <a:spLocks noChangeArrowheads="1"/>
          </p:cNvSpPr>
          <p:nvPr/>
        </p:nvSpPr>
        <p:spPr bwMode="auto">
          <a:xfrm>
            <a:off x="3286125" y="5786438"/>
            <a:ext cx="2286000" cy="857250"/>
          </a:xfrm>
          <a:prstGeom prst="ellipse">
            <a:avLst/>
          </a:prstGeom>
          <a:solidFill>
            <a:srgbClr val="FFEBCD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>
                <a:solidFill>
                  <a:srgbClr val="990000"/>
                </a:solidFill>
              </a:rPr>
              <a:t>O “outro” é o sistema</a:t>
            </a:r>
          </a:p>
        </p:txBody>
      </p:sp>
      <p:sp>
        <p:nvSpPr>
          <p:cNvPr id="40966" name="Text Box 83"/>
          <p:cNvSpPr txBox="1">
            <a:spLocks noChangeArrowheads="1"/>
          </p:cNvSpPr>
          <p:nvPr/>
        </p:nvSpPr>
        <p:spPr bwMode="auto">
          <a:xfrm rot="-5400000">
            <a:off x="6523831" y="4239419"/>
            <a:ext cx="4929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endParaRPr lang="pt-BR" sz="1400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688" y="1556792"/>
            <a:ext cx="7772400" cy="1736725"/>
          </a:xfrm>
        </p:spPr>
        <p:txBody>
          <a:bodyPr>
            <a:noAutofit/>
          </a:bodyPr>
          <a:lstStyle/>
          <a:p>
            <a:pPr eaLnBrk="1" hangingPunct="1"/>
            <a:r>
              <a:rPr lang="pt-PT" sz="5400" dirty="0" smtClean="0">
                <a:latin typeface="Arial Black" pitchFamily="34" charset="0"/>
              </a:rPr>
              <a:t>PRINCÍPIOS DE ADMINISTRAÇÃO</a:t>
            </a:r>
          </a:p>
        </p:txBody>
      </p:sp>
      <p:sp>
        <p:nvSpPr>
          <p:cNvPr id="44035" name="Line 4"/>
          <p:cNvSpPr>
            <a:spLocks noChangeShapeType="1"/>
          </p:cNvSpPr>
          <p:nvPr/>
        </p:nvSpPr>
        <p:spPr bwMode="auto">
          <a:xfrm>
            <a:off x="2339975" y="1125538"/>
            <a:ext cx="5400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 txBox="1">
            <a:spLocks noChangeArrowheads="1"/>
          </p:cNvSpPr>
          <p:nvPr/>
        </p:nvSpPr>
        <p:spPr bwMode="auto">
          <a:xfrm>
            <a:off x="395288" y="1106488"/>
            <a:ext cx="8229600" cy="4530725"/>
          </a:xfrm>
          <a:prstGeom prst="rect">
            <a:avLst/>
          </a:prstGeom>
          <a:solidFill>
            <a:srgbClr val="C0C0C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endParaRPr lang="pt-PT">
              <a:latin typeface="Calibri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pt-PT" sz="2200">
                <a:latin typeface="Calibri" pitchFamily="34" charset="0"/>
              </a:rPr>
              <a:t>A prática de Enfermagem condensa em si o saber de várias Ciências e tem-se vindo a denotar cada vez mais a importância de um bom Sistema Administrativo, para facilitar tanto a prática, como a organização da mesma, em Enfermagem. Torna-se deste modo importante, e para melhor compreender a dita prática, reflectir sobre a mesma, tendo em conta as Teorias da Administração.</a:t>
            </a:r>
          </a:p>
          <a:p>
            <a:pPr algn="just" eaLnBrk="1" hangingPunct="1"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</a:pPr>
            <a:endParaRPr lang="pt-PT" sz="2200">
              <a:latin typeface="Calibri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pt-PT" sz="2200">
                <a:latin typeface="Calibri" pitchFamily="34" charset="0"/>
              </a:rPr>
              <a:t>O principal objetivo deste trabalho é o de facilitar um maior nível de compreensão da importância da Administração na profissão da Enfermagem e as mudanças que se têm vindo a verificar ao longo dos tempos nesta mesma área.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endParaRPr lang="pt-PT" sz="2200">
              <a:latin typeface="Calibri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57200" y="333375"/>
            <a:ext cx="7859713" cy="61404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/>
              <a:buNone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 Técnico em Enfermagem é o profissional que vai atuar na área da saúde com estas competências:</a:t>
            </a:r>
          </a:p>
          <a:p>
            <a:pPr marL="0" indent="0" algn="just">
              <a:buFont typeface="Wingdings"/>
              <a:buNone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buFont typeface="Wingdings"/>
              <a:buChar char=""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Desenvolver em equipe atividades de promoção da saúde e de prevenção de agravos ao individuo nas diferentes faixas etárias, a família, a grupos e a comunidade.</a:t>
            </a:r>
          </a:p>
          <a:p>
            <a:pPr marL="274320" indent="-274320" algn="just">
              <a:buFont typeface="Wingdings"/>
              <a:buChar char=""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Desenvolver em equipe as atividades de recuperação /reabilitação da saúde de pacientes/ clientes graves de qualquer faixa etária, que estejam em estado critico e que exigem cuidados de enfermagem que envolva ambientes e procedimentos de maior complexidade e suporte tecnológico.</a:t>
            </a:r>
          </a:p>
          <a:p>
            <a:pPr marL="1074420" lvl="2" indent="-274320" algn="just">
              <a:buFont typeface="Wingdings"/>
              <a:buChar char=""/>
              <a:defRPr/>
            </a:pPr>
            <a:r>
              <a:rPr lang="pt-BR" sz="3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Desempenhar ações de gestão, planejamento e administração, com vistas à eficiência e a eficácia de processo de trabalho da enfermagem.</a:t>
            </a:r>
            <a:endParaRPr lang="pt-BR" sz="3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rodução&#10;“As organizações (…) constituem a base da invenção de&#10;todas as demais invenções. (…) Na realidade, todas as&#10;inv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658" y="785794"/>
            <a:ext cx="7516946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Organizações&#10;Conceitos&#10;“A organização é um sistema cooperativo que tem por&#10;base a racionalidade. Ela é um sistema social 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584559" cy="569436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Organizações&#10;Conceitos&#10;“Organizações são unidades sociais (ou&#10;agrupamentos humanos) intencionalmente&#10;construídas e recons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6929486" cy="520254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Organizações&#10;Características gerais&#10;O que são: O que têm:&#10;O que fazem:&#10;Constituídas por&#10;pessoas&#10;Organizadas&#10;Constituídas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215238" cy="541708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Organizações&#10;Objetivo&#10;Fornecer bens e serviços de forma a satisfazer as&#10;necessidades da sociedade e, simultaneamente,&#10;cer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358114" cy="552435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O que as&#10;pessoas&#10;esperam&#10;da organi-&#10;zação&#10;Um&#10;excelente&#10;lugar para&#10;trabalhar&#10;Reconhe-&#10;cimento e&#10;recompen-&#10;sas&#10;Oportuni-&#10;da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326644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O que as&#10;organizações&#10;esperam das&#10;pessoas&#10;Foco na&#10;missão&#10;organiza-&#10;cional&#10;Foco na&#10;visão do&#10;futuro da&#10;organiza-&#10;ção&#10;Foco n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231493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Organizações&#10;Organizações de Saúde – Conceito&#10;“[…] as organizações de saúde, na sua essência, não&#10;se distinguem dos rest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945" y="642917"/>
            <a:ext cx="7643269" cy="573844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Organizações&#10;Organizações de Saúde – Características&#10;• Ações diversificadas;&#10;• Pessoal com variadas qualificações técnica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481567"/>
            <a:ext cx="7731857" cy="580495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Administração e Gestão&#10;Conceitos – Administração&#10;“A administração é o processo de planear, organizar,&#10;liderar e controlar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516946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57200" y="549275"/>
            <a:ext cx="8002588" cy="592455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/>
              <a:buNone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>Deverá oferecer uma prestação de serviços de forma dinâmica, atual e contextualizada para com as transformações esperadas no exercício dessa profissão sempre de forma ética, crítica e relevando o caráter social da enfermagem.</a:t>
            </a:r>
          </a:p>
          <a:p>
            <a:pPr marL="0" indent="0" algn="just">
              <a:buFont typeface="Wingdings"/>
              <a:buNone/>
              <a:defRPr/>
            </a:pPr>
            <a:endParaRPr lang="pt-BR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buFont typeface="Wingdings"/>
              <a:buChar char=""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>O Cuidar é o eixo central de todas as atividades desenvolvidas pelo profissional de enfermagem.</a:t>
            </a:r>
          </a:p>
          <a:p>
            <a:pPr marL="0" indent="0" algn="just">
              <a:buFont typeface="Wingdings"/>
              <a:buNone/>
              <a:defRPr/>
            </a:pPr>
            <a:endParaRPr lang="pt-BR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buFont typeface="Wingdings"/>
              <a:buChar char=""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>O desempenho dessas atividades profissionais exige competências técnicas, competências organizacionais ou metódicas, competências comunicativas e competências sócio-políticas que em conjunto vão contribuir com a qualidade dos serviços de saúde.</a:t>
            </a:r>
          </a:p>
          <a:p>
            <a:pPr marL="0" indent="0" algn="just">
              <a:buFont typeface="Wingdings"/>
              <a:buNone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“Gerir é planear e decidir; é actuar (coordenar e&#10;controlar actuações); é avaliação sistemática,&#10;controlada de: ideias, p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6862768" cy="515245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Administração da Saúde&#10;Importância&#10;Apesar da complexidade da função da administração,&#10;antigamente era vista como sendo d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231493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Síntese&#10;• Funções do administrador/gestor: planear, organizar,&#10;dirigir, controlar e coordenar.&#10;• Habilidades: técnicas, h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946039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77" descr="C:\Arquivos de programas\Arquivos comuns\Microsoft Shared\Clipart\cagcat50\BD06517_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32004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1828800" y="381000"/>
            <a:ext cx="5638800" cy="1143000"/>
          </a:xfrm>
          <a:prstGeom prst="rect">
            <a:avLst/>
          </a:prstGeom>
          <a:effectLst>
            <a:outerShdw dist="74053" dir="19742175" algn="ctr" rotWithShape="0">
              <a:srgbClr val="FF9900"/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4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CONCEITOS</a:t>
            </a:r>
          </a:p>
        </p:txBody>
      </p:sp>
      <p:sp>
        <p:nvSpPr>
          <p:cNvPr id="46084" name="Rectangle 7"/>
          <p:cNvSpPr txBox="1">
            <a:spLocks noChangeArrowheads="1"/>
          </p:cNvSpPr>
          <p:nvPr/>
        </p:nvSpPr>
        <p:spPr bwMode="auto">
          <a:xfrm>
            <a:off x="609600" y="13716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Font typeface="Arial" charset="0"/>
              <a:buChar char="•"/>
            </a:pPr>
            <a:r>
              <a:rPr lang="pt-BR" sz="2800" b="1">
                <a:latin typeface="Calibri" pitchFamily="34" charset="0"/>
                <a:cs typeface="Times New Roman" pitchFamily="18" charset="0"/>
              </a:rPr>
              <a:t>Administração</a:t>
            </a:r>
            <a:r>
              <a:rPr lang="pt-BR" sz="2800">
                <a:latin typeface="Calibri" pitchFamily="34" charset="0"/>
                <a:cs typeface="Times New Roman" pitchFamily="18" charset="0"/>
              </a:rPr>
              <a:t> é o processo de conjugar recursos humanos e materiais de forma a atingir fins desejados, através de uma </a:t>
            </a:r>
            <a:r>
              <a:rPr lang="pt-BR" sz="2800" b="1">
                <a:latin typeface="Calibri" pitchFamily="34" charset="0"/>
                <a:cs typeface="Times New Roman" pitchFamily="18" charset="0"/>
              </a:rPr>
              <a:t>organização</a:t>
            </a:r>
            <a:r>
              <a:rPr lang="pt-BR" sz="280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 typeface="Arial" charset="0"/>
              <a:buChar char="•"/>
            </a:pPr>
            <a:r>
              <a:rPr lang="pt-BR" sz="2800" b="1">
                <a:latin typeface="Calibri" pitchFamily="34" charset="0"/>
                <a:cs typeface="Times New Roman" pitchFamily="18" charset="0"/>
              </a:rPr>
              <a:t>Organização</a:t>
            </a:r>
            <a:r>
              <a:rPr lang="pt-BR" sz="2800">
                <a:latin typeface="Calibri" pitchFamily="34" charset="0"/>
                <a:cs typeface="Times New Roman" pitchFamily="18" charset="0"/>
              </a:rPr>
              <a:t> é uma combinação de esforços individuais que tem por finalidade realizar propósitos coletivos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 typeface="Arial" charset="0"/>
              <a:buChar char="•"/>
            </a:pPr>
            <a:r>
              <a:rPr lang="pt-BR" sz="2800">
                <a:latin typeface="Calibri" pitchFamily="34" charset="0"/>
              </a:rPr>
              <a:t> </a:t>
            </a:r>
            <a:r>
              <a:rPr lang="pt-BR" sz="2800" b="1">
                <a:latin typeface="Calibri" pitchFamily="34" charset="0"/>
              </a:rPr>
              <a:t>Funções Administrativas:</a:t>
            </a:r>
            <a:r>
              <a:rPr lang="pt-BR" sz="2800">
                <a:latin typeface="Calibri" pitchFamily="34" charset="0"/>
              </a:rPr>
              <a:t> planejamento, organização, liderança ou direção, avaliação e controle</a:t>
            </a:r>
          </a:p>
        </p:txBody>
      </p:sp>
    </p:spTree>
  </p:cSld>
  <p:clrMapOvr>
    <a:masterClrMapping/>
  </p:clrMapOvr>
  <p:transition>
    <p:checke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47107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47108" name="Picture 2" descr="8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88913"/>
            <a:ext cx="88931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188" y="1268413"/>
            <a:ext cx="8137525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800" b="1" dirty="0"/>
              <a:t>    </a:t>
            </a:r>
            <a:r>
              <a:rPr lang="pt-PT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EVOLUÇÃO DA GESTÃO</a:t>
            </a:r>
            <a:r>
              <a:rPr lang="pt-PT" sz="2800" b="1" dirty="0"/>
              <a:t> </a:t>
            </a:r>
          </a:p>
          <a:p>
            <a:pPr>
              <a:defRPr/>
            </a:pPr>
            <a:endParaRPr lang="pt-PT" sz="2800" b="1" dirty="0"/>
          </a:p>
          <a:p>
            <a:pPr>
              <a:defRPr/>
            </a:pPr>
            <a:endParaRPr lang="pt-PT" sz="2800" b="1" dirty="0"/>
          </a:p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/>
              <a:t>Nos finais do séc. XIX, sentiu-se a necessidade de sistematizar e orientar a forma de gestão. </a:t>
            </a:r>
          </a:p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/>
              <a:t>A causa para o aparecimento das teorias de gestão fora:</a:t>
            </a:r>
          </a:p>
          <a:p>
            <a:pPr>
              <a:defRPr/>
            </a:pPr>
            <a:endParaRPr lang="pt-PT" dirty="0"/>
          </a:p>
          <a:p>
            <a:pPr lvl="1">
              <a:defRPr/>
            </a:pPr>
            <a:r>
              <a:rPr lang="pt-PT" dirty="0"/>
              <a:t> *Revolução Industrial;</a:t>
            </a:r>
          </a:p>
          <a:p>
            <a:pPr lvl="1">
              <a:defRPr/>
            </a:pPr>
            <a:r>
              <a:rPr lang="pt-PT" dirty="0"/>
              <a:t> *Aparecimento de unidades industriais de grande dimensão;</a:t>
            </a:r>
          </a:p>
          <a:p>
            <a:pPr lvl="1">
              <a:defRPr/>
            </a:pPr>
            <a:r>
              <a:rPr lang="pt-PT" dirty="0"/>
              <a:t> *Rápido desenvolvimento dos níveis de produção; </a:t>
            </a:r>
          </a:p>
          <a:p>
            <a:pPr lvl="1">
              <a:defRPr/>
            </a:pPr>
            <a:r>
              <a:rPr lang="pt-PT" dirty="0"/>
              <a:t> *Aparecimento das primeiras empresas com linhas de montagem;</a:t>
            </a:r>
          </a:p>
          <a:p>
            <a:pPr lvl="1">
              <a:defRPr/>
            </a:pPr>
            <a:r>
              <a:rPr lang="pt-PT" dirty="0"/>
              <a:t> *Maior divisão do trabalho nas empresas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49155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49156" name="Picture 2" descr="• Teoria Científica – Principal autor : Frederick Taylor • Ênfase: Nas tarefas • Proposta: aumento da produção pela eficiê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60350"/>
            <a:ext cx="876300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50179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50180" name="Picture 2" descr="•   O processo administrativo (POCCC):     •   Prever – Visualizar o futuro;     •   Organizar – Constituir o duplo organ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88913"/>
            <a:ext cx="9063038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unções                               administrativasTécnicas   Financeiras               Contábeis                Segur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7338"/>
            <a:ext cx="8856662" cy="62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Teoria das relações humana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60350"/>
            <a:ext cx="8659812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Conteúdo 2"/>
          <p:cNvSpPr txBox="1">
            <a:spLocks/>
          </p:cNvSpPr>
          <p:nvPr/>
        </p:nvSpPr>
        <p:spPr bwMode="auto">
          <a:xfrm>
            <a:off x="457200" y="1052513"/>
            <a:ext cx="8002588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sz="2800" i="1" dirty="0">
                <a:latin typeface="Arial" charset="0"/>
                <a:cs typeface="Arial" charset="0"/>
              </a:rPr>
              <a:t>Hoje, a qualidade em saúde inclui a humanização da assistência; o respeito à autonomia do paciente/cliente bem como os seus direitos de consumidor; a satisfação das necessidades e expectativas individuais deles; a tecnologia em seu sentido global e a valorização da autonomia das pessoas na gestão das questões da sua saúde</a:t>
            </a:r>
            <a:r>
              <a:rPr lang="pt-BR" sz="28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• Teoria das Relações Humanas –Principal autor: Elton Mayo     • Ênfase: Nas pessoas     • Proposta: enfatiza a variável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288463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• Teoria Burocrática – Principal autor: Max Weber     • Ênfase: Na estrutura     • Proposta: visava a organização sob o p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13787" cy="61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• Teoria Comportamental.     • Ênfase: Nas pessoas e na estrutura     • Proposta: Na abordagem comportamental, a preocupaç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59813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ESTRUTURA ORGANIZACIONAL     • A estrutura organizacional refere-se à       maneira como um grupo é formado, suas       l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9662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Elementos      • Figura geométrica – retângulo         – Unidade de comando         – Representação dos órgãos         –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313"/>
            <a:ext cx="9050338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 txBox="1">
            <a:spLocks/>
          </p:cNvSpPr>
          <p:nvPr/>
        </p:nvSpPr>
        <p:spPr bwMode="auto">
          <a:xfrm>
            <a:off x="457200" y="260350"/>
            <a:ext cx="74676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sz="4400" b="1" dirty="0">
                <a:latin typeface="Arial" charset="0"/>
                <a:cs typeface="Arial" charset="0"/>
              </a:rPr>
              <a:t/>
            </a:r>
            <a:br>
              <a:rPr lang="pt-BR" sz="4400" b="1" dirty="0">
                <a:latin typeface="Arial" charset="0"/>
                <a:cs typeface="Arial" charset="0"/>
              </a:rPr>
            </a:br>
            <a:r>
              <a:rPr lang="pt-BR" sz="4400" b="1" dirty="0">
                <a:latin typeface="Arial" charset="0"/>
                <a:cs typeface="Arial" charset="0"/>
              </a:rPr>
              <a:t/>
            </a:r>
            <a:br>
              <a:rPr lang="pt-BR" sz="4400" b="1" dirty="0">
                <a:latin typeface="Arial" charset="0"/>
                <a:cs typeface="Arial" charset="0"/>
              </a:rPr>
            </a:br>
            <a:r>
              <a:rPr lang="pt-BR" sz="4400" b="1" dirty="0">
                <a:latin typeface="Arial" charset="0"/>
                <a:cs typeface="Arial" charset="0"/>
              </a:rPr>
              <a:t/>
            </a:r>
            <a:br>
              <a:rPr lang="pt-BR" sz="4400" b="1" dirty="0">
                <a:latin typeface="Arial" charset="0"/>
                <a:cs typeface="Arial" charset="0"/>
              </a:rPr>
            </a:br>
            <a:r>
              <a:rPr lang="pt-BR" sz="4400" b="1" dirty="0">
                <a:latin typeface="Arial" charset="0"/>
                <a:cs typeface="Arial" charset="0"/>
              </a:rPr>
              <a:t/>
            </a:r>
            <a:br>
              <a:rPr lang="pt-BR" sz="4400" b="1" dirty="0">
                <a:latin typeface="Arial" charset="0"/>
                <a:cs typeface="Arial" charset="0"/>
              </a:rPr>
            </a:br>
            <a:r>
              <a:rPr lang="pt-BR" sz="4400" b="1" dirty="0">
                <a:latin typeface="Arial" charset="0"/>
                <a:cs typeface="Arial" charset="0"/>
              </a:rPr>
              <a:t/>
            </a:r>
            <a:br>
              <a:rPr lang="pt-BR" sz="4400" b="1" dirty="0">
                <a:latin typeface="Arial" charset="0"/>
                <a:cs typeface="Arial" charset="0"/>
              </a:rPr>
            </a:br>
            <a:r>
              <a:rPr lang="pt-BR" sz="4400" b="1" dirty="0">
                <a:latin typeface="Arial" charset="0"/>
                <a:cs typeface="Arial" charset="0"/>
              </a:rPr>
              <a:t/>
            </a:r>
            <a:br>
              <a:rPr lang="pt-BR" sz="4400" b="1" dirty="0">
                <a:latin typeface="Arial" charset="0"/>
                <a:cs typeface="Arial" charset="0"/>
              </a:rPr>
            </a:br>
            <a:r>
              <a:rPr lang="pt-BR" sz="4400" b="1" dirty="0">
                <a:latin typeface="Arial" charset="0"/>
                <a:cs typeface="Arial" charset="0"/>
              </a:rPr>
              <a:t>Competências do Técnico de Enfermagem</a:t>
            </a:r>
            <a:br>
              <a:rPr lang="pt-BR" sz="4400" b="1" dirty="0">
                <a:latin typeface="Arial" charset="0"/>
                <a:cs typeface="Arial" charset="0"/>
              </a:rPr>
            </a:br>
            <a:endParaRPr lang="pt-BR" sz="4400" dirty="0">
              <a:latin typeface="Arial" charset="0"/>
              <a:cs typeface="Arial" charset="0"/>
            </a:endParaRPr>
          </a:p>
        </p:txBody>
      </p:sp>
      <p:sp>
        <p:nvSpPr>
          <p:cNvPr id="7171" name="Espaço Reservado para Conteúdo 2"/>
          <p:cNvSpPr txBox="1">
            <a:spLocks/>
          </p:cNvSpPr>
          <p:nvPr/>
        </p:nvSpPr>
        <p:spPr bwMode="auto">
          <a:xfrm>
            <a:off x="471488" y="692150"/>
            <a:ext cx="8002587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endParaRPr lang="pt-BR" sz="2000" dirty="0"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000" dirty="0" smtClean="0">
                <a:latin typeface="Arial" charset="0"/>
                <a:cs typeface="Arial" charset="0"/>
              </a:rPr>
              <a:t>Desenvolver</a:t>
            </a:r>
            <a:r>
              <a:rPr lang="pt-BR" sz="2000" dirty="0">
                <a:latin typeface="Arial" charset="0"/>
                <a:cs typeface="Arial" charset="0"/>
              </a:rPr>
              <a:t>, em equipe, ações de saúde e prevenção de agravos, visando à melhoria da qualidade de vida da população.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000" dirty="0">
                <a:latin typeface="Arial" charset="0"/>
                <a:cs typeface="Arial" charset="0"/>
              </a:rPr>
              <a:t/>
            </a:r>
            <a:br>
              <a:rPr lang="pt-BR" sz="2000" dirty="0">
                <a:latin typeface="Arial" charset="0"/>
                <a:cs typeface="Arial" charset="0"/>
              </a:rPr>
            </a:br>
            <a:r>
              <a:rPr lang="pt-BR" sz="2000" dirty="0">
                <a:latin typeface="Arial" charset="0"/>
                <a:cs typeface="Arial" charset="0"/>
              </a:rPr>
              <a:t>Realizar ações de observação, coleta de dados e registros das informações pertinentes aos cuidados de enfermagem, interagindo com a equipe, com o usuário e com os seus familiares.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000" dirty="0">
                <a:latin typeface="Arial" charset="0"/>
                <a:cs typeface="Arial" charset="0"/>
              </a:rPr>
              <a:t/>
            </a:r>
            <a:br>
              <a:rPr lang="pt-BR" sz="2000" dirty="0">
                <a:latin typeface="Arial" charset="0"/>
                <a:cs typeface="Arial" charset="0"/>
              </a:rPr>
            </a:br>
            <a:r>
              <a:rPr lang="pt-BR" sz="2000" dirty="0">
                <a:latin typeface="Arial" charset="0"/>
                <a:cs typeface="Arial" charset="0"/>
              </a:rPr>
              <a:t>Realizar procedimentos e técnicas de enfermagem e relacioná-los às suas finalidades, seus efeitos e riscos.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57200" y="836613"/>
            <a:ext cx="7931150" cy="56372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/>
              <a:buNone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>Reconhecer situações de urgência e emergência e realizar, prontamente, ações que busquem a preservação da vida.</a:t>
            </a:r>
          </a:p>
          <a:p>
            <a:pPr marL="274320" indent="-274320" algn="just">
              <a:buFont typeface="Wingdings" pitchFamily="2" charset="2"/>
              <a:buChar char="v"/>
              <a:defRPr/>
            </a:pPr>
            <a:endParaRPr lang="pt-BR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/>
              <a:buNone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/>
            </a:r>
            <a:br>
              <a:rPr lang="pt-BR" smtClean="0">
                <a:latin typeface="Arial" pitchFamily="34" charset="0"/>
                <a:cs typeface="Arial" pitchFamily="34" charset="0"/>
              </a:rPr>
            </a:br>
            <a:r>
              <a:rPr lang="pt-BR" smtClean="0">
                <a:latin typeface="Arial" pitchFamily="34" charset="0"/>
                <a:cs typeface="Arial" pitchFamily="34" charset="0"/>
              </a:rPr>
              <a:t>Organizar o próprio trabalho, considerando a natureza, as finalidades, os resultados e os riscos das ações.</a:t>
            </a:r>
          </a:p>
          <a:p>
            <a:pPr marL="274320" indent="-274320" algn="just">
              <a:buFont typeface="Wingdings" pitchFamily="2" charset="2"/>
              <a:buChar char="v"/>
              <a:defRPr/>
            </a:pPr>
            <a:endParaRPr lang="pt-BR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/>
              <a:buNone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/>
            </a:r>
            <a:br>
              <a:rPr lang="pt-BR" smtClean="0">
                <a:latin typeface="Arial" pitchFamily="34" charset="0"/>
                <a:cs typeface="Arial" pitchFamily="34" charset="0"/>
              </a:rPr>
            </a:br>
            <a:r>
              <a:rPr lang="pt-BR" smtClean="0">
                <a:latin typeface="Arial" pitchFamily="34" charset="0"/>
                <a:cs typeface="Arial" pitchFamily="34" charset="0"/>
              </a:rPr>
              <a:t>Atuar, em equipe, no desenvolvimento das atividades de planejamento e avaliação das unidades de saúde.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 txBox="1">
            <a:spLocks/>
          </p:cNvSpPr>
          <p:nvPr/>
        </p:nvSpPr>
        <p:spPr bwMode="auto">
          <a:xfrm>
            <a:off x="179388" y="274638"/>
            <a:ext cx="8964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sz="4000" b="1">
                <a:latin typeface="Arial" charset="0"/>
                <a:cs typeface="Arial" charset="0"/>
              </a:rPr>
              <a:t>Cabe ao Técnico em Enfermagem:</a:t>
            </a:r>
            <a:r>
              <a:rPr lang="pt-BR" sz="4400">
                <a:latin typeface="Arial" charset="0"/>
                <a:cs typeface="Arial" charset="0"/>
              </a:rPr>
              <a:t/>
            </a:r>
            <a:br>
              <a:rPr lang="pt-BR" sz="4400">
                <a:latin typeface="Arial" charset="0"/>
                <a:cs typeface="Arial" charset="0"/>
              </a:rPr>
            </a:br>
            <a:endParaRPr lang="pt-BR" sz="4400">
              <a:latin typeface="Arial" charset="0"/>
              <a:cs typeface="Arial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1196975"/>
            <a:ext cx="8002588" cy="540067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/>
              <a:buNone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>Identificar a estrutura e organização do sistema de saúde vigente;</a:t>
            </a:r>
          </a:p>
          <a:p>
            <a:pPr marL="0" indent="0" algn="just">
              <a:buFont typeface="Wingdings"/>
              <a:buNone/>
              <a:defRPr/>
            </a:pPr>
            <a:endParaRPr lang="pt-BR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/>
              <a:buNone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>Identificar funções e responsabilidades dos membros da equipe de Planejar e organizar o trabalho na perspectiva do atendimento integral e de qualidade;</a:t>
            </a:r>
          </a:p>
          <a:p>
            <a:pPr marL="0" indent="0" algn="just">
              <a:buFont typeface="Wingdings"/>
              <a:buNone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/>
            </a:r>
            <a:br>
              <a:rPr lang="pt-BR" smtClean="0">
                <a:latin typeface="Arial" pitchFamily="34" charset="0"/>
                <a:cs typeface="Arial" pitchFamily="34" charset="0"/>
              </a:rPr>
            </a:br>
            <a:r>
              <a:rPr lang="pt-BR" smtClean="0">
                <a:latin typeface="Arial" pitchFamily="34" charset="0"/>
                <a:cs typeface="Arial" pitchFamily="34" charset="0"/>
              </a:rPr>
              <a:t>Realizar trabalho em equipe, correlacionado conhecimento de várias disciplinas ou ciências, tendo em vista o caráter interdisciplinar da área;</a:t>
            </a:r>
          </a:p>
          <a:p>
            <a:pPr marL="0" indent="0" algn="just">
              <a:buFont typeface="Wingdings"/>
              <a:buNone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/>
            </a:r>
            <a:br>
              <a:rPr lang="pt-BR" smtClean="0">
                <a:latin typeface="Arial" pitchFamily="34" charset="0"/>
                <a:cs typeface="Arial" pitchFamily="34" charset="0"/>
              </a:rPr>
            </a:br>
            <a:r>
              <a:rPr lang="pt-BR" smtClean="0">
                <a:latin typeface="Arial" pitchFamily="34" charset="0"/>
                <a:cs typeface="Arial" pitchFamily="34" charset="0"/>
              </a:rPr>
              <a:t>Aplicar princípios ergonômicos na realização do trabalho;</a:t>
            </a:r>
          </a:p>
          <a:p>
            <a:pPr marL="0" indent="0" algn="just">
              <a:buFont typeface="Wingdings"/>
              <a:buNone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/>
            </a:r>
            <a:br>
              <a:rPr lang="pt-BR" smtClean="0">
                <a:latin typeface="Arial" pitchFamily="34" charset="0"/>
                <a:cs typeface="Arial" pitchFamily="34" charset="0"/>
              </a:rPr>
            </a:br>
            <a:r>
              <a:rPr lang="pt-BR" smtClean="0">
                <a:latin typeface="Arial" pitchFamily="34" charset="0"/>
                <a:cs typeface="Arial" pitchFamily="34" charset="0"/>
              </a:rPr>
              <a:t>Avaliar riscos ao executar procedimentos técnicos;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1545</TotalTime>
  <Words>1941</Words>
  <Application>Microsoft Office PowerPoint</Application>
  <PresentationFormat>Apresentação na tela (4:3)</PresentationFormat>
  <Paragraphs>266</Paragraphs>
  <Slides>64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65" baseType="lpstr">
      <vt:lpstr>Balcão Envidraçado</vt:lpstr>
      <vt:lpstr>GESTÃO DO TRABALHO EM ENFERMAGEM</vt:lpstr>
      <vt:lpstr>APRESENTAÇÃO DO CONTEÚDO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DESORGANIZAÇÃO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Enfermagem: Gestão e Gerência</vt:lpstr>
      <vt:lpstr>O QUE FAZ UM GESTOR</vt:lpstr>
      <vt:lpstr>O QUE FAZ UM GESTOR</vt:lpstr>
      <vt:lpstr>ENFERMAGEM</vt:lpstr>
      <vt:lpstr>Enfermagem</vt:lpstr>
      <vt:lpstr>Apresentação do PowerPoint</vt:lpstr>
      <vt:lpstr>Apresentação do PowerPoint</vt:lpstr>
      <vt:lpstr>PRINCÍPIOS DE ADMINISTRAÇÃO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Usuario</cp:lastModifiedBy>
  <cp:revision>120</cp:revision>
  <dcterms:created xsi:type="dcterms:W3CDTF">2005-12-12T03:42:54Z</dcterms:created>
  <dcterms:modified xsi:type="dcterms:W3CDTF">2018-06-18T18:12:23Z</dcterms:modified>
</cp:coreProperties>
</file>