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92" r:id="rId2"/>
    <p:sldId id="493" r:id="rId3"/>
    <p:sldId id="494" r:id="rId4"/>
    <p:sldId id="495" r:id="rId5"/>
    <p:sldId id="497" r:id="rId6"/>
    <p:sldId id="502" r:id="rId7"/>
    <p:sldId id="498" r:id="rId8"/>
    <p:sldId id="499" r:id="rId9"/>
    <p:sldId id="500" r:id="rId10"/>
    <p:sldId id="501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4006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cor </a:t>
            </a:r>
            <a:r>
              <a:rPr lang="pt-BR" sz="3200" b="1" dirty="0"/>
              <a:t>amarelada da pele </a:t>
            </a:r>
            <a:r>
              <a:rPr lang="pt-BR" sz="3200" dirty="0"/>
              <a:t>decorrente de sua impregnação por </a:t>
            </a:r>
            <a:r>
              <a:rPr lang="pt-BR" sz="3200" b="1" dirty="0" smtClean="0"/>
              <a:t>bilirrubina</a:t>
            </a:r>
            <a:endParaRPr lang="pt-BR" sz="3200" dirty="0"/>
          </a:p>
          <a:p>
            <a:r>
              <a:rPr lang="pt-BR" sz="3200" dirty="0" smtClean="0"/>
              <a:t> </a:t>
            </a:r>
            <a:r>
              <a:rPr lang="pt-BR" sz="3200" dirty="0"/>
              <a:t>é achado comum, especialmente nas crianças com idade </a:t>
            </a:r>
            <a:r>
              <a:rPr lang="pt-BR" sz="3200" b="1" dirty="0"/>
              <a:t>entre 48 e 120 horas </a:t>
            </a:r>
            <a:r>
              <a:rPr lang="pt-BR" sz="3200" dirty="0"/>
              <a:t>de vida. </a:t>
            </a:r>
            <a:endParaRPr lang="pt-BR" sz="3200" dirty="0" smtClean="0"/>
          </a:p>
          <a:p>
            <a:r>
              <a:rPr lang="pt-BR" sz="3200" dirty="0" smtClean="0"/>
              <a:t>Para </a:t>
            </a:r>
            <a:r>
              <a:rPr lang="pt-BR" sz="3200" dirty="0"/>
              <a:t>sua mais fácil detecção o exame deve ser feito sob luz natural. </a:t>
            </a:r>
            <a:endParaRPr lang="pt-BR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3200" dirty="0"/>
              <a:t>icterícia sempre deve ter sua causa </a:t>
            </a:r>
            <a:r>
              <a:rPr lang="pt-BR" sz="3200" b="1" dirty="0"/>
              <a:t>investigada</a:t>
            </a:r>
            <a:r>
              <a:rPr lang="pt-BR" sz="3200" dirty="0"/>
              <a:t> se </a:t>
            </a:r>
            <a:r>
              <a:rPr lang="pt-BR" sz="3200" b="1" dirty="0"/>
              <a:t>detectada nas primeiras 24h </a:t>
            </a:r>
            <a:r>
              <a:rPr lang="pt-BR" sz="3200" dirty="0"/>
              <a:t>de vida ou quando apresentar-se de forma intensa.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6000" b="1" dirty="0">
                <a:solidFill>
                  <a:srgbClr val="FF0000"/>
                </a:solidFill>
              </a:rPr>
              <a:t>ICTERÍCIA</a:t>
            </a:r>
            <a:r>
              <a:rPr lang="pt-BR" b="1" i="1" dirty="0" smtClean="0">
                <a:solidFill>
                  <a:srgbClr val="FF0000"/>
                </a:solidFill>
              </a:rPr>
              <a:t/>
            </a:r>
            <a:br>
              <a:rPr lang="pt-BR" b="1" i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4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1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14" descr="http://www.radiacaoemfoco.com.br/clientes/radio/sites/default/files/imagens_conteudo/sutura%20recem%20nascido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3"/>
            <a:ext cx="5400600" cy="61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202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6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 Físico do Recém-nascido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defRPr/>
            </a:pP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SUTURAS</a:t>
            </a:r>
            <a:r>
              <a:rPr lang="pt-BR" dirty="0">
                <a:latin typeface="Arial" pitchFamily="34" charset="0"/>
                <a:cs typeface="Arial" pitchFamily="34" charset="0"/>
              </a:rPr>
              <a:t>: podem estar afastados ou com cavalgamento (diferenciar 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cranioestenose</a:t>
            </a:r>
            <a:r>
              <a:rPr lang="pt-BR" dirty="0">
                <a:latin typeface="Arial" pitchFamily="34" charset="0"/>
                <a:cs typeface="Arial" pitchFamily="34" charset="0"/>
              </a:rPr>
              <a:t>, responsável pela HIC, e suturas com afastamento grande associado ao aumento de PC, pode estar associado a hidrocefalia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0" indent="0" algn="just">
              <a:spcBef>
                <a:spcPts val="0"/>
              </a:spcBef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BOSSASEROSANGUÍNEA: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relacionada a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apresentação</a:t>
            </a:r>
            <a:r>
              <a:rPr lang="pt-BR" dirty="0">
                <a:latin typeface="Arial" pitchFamily="34" charset="0"/>
                <a:cs typeface="Arial" pitchFamily="34" charset="0"/>
              </a:rPr>
              <a:t>;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CEFALOHEMATOMA</a:t>
            </a:r>
            <a:r>
              <a:rPr lang="pt-BR" dirty="0">
                <a:latin typeface="Arial" pitchFamily="34" charset="0"/>
                <a:cs typeface="Arial" pitchFamily="34" charset="0"/>
              </a:rPr>
              <a:t>: derrame sanguíneo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subperiósteo</a:t>
            </a:r>
            <a:r>
              <a:rPr lang="pt-BR" dirty="0">
                <a:latin typeface="Arial" pitchFamily="34" charset="0"/>
                <a:cs typeface="Arial" pitchFamily="34" charset="0"/>
              </a:rPr>
              <a:t>, pode se calcificar e regride espontaneamente;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8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AutoShape 2" descr="data:image/jpeg;base64,/9j/4AAQSkZJRgABAQAAAQABAAD/2wCEAAkGBhQSERUUEhQVFRQWGBcYFBgYFRcUFhYUFBcVFRcVFxcXHCYeFxojGRYXHy8hJCcpLCwsFx4xNTAqNSYrLCkBCQoKDgwOGg8PGiwkHCQsLCwsKS0sLCwsLCwsLCwsLCwsLCwsLCwsLCwsLCwsLCwpKSwsLCwsKSkpLCwsLCwsLP/AABEIALcBFAMBIgACEQEDEQH/xAAcAAAABwEBAAAAAAAAAAAAAAAAAQIDBAUGBwj/xAA/EAABAwIEBAMGBAUDBAIDAAABAAIRAyEEEjFBBSJRYQYTcTJCgZGh8COxwdEHFFJi4TND8SRygpJTohUWF//EABkBAAIDAQAAAAAAAAAAAAAAAAABAgMEBf/EAC0RAAIBAwIEBQMFAQAAAAAAAAABAgMRMRIhBCJBURMyQmGxcYGhFDNSkcEj/9oADAMBAAIRAxEAPwDoCSSlEpEqDLEBEgiSGAqvbxGpAmiZtNz1AJEj1+Snpt+HYblrSepaD+aTJIbwmMc4w6mW2mTpMxGnS6Qcc/MR5LokgGYBAiDpoZ/5R4jCUw3NDWFtw+AMpG89NiNwUlnGqVgXNDiS0tmSHCcw+hUb2yxpXwgO4i8f7Lzb9QI07n5fFB/FXAEmk4Abm28A6aKvx3jbDUiRnzED3eaSRMW/NQK38R6IPKyo4TqAAPqVW6sV6i+PD1JYiaIcRd/8T++3ytdAcTcCPwnkHptrrP3qsfW/iYZOWjbaXCTff4fmnP8A+ngxFE6ibgwIEkRqZlR8ePcs/R1f4mypY4lwaabhM31AhoN7dbKXKyGG/iLSMZwWzb2XW7kxEfupzPHWGdEOOt9BAGpMm9thKkq8LZK5cNVXpZoZSgVUUfFOGdMVW2iSTA5tIJ1/wVYtxjDAD230EieuitU4vDKXCSyh9RP/AMoN2uAjp9/dk7Uq3yt9rf8AtB3P6DdG3DDq7/3d+hQ7vAvqChig4xlcLTcJipxZo91300mOuvbspyCdn3DYgt4u3o4C4uNx2S8Pjg8wARrr0ClpDqzQYJAPSdkb9xBoJtuKYdHD59Ej+eZMZm/PoY/NO6FYfQKQK7ToQT6jbVKTEBEgiQAEaIokAGgilCUwDSgkowkAsIkSCAGCUmUZSSkCAUaJBAwKv4vxcUGgxmJc1oaNeY620FkOKcVZSaZc0Og2JjQSb6AxcT2XIuNeIHOLsznEPOYskXcARJIEhse6s9Spbljk10OH18zwXHG/FdSuHc0Uy6YnK0MGXK1x964JPqszjeOmScznA+1chpjQwOkn5qvqVn1DubWA0A7BSKHCp1uYkNsJFpg76xYaqlQWZs6GpRVoKwy/iTjpb0/dG3D1X3DXkdbx6ybK64dQZSc5mUTq0k3InSR00+I7qQ6oBPvEGOYlsubfXVw7DohzUfKiHiSlllC3g9QieUTuXgDQnr0B+SepcDrbZTtZ7ZnoJNyrijRgDXYddcxA5RNvhtKn0MFq4AuMyL3zASInSZt0lRdViTtuZZ1OtT9oPA9CR8xZEOJO6z6gLX0MHqYc0kNDr5iCNATpp0ibpmrgC5xDWh8SHZmgQNTcjaTe8zqk3F5RZGtJGaZxTq1p+EfkpdHxE9l2ue1wnKQ82noCr0eGaZmabCbGwLYaTAHKYnUqC/wqx3sio2TAgktbaTmJBtIixRph2JfqG8h4HxM9rszazs0yS+8nSSRr2nRarhv8QXMgPYXjc583qRbTt9ViqvhdwaXNdYHR7HNNjGwPbZV9bh9akZLXDu3mHzCio2d4SG3SqK0l/h3Ph3iejWgMeJJiLgzsINz8laseCLGfReesPxhwIJvG4s4ehC0XCvGdWmRlqTFg19xpGvZXKvOPnX9GafAqX7b+zOyqLVoh7tAYtJn1gQVlcJ/EFjoa8Flpc43gdoGvTqtXhsZTc0ZHAiAbGQAdLq+NWFTDMNSjOn5kIbgROjYOsZgY23SjgWTOUTpvopKJW6UU3YxTwbG3a0D7P7n5pwpRSU7WIgQQlFKYAQQRIAEoIoRpDDBRgokEAV3EvEDKD8jmVHGJloBF5G5F7IKyRqLT7juiOSklyUSm3FSIoVKi4/iLKQl7gOm8n0Tzn2krl3jDxOastc0NYIIaYcQRdt4s47wdI7qqpPStsmihR8SXt1K3xZ4m81wMCYEdyNz2EmPms9g8C+s+P/Y9N9ep2CRSouqvJmN3OOjR92C1FHCimAIHKHeyM1paDI96deyz38Ne50JSvssdBlvCm0xa8NjUNLiTcXiDG87qRQomAI6NBiTGkk+6N94t1T5pEmY+Mg6CxsOa5Aj1T7cKYAAz6zdoBgXMEXkiLW5lTquRI7MIM4mMwkwTJAu2wkgdE9UAkNBg3DXHK4y2CbbuDZlWX8vnBAnTmILQR2NuVwzTfoLJVPDZdYMblwuDDbnW0wSIlRFcgVaDoIY4NfqTZ2UkglpbJIsSbKXRom5My0mRGaQSHACRsIECIv0TppwHeyDzXDXRluGy0+0eUynKzGNINUBjczp5w0EZYBLBd8zERslkLgZTBysPMWg3ywAbtc4ECAROW/cqRWwmblc1xaZBmMoDYIOokEgR6qqxXi6mwQ0F2txLGi8iN45SbxuqnHeJa7puKYgyAADETOa5g9iVPYSjJmvrUQ27gBIDXF7oBZPNpaYm0b6qJiON4VsDzGkaQxpIFosRpDZiDushhsNUruGVr6mpkS8ja5g2+qk1eDVmg5xTZBBHmVmUjH/tNtNL7oTfRCcUss0NLi2ELswe4Egwb5SCReC4zbUwpNLhzDNSkQ6TmMOIMgEAX9mR2i26y9HhFRzXPYWVG0xd9OrSe5g3JhwuRaDaw1SaWLfReAA5km7XNygNLZgggA72uDe6V5RygspeVlnj/DtJ7srxDiJzRlNrEk2afjdZ7G+Ea1MS0h2sNnK62vY/ArSUPFlKAKlPLBN2G2+rehJJ1Cfbx7CbVXMJgnMx8FwjmJEyfUwpxk+g9UomDZialE5XAtduHAj6FWPD/EeUgguY4GZbpI0kbrY/yuHxDWgVMPUEkBs3yE+yA4gtO8hUvEvAAk5CaZuR7T6UD+43B0tfdOUIy8y+6Lo8S1t8mg4V/EWpP4uWo212AAgdYm62HDfEdGu3M14GktJGYE7ELhmL4LXoQ4tdB0c2Y6+o+KPD8dcCM3/sDDvonF1IbxepEZ0KNTHK/wAHoSUUrlXBPGVRnsOzi0gmDqS4lvvOPVbrhnianiG2cG/1SYLdLEHQq6HExls9mYqvCzp75Xcm12Fzjlc+xE5dJEWuR9lKwlEjVzzFubuZ6mVKptAAjTZGrtPUy3AgggpiCQRlJQMUgiRhABo0AggRFKQU45Q+I4ry6bnSBAsXWA7lJuyuNK7sZ7xlx9tOk6m1wL3AtIBMiRfTSBJuuSYl7q1UNZLiTDdy4nUn1V14p4w6q7M7LncMgLQBma3VxIAmduya4BhQwZyBmdys1FveII0P0gFY9V7zf2OsoeHDT16kzB8PFNoy3icx3LiHA2IkXsIurHC0ouZgA3gyRF2gg+1IJgBFgsIbZWnQNkzMCfakTrv6Kww4iwzcvKAQAXEhvNf2jMn5rNKXcQnyBNoLhJDc2QmzYi8ReCSl0cEyHCJLrOaDmADDGUtAhnSw+Sk4Ta4cQMpcQNSea7RI0vtKermmxji9zWt94yCcxk6RdwOg3SW5Fu2wT6Q9lwiHg35A5wggty+1OkE7JurxBtME1SGkhrvLhoO+YEA7n+oxeLqhq+IHvAZRLuheY8x2zn5RZouOpuNFWUaVSqbBznEOcWloM30cb5Yym56zZSuGnuW2O8S1DPltLLxMlzgDeST7LbbAKkDn1Xavc6RmDW+ZLpPs7n1Nh3Ssc+hQbL3uqkzyMc0tObUPqXBiPcB01BVjgaNV7RlaadB4BLGGc+xBNyYGocSfTa2NJvdkJVox2iQ6zGUrVn06YADTTbNV8GS4ZWmGX/qIiFJ4dhH1H/g0AydKlf8AEMOvLaQ5Yi98y0/C/DDPKdna0B1IN5R1BBJPvEZiL/srvhoY+iyqwe0wAbTlkfDQ/NXRpRRnlWkzLV/DFVxiria9SnYFrfw6YJiwa3b2hpsOqs8H4GoMhwpNB6mXkGIHtTurqm83HWI+s/kPkl0XmSDufp/jX4q0quZninBXYSp/M0AMoH41No/1KMnO3K0QTDpk6QsVjONVMJWdh+XEYac1IVLxTe0OaadQQ5hymLFdjxDAQQRIII+B/dcz474dD8NXpxFTBvD2mJnC1uYgdQ05iPSEWXULvoTPDAwuN8xjDXpVGNLi0PbUDgLEsdALthdVbeJ4So/lrYlpAOuHzgE6u5Xzrf4Kk8I8S/lMdTeTZjix97Gm6Q4/DVb/AA+AZh8e/D5OWrNeg4aZTBez4Ok+hUHRh2LFWn3M8OD0nWo4jD1JIMOPlVBESA2oBJJnfdTGnFYSY81jJsHw6mRE8syDJndbfHcGp1GZajGOsZkSSLb6gqqPhwUmf9M+rRcbQ1xewxcSx8tvb5qt0ezJqu/UrlD/APtwd/q0Q4EDnZyy0Xu11rToCEzieF4XFAmm9rHnQR5RnuCSHTO3TuncXhzMV8O145hnw5NJ4B3NL2SdTboq8cHFVzjQeKvKQWZctdt4B8pxgx/bM9FW4yjuXRqReNik4nwGtQc6ASG6uaCI+BuOvxHVDAceLLOn/uBh1++6s8PjqtABjXuYY5muGZtpDnOBEtQxOHo1SRVYaNS34lOXUz3c3UShyjPaRfGUo7ovuBeNatM8rm1KZIJBEOAsLAWGnRdE4ZxtlZuYQATA5gT6ED2T2XBMXw2pQdmBBb7r2GWnTfbXQqfwzxG5pu5zHf1NMfOE466W8XdBOlCt7P8AB3yUUrCcD8dFrWsrc9rPsMwF5Li4CdtFtsPiA9ocN7xuOx6FaadaNTBzatCdJ8w6SkyjlErSkMJUpISggYaCJBAEdyxP8QeIuGSk0tEyXyATliLTtr9Fs61QAEmwC4x4t4t5lSo8WzHKI0yixPxVFd7aV1NfBwvLU8IpmNNeuGiwJgdmDU+sfUrU0KZLoaIaQOXI4RTbAA/75B+YVLwPB8jn9dDbRhDjM6Axr/atBg2w0uc4NsRcy05iMpcBqSe4iVlqSV9KNju3ctKOHDRYzZpyubDWxvprNy2UrD0SQLX1JiXNnQhsdXO3sltol+YCAJ5XEhxLspmGG1uhteVVcX8QBs06BD6gMl8TlgAct+Z8zcWH1Vem5Xd4JfEeM08OwMfzVOb8OQ48xPtEtAaNNR8N1mK+Lq4qqM5DnEcjADyyYGVu+hmbnuk4PA5nF5LCAJqVHOlrNSHOmQSToBJMWB1UxlSq5rW4aWAyPOc38apbYD/SZpaZIdrsrYxbx/ZGU1D6jWL8rDNDa7s1QAfgMIc4GZAe++Q2AIuewUscExeKaWvjD0jlIpUxAdJv5jtXu1FyYMWuoOB8GPoYqkMTDmPLgxw/rnlDgbidu+66bSpjIGxBHsxp73zBn6rTGEYYMkqkp5MqfA2H8kta2TA11JaHHmi837fvb+EKWfCMBF2EsPXNTAaSe519D8Tb4Jki+rmiZvsRB6pGF4B5dZ9WnVexrzmqMEFrnEAF0HQ21CnuQJbcLDSG6wY9Y3CrfCtWcGymQQ+mDTeIiHtvbtcK6D4I6Xn1tCbqPHuwJJmBqf3QIjNw5zZo+7/VOVqBJG1vrOqkNbITrWpgMPMCdAP0WT43imtxtEPDRTxNN+HfeHlhktcR0zTfurriHFgajqFMzUgzEEMkau/OFS4zwqw0355fWffzHe0DYtyn3ADsIF1FsZzbi3CKtKq5pbBovDSTrM2d3BF1v+CYw138OLxzNpYgToTTaWsZUI/ujRZ7xVQrYytgwLGuxtOp2rUXuZUnuNfSFpvDTfNxVSqyBRpRh6IG1OlaT6mSm3sM2n38D/lM0mRqOvy2/VPFk/eyM3+90yJBrYUGZAvPz0n6D5qr4l4TpVXZi0Z/6hLHC5g5mwdT8itEaf32t+iX5aLAc/x3CsSyRUDMU0C2eKdcNv7NRoh2mjgVnqmHa9+Sm4g84dSq/h1hmNwz3Xj0v2XXK+Gn7H31WS8XcGovovdXBAYHEOESCBYggT7X5qqdNSe5ZCrKODHeQ9rrtLTDWubIAEe0HtOsC9woWP4NmM0ss/0XaT/cybEdhHorHAcNxwazz6bazQOVr3xVa0gGGviRYxBkdk7hsIHcjC9rovTqNy1son2J5akHdt+yzyhOnvF3NcK0ZZ2MxQxlSi6LxPM10iPhstf4e8UuZBY55Db+XnIiO2hb2Vc0Cs38VhmcoI9sDQHMduzvoqbGcPfQcHA2nleLX6Hoe35qPLUfaRqUtrPdHbeA+KqeKJa0FrwJLT0tcEbK5XEOD8aMjK4sqgg6kNfFwIH5LrHh/wAQNr02y5oq+80Wg9ADcrRSrNvRPJh4jhlDnhj4LgIwUQSgtRiDhBBBAGa8XY9tPDPn3hAuAZ7Tr6Li/FDLoG1viup/xCqFtNmuUkz0te9+3QrlvDmGpiGiNy46aNl29tllk71G+yOpQtGj9WafDYDK1rS32W5YJEO0c45dIlxue6ucNS5i0FpAEZvakkBwzNHKPXoJSeFYPORytc24ggmBdpAkTMwDPe6qvFnH9aFE6CKjhYEieRsaC0H5eudR1bhfewnjfiEuBpUS5wl2Z9nG9/LZEcu3Uj612DwzabfNqPIpl0NDBL6zg2MjB2JMkyBI3so+F8um01KwmmCRlBh73gy1rSDaREnYeom/4Jw7+YAr1fagZY5adOnsykNBG53nXrbCF84KqtTRyxyNYbgr8SJqANa2DSotd+GzN773avef6jI27DY8J4U1jps46Exf3fnp9iAHsHh8rDlEQNI1i2nft8kXDpI9f0n5fei0WMVx/iPBxWoupk2cJaZ5mvbdpHWDf4JHAMeK7CH2rUzFRukOveDqDr8VOpPsJHNsqfj/AAqq2p/M4UhtVoGcES2owTykDU9DtsgZcikWkR6fmnqRI+/RQeA8YGKpSW5KjSA9n9J7HcGDCnUhe/3b/CYCajJ06W+R/Mfkks7X/wCQnSL/AH1TtNiVguJotVbxviTg5lGifxah1scjB7TyD8lbxF1QeG3efUrYiZBfkYOjWNbf1OvxUn2EWPDeEsoMLWDUy4kklxOpJMySir05a6+qlYiodAozySDFrW3I7gJMDIYeg3+bOHFnZhiKPUOc11Ks3tLYf8Ev+HtVookEAOLnAibhwMEdknitQUMXh3C2WqzMT7wqHI4CLGJuf+VL8ON8utiaV7YiptFnnOCDH9yiiXQ1zDuhF/ySbx96fulsKmRF+Wl2i6Yx3EGUaZfUcGtaJPX4Dcqgw/FqmOB8nNTpaOcWkPP/AGmYb9TfZF7CtcscZxoHNToRUrNsWiSGE6eY4ez+aS3gXmBpxJFQtu1oEU2kbhpnMb6klWOB4eyk0NY0Aduu5PUp2foi18hfsQq2EBtGt/iFScW4FTe3K5mcC40BaSYJa7Vp3stLRqhwt6H1GoSKuHkFFgOTeIuEVaMkuc+kRGcyXtaCDNTKOYSDzC8ayotF9gHNaWu1A5wcwJkkH2S4WI67Lp/E+HCpTcN4IHx0/IfNcw45wV2HePLDzRkuc1vtUyffpyNI1GljPaipRUsbM006zjsyux/Ccsvpklo1HvM9eonf5wVYcF42cwlxZUEZXi0xsU7hsxY2HAghuV+WWuBkONrg7EHQ2Iuq7i/CyyXNEDcDa9iP7fy06Tlup8k89GdOnJWusHYPD3iEVhlcQHiNSAZ36T8B9VfBcN8P8ccHATzgENJ94HVp++i67wHi4rU2y6XxflLdIkdLE9Vpo1Wn4c8/Jg4nh1Hnhj4LZBGgthgOVfxExhNSLgNa7U9TExJjToFk/C9GXvdAOVoF5A5jJJdHLZuqsvHUNr1AJ2FzJJiTspHgGiILjA5pcTOXI3ljWDqdVg6N92deXLTivYtvEnFTh6Qa2PNf7Dg42a4czomwiPz2WPw2Es5zpa1rSXyAYbcWkXJMQDqSFO4ljzXruqgCNGgaimBAy313I+KlNweeqyhYtplr8RsHViDlZvGVtz/cfiCK1O3QpnLw4+7Bw3wwMZSNR5LHFp8lty2kAcwLv6idSTrJ7LVeF35qIEZX05ZWZ/S70n2TqD3U/DYVrNN7aReSf1+vXVrHcPqMmthg3zRZzHaVWawSN+/UFajDkt8JTiJsP36J6rgwbix6/uN1neE+K6uIzBmGcxzSGkuIyg/Sd9FpMIx8c5+l00AG0Y1uU40gpbgozbPN9Y+CMAUPF3nCYijVafwqj20XsAvNQuh07jNFtoPVaBx5o+4P/Kg8Uwvn1KVOYbTe2q8wDOQ8jL6Em/o3upr2y/tukMeY2QnQEQalQpCEYlhLHBpgkEA9CRAKz/gPAvo4TJUblcH1AZ1dDsua+xiy0kJFRIERqrbFNNAaJJ+P7BP1B9/fqo7iJJ2H57epSYzI+ImFz2sBIzFjbN0LntIBJN7ietj0VhwKvmfiKkk58Q/rENOUehhoVZi+ItNVxJH4AfXN55mtLWEjbmcLa2HZTfAzP+mbIgyZ3FzMGSZ1UEPobFgBEI6YSqTLJwU1YRCtujYEl/39EgOv9/fVAhx5umw9B7v1SWhMCHwy1WsNi4H4wB+n0VkSs3jeLtw2JdmzONRgcxrWlzy4WIA6aKdhX16olzW0gdAT5j/jENH1UUNlhWpT6KrrYEO0vJk7g2ga7aH5q2qN5YJk/mowb+n6qTQkc98RcK8p7nsaDSMOq022OZv+7T6OkGf6tL6qoLwC32jTMlrgJY9rwTPzBaQb6zcLpHFMOCLDYGOw2I7iy5mHhuJr4dxc2n5gNN4JDaVZ4BLS73WvPKR/2nZZ6tJTXuaaNZwdngo8XQyuDmTlN2ncdvULWeF+OmQ7O5rhAflI0/qg2PeVBxOFLpY+AdIAEMqAmQY97cz3VHh6zqFW+xhw7bhZn/1jb1LB04tdcM9CcPxratMPbofQkEWIMEhGufcM8YVKdMNbzN90wCcp0BPbRGro8bC3NkwS4Gpd6cGJ8Y1Qa740zuj4GN1cYB/k8Oloh1UZCeuZxNx2bN9LrNeICfNM9XH/AOxV/wAUIFHC083+2HuzGBBAbtBsBYd0XtBGiqudL6fBGwBFNrqpDSKLS42u59gwfF+W3QFajwhwPLRzVL1HkvcdSXkzJmxGnxB+GYq0nPdSo2b5lQ1HyQRkpRTZPXmzHqt5gKbmNYHGSNTa02F9T8dY+VtGNo37nPry1SJrMO5o3cLam7ehHX0n0Vg2pafvv+4Kbw1aTe377j77JypTva35T1+/0VxUKpOa2YbG5jrN/wA04MRKhOEdoPy9e3+E6KfeEhj/AJiRlkz93ScplOt7/NAC2u6hBmqMNS2tTAcCMIkoBAg03UMJwqLVSY0Rca42AEu2HXS57D9FB4lVLKZ5gPqT12tOmis3DL1J6T+apvEvExh8O+o83FmtGhfsO49NpUGMw2NBFOq05WVK1VlLlBaA1jjVqDr7WT5hdE4Q38NlhMCbWPoNlisLwnza2DpueP8ATdiHwLl1ZznADpyga6ABdCwlLKAPh8AhIbJtDROlJppSsIDFS+iTQBj77IyEVEiBf4+sKIwan5pTRqUqm1RuJvhmUe07lHxtPwTEZrglD+bxlXE1GS2kTSw87ZDzPHUkkrXAwmMLhhTYGtAAGidOv32QgYTrpgt5t9v3/YKTl/RBjLypWAreL1BTpvqOuGNLiNJgaLKDwj5uEc+tyVKpfVf0b5gkCOwDR8FruMURVAoSRnILoMHI0jN3vpbqpVWltH+LJDOVtpk03mpy16MNrui76YtTrR3ADSeob1VVxjAF1PPEOZYm3OzTOI+4PZbvxTgfLIxAZmDQW1mjR+GdZ7T3HtDoQs3Xo5agDQ1zHTDybFjmgtDegc0gx/cd1hrRcJa0bqFS60szmA426mzKNJQUbiOD8uoW7at7tOk99j3BQU/Bpz5rZNaqzWwfHvbtpf8AMq649igcTGuSlTa2QHAcrRcbiVR8c/1I7fqU+ypmzEyCWtFgTIgSDFoKPQiup+42WeGqkY4Na2zKLGmAOXND3G+nM8/NdLw9IWgjSI/boLaLAcGwBfjH1aTyHscWkQCMuVrQDe4tpC0TcJjS+POpM1LSGG/QEbjS8rWsHJeTV08Pefn8NPs/opELPYPxHUouyYymWX5arGl1It6kgcv+VpKOJY5uZrmlvWRHzTAjC5+z6eoS3Mj9ktjW+0wgtM3BBHe41TNZrjb6/pG6QDrXg/d0poTdGnupLRCBhimnGtQaEsJiEgI4SkEANOlNOKkVAmg1IaI+KcGtLiYa0SSeg1KxGPw9TGNrVXNIptpVW0GEXcXMP4p/IbrU+JcI6vTGHbI81zRUI92mDmefUgR8VYtwLW0i1ogBpDR0ER81Fq7Hcw/D+DRVqVpJfQdQDQD/ALQotY4O9RdbnCNB0069e6i4NgzGwksYT10y366FTsHSyjL009EJAx9jUohG1AhTIDb2prJspBCTlSsMQHWt3UKhgCahqPe5x0A0a0awGje+pupjLbfZklBzosPvZABPP6IN+/oi/wAfp9/FPhiYhAaonEce2iwvd6AalztmgDUlPY7HMpNmo4NBsJMSegG57BVXDcPUrVfPrNLA2RRpmLA/7jhqHkbWgWQxoncPwZE1H/6jtT0GzewClOCcemdAmBFxeFziP2+zbZcyxmHFGoaBaXGgWup7k0Xy5o9Wuc5n/k1dYAWP8c8PZLK0ewctXWTSqQHaC5ByuHTKqqkdUWidOWmSZlKrDPsMMAXeQD1029Osok9iuGnMZ82QSDlc7LMmwMX6ILkYydXUZLjgHmW6W+ZT7WQYmxaw65T7IvO47Jnjf+pe5vfrcp+M2U68jbSLQInLv/wt3oQqnnZq/Bpb/MVwZzipItYgsHtFbrDtvcWOk7db91hvDzoxVQNjMfKd8H0WzNuoW/wzLfQ/uOi2rByGS6bRcfMev5qqf4PwxJ5CGunOxr3Cm6dZYDHyhWYb02SmkpgM8P4XSw7CykwMbrA0nr20Tpb0RvCAb0QAdOmlgJVMJyEAJaEqEIRpAEECgjAQIIhEQlkIAIAZpNHxT4CSKcJSaAg06fOP/Jp+DpH5n5qdlUajS5nH+6foB+ilAJIYEaEIQmASBRoAIEILUy5n1/KdFIcEWVKwDVNn38lQ8e4vijUFDCUuY+1VeD5bAdwPeK0iSSiwXKTh/h7K4Va7zWqwOZ2g1sxujB2CuZRyiyyfROwAISE45qS5qAEOH+PioXFKIdTc1wkOa4G02Ig/RWLm7/fqotdhLT303jugZy3D4OpXY1zSZbNOpF+ekSydd2hp+KCo8B4hqYc1WiDmqveSRckwJ+iJZXSTZpjVmkMeJWDzSQ0tEugHUX0KbwjfY1PKbAA+yTYzstX4z8J4h1Z7qdFz2l0gtE2I6BVmG8LYrK3/AKerYuBEZZBAiSdpUGmo2NkpRb1J5SL7g7P+uDrDzMPTIsNi5roB1iF0KiLfeix3hXg1YGgX0zTLKdWm6QR77XN9dSt1SpwFth5UcqWWNgIEJ3IjLEyNxGVG2mlsbCXCAE5UZCUiQAiEaOEAiwBAIwEoBEiwwQgAjhGgAQhCOEIQAlrAEpBGEAFCMhBGgBJCIJRRQgAJKVCKEAEiLUpBAhOVG0IwmsQ1xHIQD3Ej5JgOFM1sS1ov+5+SQ2hU3ePg0fqnWYYAzqepSAYbiS6+R0d4Ch4zDVKgLS4MadYu4joNm+qt8qj1oAuY7nQd0mh3MDx7wnSfVkwDlFoftPSyNabEva50t5h1FFzwf/KDPwQUdh7l3CCCCuKg0cIIJEgQjAQQQAIRwgggAQihGggYRQQQSAMIwEEEAGggggYAhKNBIAkaCCYBo4RIIACJBBAgIkEEAFCNBBAgkaNBMYSAQQQAEipRB1APqJQQSAN1Gd0EEEW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6807" name="AutoShape 4" descr="data:image/jpeg;base64,/9j/4AAQSkZJRgABAQAAAQABAAD/2wCEAAkGBhQSERUUEhQVFRQWGBcYFBgYFRcUFhYUFBcVFRcVFxcXHCYeFxojGRYXHy8hJCcpLCwsFx4xNTAqNSYrLCkBCQoKDgwOGg8PGiwkHCQsLCwsKS0sLCwsLCwsLCwsLCwsLCwsLCwsLCwsLCwsLCwpKSwsLCwsKSkpLCwsLCwsLP/AABEIALcBFAMBIgACEQEDEQH/xAAcAAAABwEBAAAAAAAAAAAAAAAAAQIDBAUGBwj/xAA/EAABAwIEBAMGBAUDBAIDAAABAAIRAyEEEjFBBSJRYQYTcTJCgZGh8COxwdEHFFJi4TND8SRygpJTohUWF//EABkBAAIDAQAAAAAAAAAAAAAAAAABAgMEBf/EAC0RAAIBAwIEBQMFAQAAAAAAAAABAgMRMRIhBCJBURMyQmGxcYGhFDNSkcEj/9oADAMBAAIRAxEAPwDoCSSlEpEqDLEBEgiSGAqvbxGpAmiZtNz1AJEj1+Snpt+HYblrSepaD+aTJIbwmMc4w6mW2mTpMxGnS6Qcc/MR5LokgGYBAiDpoZ/5R4jCUw3NDWFtw+AMpG89NiNwUlnGqVgXNDiS0tmSHCcw+hUb2yxpXwgO4i8f7Lzb9QI07n5fFB/FXAEmk4Abm28A6aKvx3jbDUiRnzED3eaSRMW/NQK38R6IPKyo4TqAAPqVW6sV6i+PD1JYiaIcRd/8T++3ytdAcTcCPwnkHptrrP3qsfW/iYZOWjbaXCTff4fmnP8A+ngxFE6ibgwIEkRqZlR8ePcs/R1f4mypY4lwaabhM31AhoN7dbKXKyGG/iLSMZwWzb2XW7kxEfupzPHWGdEOOt9BAGpMm9thKkq8LZK5cNVXpZoZSgVUUfFOGdMVW2iSTA5tIJ1/wVYtxjDAD230EieuitU4vDKXCSyh9RP/AMoN2uAjp9/dk7Uq3yt9rf8AtB3P6DdG3DDq7/3d+hQ7vAvqChig4xlcLTcJipxZo91300mOuvbspyCdn3DYgt4u3o4C4uNx2S8Pjg8wARrr0ClpDqzQYJAPSdkb9xBoJtuKYdHD59Ej+eZMZm/PoY/NO6FYfQKQK7ToQT6jbVKTEBEgiQAEaIokAGgilCUwDSgkowkAsIkSCAGCUmUZSSkCAUaJBAwKv4vxcUGgxmJc1oaNeY620FkOKcVZSaZc0Og2JjQSb6AxcT2XIuNeIHOLsznEPOYskXcARJIEhse6s9Spbljk10OH18zwXHG/FdSuHc0Uy6YnK0MGXK1x964JPqszjeOmScznA+1chpjQwOkn5qvqVn1DubWA0A7BSKHCp1uYkNsJFpg76xYaqlQWZs6GpRVoKwy/iTjpb0/dG3D1X3DXkdbx6ybK64dQZSc5mUTq0k3InSR00+I7qQ6oBPvEGOYlsubfXVw7DohzUfKiHiSlllC3g9QieUTuXgDQnr0B+SepcDrbZTtZ7ZnoJNyrijRgDXYddcxA5RNvhtKn0MFq4AuMyL3zASInSZt0lRdViTtuZZ1OtT9oPA9CR8xZEOJO6z6gLX0MHqYc0kNDr5iCNATpp0ibpmrgC5xDWh8SHZmgQNTcjaTe8zqk3F5RZGtJGaZxTq1p+EfkpdHxE9l2ue1wnKQ82noCr0eGaZmabCbGwLYaTAHKYnUqC/wqx3sio2TAgktbaTmJBtIixRph2JfqG8h4HxM9rszazs0yS+8nSSRr2nRarhv8QXMgPYXjc583qRbTt9ViqvhdwaXNdYHR7HNNjGwPbZV9bh9akZLXDu3mHzCio2d4SG3SqK0l/h3Ph3iejWgMeJJiLgzsINz8laseCLGfReesPxhwIJvG4s4ehC0XCvGdWmRlqTFg19xpGvZXKvOPnX9GafAqX7b+zOyqLVoh7tAYtJn1gQVlcJ/EFjoa8Flpc43gdoGvTqtXhsZTc0ZHAiAbGQAdLq+NWFTDMNSjOn5kIbgROjYOsZgY23SjgWTOUTpvopKJW6UU3YxTwbG3a0D7P7n5pwpRSU7WIgQQlFKYAQQRIAEoIoRpDDBRgokEAV3EvEDKD8jmVHGJloBF5G5F7IKyRqLT7juiOSklyUSm3FSIoVKi4/iLKQl7gOm8n0Tzn2krl3jDxOastc0NYIIaYcQRdt4s47wdI7qqpPStsmihR8SXt1K3xZ4m81wMCYEdyNz2EmPms9g8C+s+P/Y9N9ep2CRSouqvJmN3OOjR92C1FHCimAIHKHeyM1paDI96deyz38Ne50JSvssdBlvCm0xa8NjUNLiTcXiDG87qRQomAI6NBiTGkk+6N94t1T5pEmY+Mg6CxsOa5Aj1T7cKYAAz6zdoBgXMEXkiLW5lTquRI7MIM4mMwkwTJAu2wkgdE9UAkNBg3DXHK4y2CbbuDZlWX8vnBAnTmILQR2NuVwzTfoLJVPDZdYMblwuDDbnW0wSIlRFcgVaDoIY4NfqTZ2UkglpbJIsSbKXRom5My0mRGaQSHACRsIECIv0TppwHeyDzXDXRluGy0+0eUynKzGNINUBjczp5w0EZYBLBd8zERslkLgZTBysPMWg3ywAbtc4ECAROW/cqRWwmblc1xaZBmMoDYIOokEgR6qqxXi6mwQ0F2txLGi8iN45SbxuqnHeJa7puKYgyAADETOa5g9iVPYSjJmvrUQ27gBIDXF7oBZPNpaYm0b6qJiON4VsDzGkaQxpIFosRpDZiDushhsNUruGVr6mpkS8ja5g2+qk1eDVmg5xTZBBHmVmUjH/tNtNL7oTfRCcUss0NLi2ELswe4Egwb5SCReC4zbUwpNLhzDNSkQ6TmMOIMgEAX9mR2i26y9HhFRzXPYWVG0xd9OrSe5g3JhwuRaDaw1SaWLfReAA5km7XNygNLZgggA72uDe6V5RygspeVlnj/DtJ7srxDiJzRlNrEk2afjdZ7G+Ea1MS0h2sNnK62vY/ArSUPFlKAKlPLBN2G2+rehJJ1Cfbx7CbVXMJgnMx8FwjmJEyfUwpxk+g9UomDZialE5XAtduHAj6FWPD/EeUgguY4GZbpI0kbrY/yuHxDWgVMPUEkBs3yE+yA4gtO8hUvEvAAk5CaZuR7T6UD+43B0tfdOUIy8y+6Lo8S1t8mg4V/EWpP4uWo212AAgdYm62HDfEdGu3M14GktJGYE7ELhmL4LXoQ4tdB0c2Y6+o+KPD8dcCM3/sDDvonF1IbxepEZ0KNTHK/wAHoSUUrlXBPGVRnsOzi0gmDqS4lvvOPVbrhnianiG2cG/1SYLdLEHQq6HExls9mYqvCzp75Xcm12Fzjlc+xE5dJEWuR9lKwlEjVzzFubuZ6mVKptAAjTZGrtPUy3AgggpiCQRlJQMUgiRhABo0AggRFKQU45Q+I4ry6bnSBAsXWA7lJuyuNK7sZ7xlx9tOk6m1wL3AtIBMiRfTSBJuuSYl7q1UNZLiTDdy4nUn1V14p4w6q7M7LncMgLQBma3VxIAmduya4BhQwZyBmdys1FveII0P0gFY9V7zf2OsoeHDT16kzB8PFNoy3icx3LiHA2IkXsIurHC0ouZgA3gyRF2gg+1IJgBFgsIbZWnQNkzMCfakTrv6Kww4iwzcvKAQAXEhvNf2jMn5rNKXcQnyBNoLhJDc2QmzYi8ReCSl0cEyHCJLrOaDmADDGUtAhnSw+Sk4Ta4cQMpcQNSea7RI0vtKermmxji9zWt94yCcxk6RdwOg3SW5Fu2wT6Q9lwiHg35A5wggty+1OkE7JurxBtME1SGkhrvLhoO+YEA7n+oxeLqhq+IHvAZRLuheY8x2zn5RZouOpuNFWUaVSqbBznEOcWloM30cb5Yym56zZSuGnuW2O8S1DPltLLxMlzgDeST7LbbAKkDn1Xavc6RmDW+ZLpPs7n1Nh3Ssc+hQbL3uqkzyMc0tObUPqXBiPcB01BVjgaNV7RlaadB4BLGGc+xBNyYGocSfTa2NJvdkJVox2iQ6zGUrVn06YADTTbNV8GS4ZWmGX/qIiFJ4dhH1H/g0AydKlf8AEMOvLaQ5Yi98y0/C/DDPKdna0B1IN5R1BBJPvEZiL/srvhoY+iyqwe0wAbTlkfDQ/NXRpRRnlWkzLV/DFVxiria9SnYFrfw6YJiwa3b2hpsOqs8H4GoMhwpNB6mXkGIHtTurqm83HWI+s/kPkl0XmSDufp/jX4q0quZninBXYSp/M0AMoH41No/1KMnO3K0QTDpk6QsVjONVMJWdh+XEYac1IVLxTe0OaadQQ5hymLFdjxDAQQRIII+B/dcz474dD8NXpxFTBvD2mJnC1uYgdQ05iPSEWXULvoTPDAwuN8xjDXpVGNLi0PbUDgLEsdALthdVbeJ4So/lrYlpAOuHzgE6u5Xzrf4Kk8I8S/lMdTeTZjix97Gm6Q4/DVb/AA+AZh8e/D5OWrNeg4aZTBez4Ok+hUHRh2LFWn3M8OD0nWo4jD1JIMOPlVBESA2oBJJnfdTGnFYSY81jJsHw6mRE8syDJndbfHcGp1GZajGOsZkSSLb6gqqPhwUmf9M+rRcbQ1xewxcSx8tvb5qt0ezJqu/UrlD/APtwd/q0Q4EDnZyy0Xu11rToCEzieF4XFAmm9rHnQR5RnuCSHTO3TuncXhzMV8O145hnw5NJ4B3NL2SdTboq8cHFVzjQeKvKQWZctdt4B8pxgx/bM9FW4yjuXRqReNik4nwGtQc6ASG6uaCI+BuOvxHVDAceLLOn/uBh1++6s8PjqtABjXuYY5muGZtpDnOBEtQxOHo1SRVYaNS34lOXUz3c3UShyjPaRfGUo7ovuBeNatM8rm1KZIJBEOAsLAWGnRdE4ZxtlZuYQATA5gT6ED2T2XBMXw2pQdmBBb7r2GWnTfbXQqfwzxG5pu5zHf1NMfOE466W8XdBOlCt7P8AB3yUUrCcD8dFrWsrc9rPsMwF5Li4CdtFtsPiA9ocN7xuOx6FaadaNTBzatCdJ8w6SkyjlErSkMJUpISggYaCJBAEdyxP8QeIuGSk0tEyXyATliLTtr9Fs61QAEmwC4x4t4t5lSo8WzHKI0yixPxVFd7aV1NfBwvLU8IpmNNeuGiwJgdmDU+sfUrU0KZLoaIaQOXI4RTbAA/75B+YVLwPB8jn9dDbRhDjM6Axr/atBg2w0uc4NsRcy05iMpcBqSe4iVlqSV9KNju3ctKOHDRYzZpyubDWxvprNy2UrD0SQLX1JiXNnQhsdXO3sltol+YCAJ5XEhxLspmGG1uhteVVcX8QBs06BD6gMl8TlgAct+Z8zcWH1Vem5Xd4JfEeM08OwMfzVOb8OQ48xPtEtAaNNR8N1mK+Lq4qqM5DnEcjADyyYGVu+hmbnuk4PA5nF5LCAJqVHOlrNSHOmQSToBJMWB1UxlSq5rW4aWAyPOc38apbYD/SZpaZIdrsrYxbx/ZGU1D6jWL8rDNDa7s1QAfgMIc4GZAe++Q2AIuewUscExeKaWvjD0jlIpUxAdJv5jtXu1FyYMWuoOB8GPoYqkMTDmPLgxw/rnlDgbidu+66bSpjIGxBHsxp73zBn6rTGEYYMkqkp5MqfA2H8kta2TA11JaHHmi837fvb+EKWfCMBF2EsPXNTAaSe519D8Tb4Jki+rmiZvsRB6pGF4B5dZ9WnVexrzmqMEFrnEAF0HQ21CnuQJbcLDSG6wY9Y3CrfCtWcGymQQ+mDTeIiHtvbtcK6D4I6Xn1tCbqPHuwJJmBqf3QIjNw5zZo+7/VOVqBJG1vrOqkNbITrWpgMPMCdAP0WT43imtxtEPDRTxNN+HfeHlhktcR0zTfurriHFgajqFMzUgzEEMkau/OFS4zwqw0355fWffzHe0DYtyn3ADsIF1FsZzbi3CKtKq5pbBovDSTrM2d3BF1v+CYw138OLxzNpYgToTTaWsZUI/ujRZ7xVQrYytgwLGuxtOp2rUXuZUnuNfSFpvDTfNxVSqyBRpRh6IG1OlaT6mSm3sM2n38D/lM0mRqOvy2/VPFk/eyM3+90yJBrYUGZAvPz0n6D5qr4l4TpVXZi0Z/6hLHC5g5mwdT8itEaf32t+iX5aLAc/x3CsSyRUDMU0C2eKdcNv7NRoh2mjgVnqmHa9+Sm4g84dSq/h1hmNwz3Xj0v2XXK+Gn7H31WS8XcGovovdXBAYHEOESCBYggT7X5qqdNSe5ZCrKODHeQ9rrtLTDWubIAEe0HtOsC9woWP4NmM0ss/0XaT/cybEdhHorHAcNxwazz6bazQOVr3xVa0gGGviRYxBkdk7hsIHcjC9rovTqNy1son2J5akHdt+yzyhOnvF3NcK0ZZ2MxQxlSi6LxPM10iPhstf4e8UuZBY55Db+XnIiO2hb2Vc0Cs38VhmcoI9sDQHMduzvoqbGcPfQcHA2nleLX6Hoe35qPLUfaRqUtrPdHbeA+KqeKJa0FrwJLT0tcEbK5XEOD8aMjK4sqgg6kNfFwIH5LrHh/wAQNr02y5oq+80Wg9ADcrRSrNvRPJh4jhlDnhj4LgIwUQSgtRiDhBBBAGa8XY9tPDPn3hAuAZ7Tr6Li/FDLoG1viup/xCqFtNmuUkz0te9+3QrlvDmGpiGiNy46aNl29tllk71G+yOpQtGj9WafDYDK1rS32W5YJEO0c45dIlxue6ucNS5i0FpAEZvakkBwzNHKPXoJSeFYPORytc24ggmBdpAkTMwDPe6qvFnH9aFE6CKjhYEieRsaC0H5eudR1bhfewnjfiEuBpUS5wl2Z9nG9/LZEcu3Uj612DwzabfNqPIpl0NDBL6zg2MjB2JMkyBI3so+F8um01KwmmCRlBh73gy1rSDaREnYeom/4Jw7+YAr1fagZY5adOnsykNBG53nXrbCF84KqtTRyxyNYbgr8SJqANa2DSotd+GzN773avef6jI27DY8J4U1jps46Exf3fnp9iAHsHh8rDlEQNI1i2nft8kXDpI9f0n5fei0WMVx/iPBxWoupk2cJaZ5mvbdpHWDf4JHAMeK7CH2rUzFRukOveDqDr8VOpPsJHNsqfj/AAqq2p/M4UhtVoGcES2owTykDU9DtsgZcikWkR6fmnqRI+/RQeA8YGKpSW5KjSA9n9J7HcGDCnUhe/3b/CYCajJ06W+R/Mfkks7X/wCQnSL/AH1TtNiVguJotVbxviTg5lGifxah1scjB7TyD8lbxF1QeG3efUrYiZBfkYOjWNbf1OvxUn2EWPDeEsoMLWDUy4kklxOpJMySir05a6+qlYiodAozySDFrW3I7gJMDIYeg3+bOHFnZhiKPUOc11Ks3tLYf8Ev+HtVookEAOLnAibhwMEdknitQUMXh3C2WqzMT7wqHI4CLGJuf+VL8ON8utiaV7YiptFnnOCDH9yiiXQ1zDuhF/ySbx96fulsKmRF+Wl2i6Yx3EGUaZfUcGtaJPX4Dcqgw/FqmOB8nNTpaOcWkPP/AGmYb9TfZF7CtcscZxoHNToRUrNsWiSGE6eY4ez+aS3gXmBpxJFQtu1oEU2kbhpnMb6klWOB4eyk0NY0Aduu5PUp2foi18hfsQq2EBtGt/iFScW4FTe3K5mcC40BaSYJa7Vp3stLRqhwt6H1GoSKuHkFFgOTeIuEVaMkuc+kRGcyXtaCDNTKOYSDzC8ayotF9gHNaWu1A5wcwJkkH2S4WI67Lp/E+HCpTcN4IHx0/IfNcw45wV2HePLDzRkuc1vtUyffpyNI1GljPaipRUsbM006zjsyux/Ccsvpklo1HvM9eonf5wVYcF42cwlxZUEZXi0xsU7hsxY2HAghuV+WWuBkONrg7EHQ2Iuq7i/CyyXNEDcDa9iP7fy06Tlup8k89GdOnJWusHYPD3iEVhlcQHiNSAZ36T8B9VfBcN8P8ccHATzgENJ94HVp++i67wHi4rU2y6XxflLdIkdLE9Vpo1Wn4c8/Jg4nh1Hnhj4LZBGgthgOVfxExhNSLgNa7U9TExJjToFk/C9GXvdAOVoF5A5jJJdHLZuqsvHUNr1AJ2FzJJiTspHgGiILjA5pcTOXI3ljWDqdVg6N92deXLTivYtvEnFTh6Qa2PNf7Dg42a4czomwiPz2WPw2Es5zpa1rSXyAYbcWkXJMQDqSFO4ljzXruqgCNGgaimBAy313I+KlNweeqyhYtplr8RsHViDlZvGVtz/cfiCK1O3QpnLw4+7Bw3wwMZSNR5LHFp8lty2kAcwLv6idSTrJ7LVeF35qIEZX05ZWZ/S70n2TqD3U/DYVrNN7aReSf1+vXVrHcPqMmthg3zRZzHaVWawSN+/UFajDkt8JTiJsP36J6rgwbix6/uN1neE+K6uIzBmGcxzSGkuIyg/Sd9FpMIx8c5+l00AG0Y1uU40gpbgozbPN9Y+CMAUPF3nCYijVafwqj20XsAvNQuh07jNFtoPVaBx5o+4P/Kg8Uwvn1KVOYbTe2q8wDOQ8jL6Em/o3upr2y/tukMeY2QnQEQalQpCEYlhLHBpgkEA9CRAKz/gPAvo4TJUblcH1AZ1dDsua+xiy0kJFRIERqrbFNNAaJJ+P7BP1B9/fqo7iJJ2H57epSYzI+ImFz2sBIzFjbN0LntIBJN7ietj0VhwKvmfiKkk58Q/rENOUehhoVZi+ItNVxJH4AfXN55mtLWEjbmcLa2HZTfAzP+mbIgyZ3FzMGSZ1UEPobFgBEI6YSqTLJwU1YRCtujYEl/39EgOv9/fVAhx5umw9B7v1SWhMCHwy1WsNi4H4wB+n0VkSs3jeLtw2JdmzONRgcxrWlzy4WIA6aKdhX16olzW0gdAT5j/jENH1UUNlhWpT6KrrYEO0vJk7g2ga7aH5q2qN5YJk/mowb+n6qTQkc98RcK8p7nsaDSMOq022OZv+7T6OkGf6tL6qoLwC32jTMlrgJY9rwTPzBaQb6zcLpHFMOCLDYGOw2I7iy5mHhuJr4dxc2n5gNN4JDaVZ4BLS73WvPKR/2nZZ6tJTXuaaNZwdngo8XQyuDmTlN2ncdvULWeF+OmQ7O5rhAflI0/qg2PeVBxOFLpY+AdIAEMqAmQY97cz3VHh6zqFW+xhw7bhZn/1jb1LB04tdcM9CcPxratMPbofQkEWIMEhGufcM8YVKdMNbzN90wCcp0BPbRGro8bC3NkwS4Gpd6cGJ8Y1Qa740zuj4GN1cYB/k8Oloh1UZCeuZxNx2bN9LrNeICfNM9XH/AOxV/wAUIFHC083+2HuzGBBAbtBsBYd0XtBGiqudL6fBGwBFNrqpDSKLS42u59gwfF+W3QFajwhwPLRzVL1HkvcdSXkzJmxGnxB+GYq0nPdSo2b5lQ1HyQRkpRTZPXmzHqt5gKbmNYHGSNTa02F9T8dY+VtGNo37nPry1SJrMO5o3cLam7ehHX0n0Vg2pafvv+4Kbw1aTe377j77JypTva35T1+/0VxUKpOa2YbG5jrN/wA04MRKhOEdoPy9e3+E6KfeEhj/AJiRlkz93ScplOt7/NAC2u6hBmqMNS2tTAcCMIkoBAg03UMJwqLVSY0Rca42AEu2HXS57D9FB4lVLKZ5gPqT12tOmis3DL1J6T+apvEvExh8O+o83FmtGhfsO49NpUGMw2NBFOq05WVK1VlLlBaA1jjVqDr7WT5hdE4Q38NlhMCbWPoNlisLwnza2DpueP8ATdiHwLl1ZznADpyga6ABdCwlLKAPh8AhIbJtDROlJppSsIDFS+iTQBj77IyEVEiBf4+sKIwan5pTRqUqm1RuJvhmUe07lHxtPwTEZrglD+bxlXE1GS2kTSw87ZDzPHUkkrXAwmMLhhTYGtAAGidOv32QgYTrpgt5t9v3/YKTl/RBjLypWAreL1BTpvqOuGNLiNJgaLKDwj5uEc+tyVKpfVf0b5gkCOwDR8FruMURVAoSRnILoMHI0jN3vpbqpVWltH+LJDOVtpk03mpy16MNrui76YtTrR3ADSeob1VVxjAF1PPEOZYm3OzTOI+4PZbvxTgfLIxAZmDQW1mjR+GdZ7T3HtDoQs3Xo5agDQ1zHTDybFjmgtDegc0gx/cd1hrRcJa0bqFS60szmA426mzKNJQUbiOD8uoW7at7tOk99j3BQU/Bpz5rZNaqzWwfHvbtpf8AMq649igcTGuSlTa2QHAcrRcbiVR8c/1I7fqU+ypmzEyCWtFgTIgSDFoKPQiup+42WeGqkY4Na2zKLGmAOXND3G+nM8/NdLw9IWgjSI/boLaLAcGwBfjH1aTyHscWkQCMuVrQDe4tpC0TcJjS+POpM1LSGG/QEbjS8rWsHJeTV08Pefn8NPs/opELPYPxHUouyYymWX5arGl1It6kgcv+VpKOJY5uZrmlvWRHzTAjC5+z6eoS3Mj9ktjW+0wgtM3BBHe41TNZrjb6/pG6QDrXg/d0poTdGnupLRCBhimnGtQaEsJiEgI4SkEANOlNOKkVAmg1IaI+KcGtLiYa0SSeg1KxGPw9TGNrVXNIptpVW0GEXcXMP4p/IbrU+JcI6vTGHbI81zRUI92mDmefUgR8VYtwLW0i1ogBpDR0ER81Fq7Hcw/D+DRVqVpJfQdQDQD/ALQotY4O9RdbnCNB0069e6i4NgzGwksYT10y366FTsHSyjL009EJAx9jUohG1AhTIDb2prJspBCTlSsMQHWt3UKhgCahqPe5x0A0a0awGje+pupjLbfZklBzosPvZABPP6IN+/oi/wAfp9/FPhiYhAaonEce2iwvd6AalztmgDUlPY7HMpNmo4NBsJMSegG57BVXDcPUrVfPrNLA2RRpmLA/7jhqHkbWgWQxoncPwZE1H/6jtT0GzewClOCcemdAmBFxeFziP2+zbZcyxmHFGoaBaXGgWup7k0Xy5o9Wuc5n/k1dYAWP8c8PZLK0ewctXWTSqQHaC5ByuHTKqqkdUWidOWmSZlKrDPsMMAXeQD1029Osok9iuGnMZ82QSDlc7LMmwMX6ILkYydXUZLjgHmW6W+ZT7WQYmxaw65T7IvO47Jnjf+pe5vfrcp+M2U68jbSLQInLv/wt3oQqnnZq/Bpb/MVwZzipItYgsHtFbrDtvcWOk7db91hvDzoxVQNjMfKd8H0WzNuoW/wzLfQ/uOi2rByGS6bRcfMev5qqf4PwxJ5CGunOxr3Cm6dZYDHyhWYb02SmkpgM8P4XSw7CykwMbrA0nr20Tpb0RvCAb0QAdOmlgJVMJyEAJaEqEIRpAEECgjAQIIhEQlkIAIAZpNHxT4CSKcJSaAg06fOP/Jp+DpH5n5qdlUajS5nH+6foB+ilAJIYEaEIQmASBRoAIEILUy5n1/KdFIcEWVKwDVNn38lQ8e4vijUFDCUuY+1VeD5bAdwPeK0iSSiwXKTh/h7K4Va7zWqwOZ2g1sxujB2CuZRyiyyfROwAISE45qS5qAEOH+PioXFKIdTc1wkOa4G02Ig/RWLm7/fqotdhLT303jugZy3D4OpXY1zSZbNOpF+ekSydd2hp+KCo8B4hqYc1WiDmqveSRckwJ+iJZXSTZpjVmkMeJWDzSQ0tEugHUX0KbwjfY1PKbAA+yTYzstX4z8J4h1Z7qdFz2l0gtE2I6BVmG8LYrK3/AKerYuBEZZBAiSdpUGmo2NkpRb1J5SL7g7P+uDrDzMPTIsNi5roB1iF0KiLfeix3hXg1YGgX0zTLKdWm6QR77XN9dSt1SpwFth5UcqWWNgIEJ3IjLEyNxGVG2mlsbCXCAE5UZCUiQAiEaOEAiwBAIwEoBEiwwQgAjhGgAQhCOEIQAlrAEpBGEAFCMhBGgBJCIJRRQgAJKVCKEAEiLUpBAhOVG0IwmsQ1xHIQD3Ej5JgOFM1sS1ov+5+SQ2hU3ePg0fqnWYYAzqepSAYbiS6+R0d4Ch4zDVKgLS4MadYu4joNm+qt8qj1oAuY7nQd0mh3MDx7wnSfVkwDlFoftPSyNabEva50t5h1FFzwf/KDPwQUdh7l3CCCCuKg0cIIJEgQjAQQQAIRwgggAQihGggYRQQQSAMIwEEEAGggggYAhKNBIAkaCCYBo4RIIACJBBAgIkEEAFCNBBAgkaNBMYSAQQQAEipRB1APqJQQSAN1Gd0EEEW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6808" name="Picture 6" descr="http://t3.gstatic.com/images?q=tbn:ANd9GcT0wgkRBbSR8T7IuqU9lrEpBT8djdrCQgDbzmfvbVPS8XwlWk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3384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32656"/>
            <a:ext cx="2895600" cy="3119437"/>
          </a:xfrm>
          <a:noFill/>
        </p:spPr>
      </p:pic>
      <p:pic>
        <p:nvPicPr>
          <p:cNvPr id="768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0337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2" descr="http://t2.gstatic.com/images?q=tbn:ANd9GcTXo3a1IyN5sUakKaE7GKwsnzbCibQlwqvAWjS9_cC8HQ4ivPS6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1163"/>
            <a:ext cx="30241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534400" cy="7589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Catarata                            “sinal do sol poente”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78855" name="Picture 6" descr="http://trialx.com/curetalk/wp-content/blogs.dir/7/files/2011/05/diseases/Craniotab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657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http://www.aptomed.com.br/userfiles/image/ca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6920"/>
            <a:ext cx="42481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7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8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554152" cy="6264696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Quando a  </a:t>
            </a:r>
            <a:r>
              <a:rPr lang="pt-BR" sz="3200" dirty="0"/>
              <a:t>bilirrubina não-conjugada (indireta) se </a:t>
            </a:r>
            <a:r>
              <a:rPr lang="pt-BR" sz="3200" dirty="0" smtClean="0"/>
              <a:t>acumula </a:t>
            </a:r>
            <a:r>
              <a:rPr lang="pt-BR" sz="3200" dirty="0"/>
              <a:t>mais rapidamente </a:t>
            </a:r>
            <a:r>
              <a:rPr lang="pt-BR" sz="3200" dirty="0" smtClean="0"/>
              <a:t>do que </a:t>
            </a:r>
            <a:r>
              <a:rPr lang="pt-BR" sz="3200" dirty="0"/>
              <a:t>o fígado pode eliminar, o recém-nascido pode desenvolver uma </a:t>
            </a:r>
            <a:r>
              <a:rPr lang="pt-BR" sz="3200" dirty="0" smtClean="0"/>
              <a:t>coloração amarela </a:t>
            </a:r>
            <a:r>
              <a:rPr lang="pt-BR" sz="3200" dirty="0"/>
              <a:t>conhecida como icterícia. </a:t>
            </a:r>
            <a:endParaRPr lang="pt-BR" sz="3200" dirty="0" smtClean="0"/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Alguns </a:t>
            </a:r>
            <a:r>
              <a:rPr lang="pt-BR" sz="3200" dirty="0"/>
              <a:t>fatores podem aumentar o risco </a:t>
            </a:r>
            <a:r>
              <a:rPr lang="pt-BR" sz="3200" dirty="0" smtClean="0"/>
              <a:t>de </a:t>
            </a:r>
            <a:r>
              <a:rPr lang="pt-BR" sz="3200" dirty="0" err="1" smtClean="0"/>
              <a:t>hiperbilirrubinemia</a:t>
            </a:r>
            <a:r>
              <a:rPr lang="pt-BR" sz="3200" dirty="0" smtClean="0"/>
              <a:t> </a:t>
            </a:r>
            <a:r>
              <a:rPr lang="pt-BR" sz="3200" dirty="0"/>
              <a:t>no recém-nascido como: </a:t>
            </a:r>
            <a:endParaRPr lang="pt-BR" sz="32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/>
              <a:t>asfixia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/>
              <a:t>estresse </a:t>
            </a:r>
            <a:r>
              <a:rPr lang="pt-BR" sz="3200" dirty="0"/>
              <a:t>por </a:t>
            </a:r>
            <a:r>
              <a:rPr lang="pt-BR" sz="3200" dirty="0" smtClean="0"/>
              <a:t>frio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/>
              <a:t> hipoglicemia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3097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5527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6669360"/>
          </a:xfrm>
        </p:spPr>
        <p:txBody>
          <a:bodyPr>
            <a:normAutofit lnSpcReduction="10000"/>
          </a:bodyPr>
          <a:lstStyle/>
          <a:p>
            <a:r>
              <a:rPr lang="pt-BR" sz="3200" b="1" dirty="0"/>
              <a:t>Tipos de icterícia</a:t>
            </a:r>
            <a:r>
              <a:rPr lang="pt-BR" sz="3200" dirty="0" smtClean="0"/>
              <a:t>:</a:t>
            </a:r>
          </a:p>
          <a:p>
            <a:endParaRPr lang="pt-BR" sz="3200" dirty="0"/>
          </a:p>
          <a:p>
            <a:pPr algn="just"/>
            <a:r>
              <a:rPr lang="pt-BR" sz="3200" dirty="0" smtClean="0"/>
              <a:t> </a:t>
            </a:r>
            <a:r>
              <a:rPr lang="pt-BR" sz="3200" b="1" u="sng" dirty="0"/>
              <a:t>Icterícia fisiológica: </a:t>
            </a:r>
            <a:r>
              <a:rPr lang="pt-BR" sz="3200" dirty="0"/>
              <a:t>manifesta-se 48 a 72 horas pós </a:t>
            </a:r>
            <a:r>
              <a:rPr lang="pt-BR" sz="3200" dirty="0" smtClean="0"/>
              <a:t>o nascimento </a:t>
            </a:r>
            <a:r>
              <a:rPr lang="pt-BR" sz="3200" dirty="0"/>
              <a:t>e o nível sérico de bilirrubina atingem o pico de 4 a 12mg/dl, </a:t>
            </a:r>
            <a:r>
              <a:rPr lang="pt-BR" sz="3200" dirty="0" smtClean="0"/>
              <a:t>as causas </a:t>
            </a:r>
            <a:r>
              <a:rPr lang="pt-BR" sz="3200" dirty="0"/>
              <a:t>são: </a:t>
            </a:r>
            <a:endParaRPr lang="pt-BR" sz="3200" dirty="0" smtClean="0"/>
          </a:p>
          <a:p>
            <a:pPr algn="just"/>
            <a:endParaRPr lang="pt-BR" sz="32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/>
              <a:t>circulação hepática diminuída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/>
              <a:t>carga de bilirrubina aumentada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/>
              <a:t>captação hepática de bilirrubina plasmática  reduzida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/>
              <a:t>conjugação da bilirrubina diminuída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/>
              <a:t>excreção de bilirrubina diminuída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1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pt-BR" sz="3600" b="1" u="sng" dirty="0" smtClean="0"/>
              <a:t>Icterícia </a:t>
            </a:r>
            <a:r>
              <a:rPr lang="pt-BR" sz="3600" b="1" u="sng" dirty="0"/>
              <a:t>patológica</a:t>
            </a:r>
            <a:r>
              <a:rPr lang="pt-BR" sz="3600" dirty="0"/>
              <a:t>: manifesta nas primeiras 24 horas </a:t>
            </a:r>
            <a:r>
              <a:rPr lang="pt-BR" sz="3600" dirty="0" smtClean="0"/>
              <a:t>após nascimento </a:t>
            </a:r>
          </a:p>
          <a:p>
            <a:endParaRPr lang="pt-BR" sz="3600" dirty="0" smtClean="0"/>
          </a:p>
          <a:p>
            <a:r>
              <a:rPr lang="pt-BR" sz="3600" dirty="0" smtClean="0"/>
              <a:t>o </a:t>
            </a:r>
            <a:r>
              <a:rPr lang="pt-BR" sz="3600" dirty="0"/>
              <a:t>nível de bilirrubina sérica se eleva acima de </a:t>
            </a:r>
            <a:r>
              <a:rPr lang="pt-BR" sz="3600" dirty="0" smtClean="0"/>
              <a:t>13mg/dl</a:t>
            </a:r>
          </a:p>
          <a:p>
            <a:endParaRPr lang="pt-BR" sz="3600" dirty="0" smtClean="0"/>
          </a:p>
          <a:p>
            <a:r>
              <a:rPr lang="pt-BR" sz="3600" dirty="0" smtClean="0"/>
              <a:t>As causas </a:t>
            </a:r>
            <a:r>
              <a:rPr lang="pt-BR" sz="3600" dirty="0"/>
              <a:t>são: </a:t>
            </a:r>
            <a:endParaRPr lang="pt-BR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3600" dirty="0" smtClean="0"/>
              <a:t>incompatibilidade </a:t>
            </a:r>
            <a:r>
              <a:rPr lang="pt-BR" sz="3600" dirty="0"/>
              <a:t>sanguínea ABO ou RH, </a:t>
            </a:r>
            <a:r>
              <a:rPr lang="pt-BR" sz="3600" dirty="0" smtClean="0"/>
              <a:t>anormalidades hepáticas</a:t>
            </a:r>
            <a:r>
              <a:rPr lang="pt-BR" sz="3600" dirty="0"/>
              <a:t>, biliares, metabólicas  </a:t>
            </a:r>
            <a:r>
              <a:rPr lang="pt-BR" sz="3600" dirty="0" smtClean="0"/>
              <a:t>ou </a:t>
            </a:r>
            <a:r>
              <a:rPr lang="pt-BR" sz="3600" dirty="0"/>
              <a:t>infecção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46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EQUIMOSE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90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286006" cy="415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33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73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7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229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23430</TotalTime>
  <Words>273</Words>
  <Application>Microsoft Office PowerPoint</Application>
  <PresentationFormat>Apresentação na tela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Cívico</vt:lpstr>
      <vt:lpstr>ICTERÍCIA </vt:lpstr>
      <vt:lpstr>Apresentação do PowerPoint</vt:lpstr>
      <vt:lpstr>Apresentação do PowerPoint</vt:lpstr>
      <vt:lpstr>Apresentação do PowerPoint</vt:lpstr>
      <vt:lpstr>EQUIMOSE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Exame Físico do Recém-nascido</vt:lpstr>
      <vt:lpstr>Apresentação do PowerPoint</vt:lpstr>
      <vt:lpstr>Apresentação do PowerPoint</vt:lpstr>
      <vt:lpstr>Catarata                            “sinal do sol poente”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132</cp:revision>
  <dcterms:created xsi:type="dcterms:W3CDTF">2017-05-06T23:28:49Z</dcterms:created>
  <dcterms:modified xsi:type="dcterms:W3CDTF">2018-08-01T16:50:53Z</dcterms:modified>
</cp:coreProperties>
</file>