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71" r:id="rId2"/>
    <p:sldId id="472" r:id="rId3"/>
    <p:sldId id="479" r:id="rId4"/>
    <p:sldId id="480" r:id="rId5"/>
    <p:sldId id="481" r:id="rId6"/>
    <p:sldId id="473" r:id="rId7"/>
    <p:sldId id="496" r:id="rId8"/>
    <p:sldId id="474" r:id="rId9"/>
    <p:sldId id="476" r:id="rId10"/>
    <p:sldId id="478" r:id="rId11"/>
    <p:sldId id="477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4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2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534400" cy="692696"/>
          </a:xfrm>
        </p:spPr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</a:rPr>
              <a:t>Lanugo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80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71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3928" y="5949280"/>
            <a:ext cx="5220072" cy="68694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MANCHA MONGÓLICA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551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4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9144000" cy="5982416"/>
          </a:xfrm>
        </p:spPr>
        <p:txBody>
          <a:bodyPr/>
          <a:lstStyle/>
          <a:p>
            <a:r>
              <a:rPr lang="pt-BR" sz="2800" b="1" dirty="0" smtClean="0"/>
              <a:t>ERITEMA TÓXICO </a:t>
            </a:r>
            <a:r>
              <a:rPr lang="pt-BR" sz="2800" dirty="0" smtClean="0"/>
              <a:t>(pequenas </a:t>
            </a:r>
            <a:r>
              <a:rPr lang="pt-BR" sz="2800" dirty="0"/>
              <a:t>lesões </a:t>
            </a:r>
            <a:r>
              <a:rPr lang="pt-BR" sz="2800" dirty="0" err="1"/>
              <a:t>eritemato-papulosas</a:t>
            </a:r>
            <a:r>
              <a:rPr lang="pt-BR" sz="2800" dirty="0"/>
              <a:t> que desaparecem em poucos dias</a:t>
            </a:r>
            <a:r>
              <a:rPr lang="pt-BR" sz="2800" dirty="0" smtClean="0"/>
              <a:t>);</a:t>
            </a:r>
          </a:p>
          <a:p>
            <a:endParaRPr lang="pt-BR" sz="2800" dirty="0" smtClean="0"/>
          </a:p>
          <a:p>
            <a:endParaRPr lang="pt-BR" sz="2800" b="1" dirty="0" smtClean="0"/>
          </a:p>
          <a:p>
            <a:endParaRPr lang="pt-BR" sz="2800" b="1" dirty="0"/>
          </a:p>
          <a:p>
            <a:endParaRPr lang="pt-BR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9512" y="1412771"/>
            <a:ext cx="8964488" cy="5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6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84"/>
            <a:ext cx="9144000" cy="68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88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81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81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HEMANGIOMA CAPILAR </a:t>
            </a:r>
            <a:r>
              <a:rPr lang="pt-BR" sz="2800" dirty="0" smtClean="0"/>
              <a:t>(</a:t>
            </a:r>
            <a:r>
              <a:rPr lang="pt-BR" sz="2800" dirty="0"/>
              <a:t>manchas vermelho-violáceas mais comumente observadas na nuca região frontal e pálpebras </a:t>
            </a:r>
            <a:r>
              <a:rPr lang="pt-BR" sz="2800" dirty="0" smtClean="0"/>
              <a:t>superiores)</a:t>
            </a:r>
          </a:p>
          <a:p>
            <a:endParaRPr lang="pt-BR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76664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94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08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09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0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56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TEGUMENTAR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ANATOMICAMENTE COMPLETO, MAS FUNCIONALMENTE IMATURO</a:t>
            </a:r>
          </a:p>
          <a:p>
            <a:r>
              <a:rPr lang="pt-BR" dirty="0" smtClean="0"/>
              <a:t>RN hidratado tem a pele túrgida e elástica (quando pinçada retorna rapidamente à posição anterior)</a:t>
            </a:r>
          </a:p>
          <a:p>
            <a:r>
              <a:rPr lang="pt-BR" dirty="0" err="1" smtClean="0"/>
              <a:t>Vérnix</a:t>
            </a:r>
            <a:r>
              <a:rPr lang="pt-BR" dirty="0" smtClean="0"/>
              <a:t> </a:t>
            </a:r>
            <a:r>
              <a:rPr lang="pt-BR" dirty="0" err="1" smtClean="0"/>
              <a:t>caseoso</a:t>
            </a:r>
            <a:r>
              <a:rPr lang="pt-BR" dirty="0"/>
              <a:t> </a:t>
            </a:r>
            <a:r>
              <a:rPr lang="pt-BR" dirty="0" smtClean="0"/>
              <a:t>– sinal de atividade das glândulas sebáceas</a:t>
            </a:r>
          </a:p>
          <a:p>
            <a:r>
              <a:rPr lang="pt-BR" dirty="0" smtClean="0"/>
              <a:t>Glândulas sudoríparas ativas</a:t>
            </a:r>
          </a:p>
          <a:p>
            <a:r>
              <a:rPr lang="pt-BR" dirty="0" smtClean="0"/>
              <a:t>Vesículas chamadas de miliária ou </a:t>
            </a:r>
            <a:r>
              <a:rPr lang="pt-BR" dirty="0" err="1" smtClean="0"/>
              <a:t>sudamina</a:t>
            </a:r>
            <a:r>
              <a:rPr lang="pt-BR" dirty="0" smtClean="0"/>
              <a:t> no rosto, pela retenção de suor</a:t>
            </a:r>
          </a:p>
          <a:p>
            <a:r>
              <a:rPr lang="pt-BR" dirty="0" smtClean="0"/>
              <a:t>Folículos pilosos em diversos graus de crescimento</a:t>
            </a:r>
          </a:p>
          <a:p>
            <a:r>
              <a:rPr lang="pt-BR" dirty="0" smtClean="0"/>
              <a:t>Coloração da pele depende da base racial – rosada nos de raça branca e tendência para o vermelho nos de raça negra</a:t>
            </a:r>
          </a:p>
          <a:p>
            <a:r>
              <a:rPr lang="pt-BR" dirty="0" smtClean="0"/>
              <a:t>Pele pálida </a:t>
            </a:r>
            <a:r>
              <a:rPr lang="pt-BR" dirty="0"/>
              <a:t>s</a:t>
            </a:r>
            <a:r>
              <a:rPr lang="pt-BR" dirty="0" smtClean="0"/>
              <a:t>ugere anemia, vasoconstrição periférica, choque, asfixia ou edema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71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CARACTERÍSTICAS FÍSICAS DO RN AT/AIG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964488" cy="566124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pt-BR" altLang="pt-BR" sz="2400" b="1" dirty="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pt-BR" altLang="pt-BR" sz="2800" b="1" dirty="0" smtClean="0"/>
              <a:t>- Pele</a:t>
            </a:r>
            <a:r>
              <a:rPr lang="pt-BR" altLang="pt-BR" sz="2800" dirty="0"/>
              <a:t>: mais grossa, discreta descamação superficial;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pt-BR" altLang="pt-BR" sz="2800" dirty="0"/>
              <a:t>- </a:t>
            </a:r>
            <a:r>
              <a:rPr lang="pt-BR" altLang="pt-BR" sz="2800" b="1" dirty="0"/>
              <a:t>Pavilhão auricular </a:t>
            </a:r>
            <a:r>
              <a:rPr lang="pt-BR" altLang="pt-BR" sz="2800" dirty="0"/>
              <a:t>encurvado;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pt-BR" altLang="pt-BR" sz="2800" dirty="0"/>
              <a:t>- </a:t>
            </a:r>
            <a:r>
              <a:rPr lang="pt-BR" altLang="pt-BR" sz="2800" b="1" dirty="0"/>
              <a:t>Glândulas mamárias </a:t>
            </a:r>
            <a:r>
              <a:rPr lang="pt-BR" altLang="pt-BR" sz="2800" dirty="0"/>
              <a:t>bem formadas (entre 10mm ou mais, aréola visível, pigmentada);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pt-BR" altLang="pt-BR" sz="2800" dirty="0"/>
              <a:t>- </a:t>
            </a:r>
            <a:r>
              <a:rPr lang="pt-BR" altLang="pt-BR" sz="2800" b="1" dirty="0"/>
              <a:t>Sulcos plantares </a:t>
            </a:r>
            <a:r>
              <a:rPr lang="pt-BR" altLang="pt-BR" sz="2800" dirty="0"/>
              <a:t>bem desenvolvidos;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pt-BR" altLang="pt-BR" sz="2800" dirty="0"/>
              <a:t>- </a:t>
            </a:r>
            <a:r>
              <a:rPr lang="pt-BR" altLang="pt-BR" sz="2800" b="1" dirty="0"/>
              <a:t>Bom tônus muscular</a:t>
            </a:r>
            <a:r>
              <a:rPr lang="pt-BR" altLang="pt-BR" sz="2800" dirty="0"/>
              <a:t>;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pt-BR" altLang="pt-BR" sz="2800" dirty="0"/>
              <a:t>- </a:t>
            </a:r>
            <a:r>
              <a:rPr lang="pt-BR" altLang="pt-BR" sz="2800" b="1" dirty="0"/>
              <a:t>Pouca lanugem</a:t>
            </a:r>
            <a:r>
              <a:rPr lang="pt-BR" altLang="pt-BR" sz="2800" dirty="0" smtClean="0"/>
              <a:t>;</a:t>
            </a:r>
            <a:endParaRPr lang="pt-BR" altLang="pt-BR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800" dirty="0"/>
              <a:t>- </a:t>
            </a:r>
            <a:r>
              <a:rPr lang="pt-BR" altLang="pt-BR" sz="2800" b="1" dirty="0" smtClean="0"/>
              <a:t>Fânero</a:t>
            </a:r>
            <a:r>
              <a:rPr lang="pt-BR" altLang="pt-BR" sz="2800" dirty="0" smtClean="0"/>
              <a:t>s </a:t>
            </a:r>
            <a:r>
              <a:rPr lang="pt-BR" altLang="pt-BR" sz="2800" dirty="0"/>
              <a:t>bem desenvolvidos  </a:t>
            </a:r>
            <a:r>
              <a:rPr lang="pt-BR" altLang="pt-BR" sz="2800" dirty="0" smtClean="0"/>
              <a:t>(cabelos</a:t>
            </a:r>
            <a:r>
              <a:rPr lang="pt-BR" altLang="pt-BR" sz="2800" dirty="0"/>
              <a:t>, </a:t>
            </a:r>
            <a:r>
              <a:rPr lang="pt-BR" altLang="pt-BR" sz="2800" dirty="0" err="1"/>
              <a:t>pêlos</a:t>
            </a:r>
            <a:r>
              <a:rPr lang="pt-BR" altLang="pt-BR" sz="2800" dirty="0"/>
              <a:t> e unhas)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pt-BR" altLang="pt-BR" sz="2800" dirty="0"/>
              <a:t>- </a:t>
            </a:r>
            <a:r>
              <a:rPr lang="pt-BR" altLang="pt-BR" sz="2800" b="1" dirty="0"/>
              <a:t>Genital maduro</a:t>
            </a:r>
            <a:r>
              <a:rPr lang="pt-BR" altLang="pt-BR" sz="28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30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35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SINAL DE ARLEQUIM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29208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03920" cy="4758280"/>
          </a:xfrm>
        </p:spPr>
        <p:txBody>
          <a:bodyPr/>
          <a:lstStyle/>
          <a:p>
            <a:pPr algn="r"/>
            <a:r>
              <a:rPr lang="pt-BR" dirty="0" smtClean="0"/>
              <a:t>Fenômeno vascular, </a:t>
            </a:r>
          </a:p>
          <a:p>
            <a:pPr marL="0" indent="0" algn="r">
              <a:buNone/>
            </a:pPr>
            <a:r>
              <a:rPr lang="pt-BR" dirty="0" smtClean="0"/>
              <a:t>de causa desconhecida.</a:t>
            </a:r>
          </a:p>
          <a:p>
            <a:pPr algn="r"/>
            <a:r>
              <a:rPr lang="pt-BR" dirty="0" smtClean="0"/>
              <a:t>Pode ser benigna e </a:t>
            </a:r>
          </a:p>
          <a:p>
            <a:pPr marL="0" indent="0" algn="r">
              <a:buNone/>
            </a:pPr>
            <a:r>
              <a:rPr lang="pt-BR" dirty="0" smtClean="0"/>
              <a:t>transitória (&lt;30 minutos)</a:t>
            </a:r>
          </a:p>
          <a:p>
            <a:pPr algn="r"/>
            <a:r>
              <a:rPr lang="pt-BR" dirty="0"/>
              <a:t>o</a:t>
            </a:r>
            <a:r>
              <a:rPr lang="pt-BR" dirty="0" smtClean="0"/>
              <a:t>u pode indicar desvio </a:t>
            </a:r>
          </a:p>
          <a:p>
            <a:pPr marL="0" indent="0" algn="r">
              <a:buNone/>
            </a:pPr>
            <a:r>
              <a:rPr lang="pt-BR" dirty="0" smtClean="0"/>
              <a:t>do sangue </a:t>
            </a:r>
          </a:p>
          <a:p>
            <a:pPr marL="0" indent="0" algn="r">
              <a:buNone/>
            </a:pPr>
            <a:r>
              <a:rPr lang="pt-BR" dirty="0" smtClean="0"/>
              <a:t>( hipertensão pulmonar </a:t>
            </a:r>
          </a:p>
          <a:p>
            <a:pPr marL="0" indent="0" algn="r">
              <a:buNone/>
            </a:pPr>
            <a:r>
              <a:rPr lang="pt-BR" dirty="0" smtClean="0"/>
              <a:t>e coarctação da aorta)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377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COACTAÇÃO DA AORTA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5328592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E</a:t>
            </a:r>
            <a:r>
              <a:rPr lang="pt-BR" b="1" dirty="0" smtClean="0"/>
              <a:t>streitamento </a:t>
            </a:r>
            <a:r>
              <a:rPr lang="pt-BR" b="1" dirty="0"/>
              <a:t>localizado na luz da aorta, que provoca hipertensão das extremidades superiores, hipertrofia do ventrículo esquerdo e má perfusão de órgãos abdominais e extremidades inferiores. Os sintomas variam com a gravidade da anomalia e vão desde cefaleia, dor torácica, extremidades frias, fadiga e claudicação das pernas até IC fulminante e choque. Leve sopro pode ser ouvido sobre o local da coarctação. O diagnóstico é feito por meio de </a:t>
            </a:r>
            <a:r>
              <a:rPr lang="pt-BR" b="1" dirty="0" err="1"/>
              <a:t>ecocardiograma</a:t>
            </a:r>
            <a:r>
              <a:rPr lang="pt-BR" b="1" dirty="0"/>
              <a:t>, TC ou RM angiográfica. O tratamento é por angioplastia com balão com colocação de </a:t>
            </a:r>
            <a:r>
              <a:rPr lang="pt-BR" b="1" dirty="0" err="1"/>
              <a:t>stent</a:t>
            </a:r>
            <a:r>
              <a:rPr lang="pt-BR" b="1" dirty="0"/>
              <a:t>, ou correção cirúrgica.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73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5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066524"/>
            <a:ext cx="8534400" cy="758952"/>
          </a:xfrm>
        </p:spPr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</a:rPr>
              <a:t>Millium</a:t>
            </a:r>
            <a:r>
              <a:rPr lang="pt-BR" dirty="0" smtClean="0">
                <a:solidFill>
                  <a:schemeClr val="tx1"/>
                </a:solidFill>
              </a:rPr>
              <a:t> sebáceo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87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23428</TotalTime>
  <Words>326</Words>
  <Application>Microsoft Office PowerPoint</Application>
  <PresentationFormat>Apresentação na tela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Cívico</vt:lpstr>
      <vt:lpstr>Apresentação do PowerPoint</vt:lpstr>
      <vt:lpstr>Apresentação do PowerPoint</vt:lpstr>
      <vt:lpstr>SISTEMA TEGUMENTAR</vt:lpstr>
      <vt:lpstr>CARACTERÍSTICAS FÍSICAS DO RN AT/AIG</vt:lpstr>
      <vt:lpstr>Apresentação do PowerPoint</vt:lpstr>
      <vt:lpstr>SINAL DE ARLEQUIM </vt:lpstr>
      <vt:lpstr>COACTAÇÃO DA AORTA</vt:lpstr>
      <vt:lpstr>Apresentação do PowerPoint</vt:lpstr>
      <vt:lpstr>Millium sebáceo</vt:lpstr>
      <vt:lpstr>Apresentação do PowerPoint</vt:lpstr>
      <vt:lpstr>Lanugo</vt:lpstr>
      <vt:lpstr>Apresentação do PowerPoint</vt:lpstr>
      <vt:lpstr>MANCHA MONGÓLICA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131</cp:revision>
  <dcterms:created xsi:type="dcterms:W3CDTF">2017-05-06T23:28:49Z</dcterms:created>
  <dcterms:modified xsi:type="dcterms:W3CDTF">2018-08-01T16:49:23Z</dcterms:modified>
</cp:coreProperties>
</file>