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414" r:id="rId3"/>
    <p:sldId id="260" r:id="rId4"/>
    <p:sldId id="270" r:id="rId5"/>
    <p:sldId id="269" r:id="rId6"/>
    <p:sldId id="467" r:id="rId7"/>
    <p:sldId id="468" r:id="rId8"/>
    <p:sldId id="456" r:id="rId9"/>
    <p:sldId id="457" r:id="rId10"/>
    <p:sldId id="458" r:id="rId11"/>
    <p:sldId id="459" r:id="rId12"/>
    <p:sldId id="419" r:id="rId13"/>
    <p:sldId id="460" r:id="rId14"/>
    <p:sldId id="461" r:id="rId15"/>
    <p:sldId id="462" r:id="rId16"/>
    <p:sldId id="463" r:id="rId17"/>
    <p:sldId id="464" r:id="rId18"/>
    <p:sldId id="465" r:id="rId19"/>
    <p:sldId id="470" r:id="rId20"/>
    <p:sldId id="469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01/08/2018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Enfermagem </a:t>
            </a:r>
            <a:r>
              <a:rPr lang="pt-B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t-B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 Neonatologia </a:t>
            </a:r>
            <a:endParaRPr lang="pt-BR" dirty="0"/>
          </a:p>
        </p:txBody>
      </p:sp>
      <p:sp>
        <p:nvSpPr>
          <p:cNvPr id="4" name="AutoShape 2" descr="Resultado de imagem para beb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53" y="2663343"/>
            <a:ext cx="5904656" cy="294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0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PRINCIPAIS EQUIPAMENTOS E MATERIAIS NECESSÁRIOS 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1) Sistema </a:t>
            </a:r>
            <a:r>
              <a:rPr lang="pt-BR" dirty="0"/>
              <a:t>de aquecimento ligado.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2</a:t>
            </a:r>
            <a:r>
              <a:rPr lang="pt-BR" dirty="0"/>
              <a:t>) Estetoscópio, oxigênio, vácuo, laringoscópio com lâminas apropriadas (0 e 1), pilhas novas e lâmpada funcionando e bem fixa (experimentar).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3) Sistema de aspiração, máscara e balão </a:t>
            </a:r>
            <a:r>
              <a:rPr lang="pt-BR" dirty="0" err="1"/>
              <a:t>autoinflável</a:t>
            </a:r>
            <a:r>
              <a:rPr lang="pt-BR" dirty="0"/>
              <a:t> funcionando e conectados à fonte de O2.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4) Compressas para secar a criança, campo esterilizado aquecido e cobertores encapados. Ao manusear o campo aquecido, a face voltada para o bebê deve ser mantida estéril para evitar a contaminação das mãos do obstetra.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2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50392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5) Tubos endotraqueais com 2,5 – 3 – 3,5 – 4 mm de diâmetro.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6) Medicamentos como adrenalina, água destilada, </a:t>
            </a:r>
            <a:r>
              <a:rPr lang="pt-BR" dirty="0" err="1"/>
              <a:t>expansores</a:t>
            </a:r>
            <a:r>
              <a:rPr lang="pt-BR" dirty="0"/>
              <a:t> plasmáticos (soro fisiológico, ringer lactato ou albumina a 5%, ou concentrado de hemácias em situações especiais), </a:t>
            </a:r>
            <a:r>
              <a:rPr lang="pt-BR" dirty="0" err="1"/>
              <a:t>naloxone</a:t>
            </a:r>
            <a:r>
              <a:rPr lang="pt-BR" dirty="0"/>
              <a:t> e bicarbonato de sódio.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i="1" dirty="0"/>
              <a:t>7) Material para cateterismo umbilical. </a:t>
            </a:r>
            <a:endParaRPr lang="pt-BR" i="1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8) </a:t>
            </a:r>
            <a:r>
              <a:rPr lang="pt-BR" dirty="0" err="1"/>
              <a:t>Oxímetro</a:t>
            </a:r>
            <a:r>
              <a:rPr lang="pt-BR" dirty="0"/>
              <a:t> de pulso.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9) Luvas, se possível estéreis.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8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MÁ ADAPTAÇÃO À VIDA EXTRA-UTERINA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>por dificuldades antes do TP, durante e depois do nascimento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sz="4000" dirty="0" smtClean="0"/>
              <a:t>Respiração fraca e irregular que não produz a saída do líquido do alvéolo</a:t>
            </a:r>
          </a:p>
          <a:p>
            <a:r>
              <a:rPr lang="pt-BR" sz="4000" dirty="0" smtClean="0"/>
              <a:t> tamponamento da via aérea com mecônio</a:t>
            </a:r>
          </a:p>
          <a:p>
            <a:r>
              <a:rPr lang="pt-BR" sz="4000" dirty="0" smtClean="0"/>
              <a:t>bradicardia</a:t>
            </a:r>
          </a:p>
          <a:p>
            <a:r>
              <a:rPr lang="pt-BR" sz="4000" dirty="0" smtClean="0"/>
              <a:t>DEVERÃO SER INICIADOS PROCEDIMENTOS DE REANIMAÇÃO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6973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ASSISTÊNCIA IMEDIATA AO RN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5328592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pt-BR" sz="2800" b="1" dirty="0"/>
              <a:t>Aplicar </a:t>
            </a:r>
            <a:r>
              <a:rPr lang="pt-BR" sz="2800" b="1" dirty="0">
                <a:solidFill>
                  <a:srgbClr val="FF0000"/>
                </a:solidFill>
              </a:rPr>
              <a:t>Boletim de </a:t>
            </a:r>
            <a:r>
              <a:rPr lang="pt-BR" sz="2800" b="1" dirty="0" err="1">
                <a:solidFill>
                  <a:srgbClr val="FF0000"/>
                </a:solidFill>
              </a:rPr>
              <a:t>Apgar</a:t>
            </a:r>
            <a:r>
              <a:rPr lang="pt-BR" sz="2800" b="1" dirty="0">
                <a:solidFill>
                  <a:srgbClr val="FF0000"/>
                </a:solidFill>
              </a:rPr>
              <a:t> </a:t>
            </a:r>
            <a:r>
              <a:rPr lang="pt-BR" sz="2800" b="1" dirty="0"/>
              <a:t>com </a:t>
            </a:r>
            <a:r>
              <a:rPr lang="pt-BR" sz="2800" b="1" dirty="0">
                <a:solidFill>
                  <a:srgbClr val="FF0000"/>
                </a:solidFill>
              </a:rPr>
              <a:t>1º</a:t>
            </a:r>
            <a:r>
              <a:rPr lang="pt-BR" sz="2800" b="1" dirty="0"/>
              <a:t> e </a:t>
            </a:r>
            <a:r>
              <a:rPr lang="pt-BR" sz="2800" b="1" dirty="0">
                <a:solidFill>
                  <a:srgbClr val="FF0000"/>
                </a:solidFill>
              </a:rPr>
              <a:t>5º </a:t>
            </a:r>
            <a:r>
              <a:rPr lang="pt-BR" sz="2800" b="1" dirty="0"/>
              <a:t>minutos de vida.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pt-BR" sz="2800" b="1" dirty="0"/>
              <a:t> 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pt-BR" sz="2800" b="1" dirty="0"/>
              <a:t>Muitos serviços utilizam também o </a:t>
            </a:r>
            <a:r>
              <a:rPr lang="pt-BR" sz="2800" b="1" dirty="0">
                <a:solidFill>
                  <a:srgbClr val="FF0000"/>
                </a:solidFill>
              </a:rPr>
              <a:t>10º, 15º </a:t>
            </a:r>
            <a:r>
              <a:rPr lang="pt-BR" sz="2800" b="1" dirty="0"/>
              <a:t>e </a:t>
            </a:r>
            <a:r>
              <a:rPr lang="pt-BR" sz="2800" b="1" dirty="0">
                <a:solidFill>
                  <a:srgbClr val="FF0000"/>
                </a:solidFill>
              </a:rPr>
              <a:t>20º</a:t>
            </a:r>
            <a:r>
              <a:rPr lang="pt-BR" sz="2800" b="1" dirty="0"/>
              <a:t> </a:t>
            </a:r>
            <a:r>
              <a:rPr lang="pt-BR" sz="2800" b="1" dirty="0" smtClean="0"/>
              <a:t>minuto, conforme </a:t>
            </a:r>
            <a:r>
              <a:rPr lang="pt-BR" sz="2800" b="1" dirty="0"/>
              <a:t>rotina</a:t>
            </a:r>
            <a:r>
              <a:rPr lang="pt-BR" sz="2800" b="1" dirty="0" smtClean="0"/>
              <a:t>.</a:t>
            </a:r>
          </a:p>
          <a:p>
            <a:pPr algn="ctr">
              <a:buFont typeface="Wingdings 3" pitchFamily="18" charset="2"/>
              <a:buNone/>
              <a:defRPr/>
            </a:pPr>
            <a:endParaRPr lang="pt-BR" sz="2800" b="1" dirty="0"/>
          </a:p>
          <a:p>
            <a:pPr algn="ctr">
              <a:buFont typeface="Wingdings 3" pitchFamily="18" charset="2"/>
              <a:buNone/>
            </a:pPr>
            <a:r>
              <a:rPr lang="pt-BR" altLang="pt-BR" sz="2800" b="1" dirty="0">
                <a:solidFill>
                  <a:srgbClr val="FF0000"/>
                </a:solidFill>
              </a:rPr>
              <a:t>O Boletim de </a:t>
            </a:r>
            <a:r>
              <a:rPr lang="pt-BR" altLang="pt-BR" sz="2800" b="1" dirty="0" err="1">
                <a:solidFill>
                  <a:srgbClr val="FF0000"/>
                </a:solidFill>
              </a:rPr>
              <a:t>Apgar</a:t>
            </a:r>
            <a:r>
              <a:rPr lang="pt-BR" altLang="pt-BR" sz="2800" b="1" dirty="0">
                <a:solidFill>
                  <a:srgbClr val="FF0000"/>
                </a:solidFill>
              </a:rPr>
              <a:t> permite observar o estado de saúde da criança ao nascer, ou seja, seria uma </a:t>
            </a:r>
            <a:r>
              <a:rPr lang="pt-BR" altLang="pt-BR" sz="2800" b="1" dirty="0"/>
              <a:t>nota </a:t>
            </a:r>
            <a:r>
              <a:rPr lang="pt-BR" altLang="pt-BR" sz="2800" b="1" dirty="0">
                <a:solidFill>
                  <a:srgbClr val="FF0000"/>
                </a:solidFill>
              </a:rPr>
              <a:t>atribuída ao seu nascimento.</a:t>
            </a:r>
          </a:p>
          <a:p>
            <a:pPr algn="ctr">
              <a:buFont typeface="Wingdings 3" pitchFamily="18" charset="2"/>
              <a:buNone/>
            </a:pPr>
            <a:endParaRPr lang="pt-BR" alt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Boletim de </a:t>
            </a:r>
            <a:r>
              <a:rPr lang="pt-BR" b="1" dirty="0" err="1">
                <a:solidFill>
                  <a:schemeClr val="tx1"/>
                </a:solidFill>
              </a:rPr>
              <a:t>Apgar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/>
          <a:lstStyle/>
          <a:p>
            <a:pPr algn="just"/>
            <a:r>
              <a:rPr lang="pt-BR" dirty="0"/>
              <a:t>Em 1953 a </a:t>
            </a:r>
            <a:r>
              <a:rPr lang="pt-BR" b="1" dirty="0"/>
              <a:t>Dra. Virginia </a:t>
            </a:r>
            <a:r>
              <a:rPr lang="pt-BR" b="1" dirty="0" err="1"/>
              <a:t>Apgar</a:t>
            </a:r>
            <a:r>
              <a:rPr lang="pt-BR" dirty="0"/>
              <a:t> divulgou no meio científico a sua escala para avaliação do grau de asfixia neonatal e de adaptação á vida extra uterina (</a:t>
            </a:r>
            <a:r>
              <a:rPr lang="pt-BR" b="1" dirty="0"/>
              <a:t>Escala de </a:t>
            </a:r>
            <a:r>
              <a:rPr lang="pt-BR" b="1" dirty="0" err="1"/>
              <a:t>Apgar</a:t>
            </a:r>
            <a:r>
              <a:rPr lang="pt-BR" dirty="0"/>
              <a:t>).</a:t>
            </a:r>
          </a:p>
          <a:p>
            <a:endParaRPr lang="pt-BR" dirty="0" smtClean="0"/>
          </a:p>
          <a:p>
            <a:pPr algn="ctr">
              <a:buFont typeface="Wingdings 3" pitchFamily="18" charset="2"/>
              <a:buNone/>
            </a:pPr>
            <a:r>
              <a:rPr lang="pt-BR" altLang="pt-BR" sz="2400" b="1" dirty="0"/>
              <a:t>O escore adequado </a:t>
            </a:r>
            <a:r>
              <a:rPr lang="pt-BR" altLang="pt-BR" sz="2400" b="1" dirty="0">
                <a:solidFill>
                  <a:srgbClr val="FF0000"/>
                </a:solidFill>
              </a:rPr>
              <a:t>deve ser a partir de 7</a:t>
            </a:r>
            <a:r>
              <a:rPr lang="pt-BR" altLang="pt-BR" sz="2400" b="1" dirty="0"/>
              <a:t>, quando este mantêm abaixo de 5, a probabilidade de sequelas neurológicas são maiores.</a:t>
            </a:r>
          </a:p>
          <a:p>
            <a:pPr algn="ctr">
              <a:buFont typeface="Wingdings 3" pitchFamily="18" charset="2"/>
              <a:buNone/>
              <a:defRPr/>
            </a:pPr>
            <a:endParaRPr lang="pt-BR" sz="24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9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Boletim de </a:t>
            </a:r>
            <a:r>
              <a:rPr lang="pt-BR" b="1" dirty="0" err="1" smtClean="0">
                <a:solidFill>
                  <a:schemeClr val="tx1"/>
                </a:solidFill>
              </a:rPr>
              <a:t>Apgar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3892556"/>
              </p:ext>
            </p:extLst>
          </p:nvPr>
        </p:nvGraphicFramePr>
        <p:xfrm>
          <a:off x="251520" y="1700806"/>
          <a:ext cx="8576244" cy="398255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44061"/>
                <a:gridCol w="2144061"/>
                <a:gridCol w="2144061"/>
                <a:gridCol w="2144061"/>
              </a:tblGrid>
              <a:tr h="37914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Sinal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0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1</a:t>
                      </a:r>
                      <a:endParaRPr lang="pt-BR" sz="1800" b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2</a:t>
                      </a:r>
                      <a:endParaRPr lang="pt-BR" sz="1800" b="0">
                        <a:effectLst/>
                      </a:endParaRPr>
                    </a:p>
                  </a:txBody>
                  <a:tcPr marL="91117" marR="91117" marT="45558" marB="45558" anchor="ctr"/>
                </a:tc>
              </a:tr>
              <a:tr h="663759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effectLst/>
                        </a:rPr>
                        <a:t>Frequência </a:t>
                      </a:r>
                      <a:r>
                        <a:rPr lang="pt-BR" sz="1800" dirty="0">
                          <a:effectLst/>
                        </a:rPr>
                        <a:t>cardíaca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Ausente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&lt; 100bat/min</a:t>
                      </a:r>
                      <a:endParaRPr lang="pt-BR" sz="1800" b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&gt; 100bat/min</a:t>
                      </a:r>
                      <a:endParaRPr lang="pt-BR" sz="1800" b="0">
                        <a:effectLst/>
                      </a:endParaRPr>
                    </a:p>
                  </a:txBody>
                  <a:tcPr marL="91117" marR="91117" marT="45558" marB="45558" anchor="ctr"/>
                </a:tc>
              </a:tr>
              <a:tr h="663759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</a:rPr>
                        <a:t>Esforço respiratório</a:t>
                      </a: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ausente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Lento, irregular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Bom, choro forte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</a:tr>
              <a:tr h="663759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</a:rPr>
                        <a:t>Tônus muscular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Flácido</a:t>
                      </a:r>
                      <a:endParaRPr lang="pt-BR" sz="1800" b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Alguma flexão das extremidades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Movimentos ativos</a:t>
                      </a:r>
                      <a:endParaRPr lang="pt-BR" sz="1800" b="0">
                        <a:effectLst/>
                      </a:endParaRPr>
                    </a:p>
                  </a:txBody>
                  <a:tcPr marL="91117" marR="91117" marT="45558" marB="45558" anchor="ctr"/>
                </a:tc>
              </a:tr>
              <a:tr h="663759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</a:rPr>
                        <a:t>Irritabilidade reflexa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>
                          <a:effectLst/>
                        </a:rPr>
                        <a:t>Nenhuma reposta</a:t>
                      </a:r>
                      <a:endParaRPr lang="pt-BR" sz="1800" b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Algum movimento ou careta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Choro forte ou tosse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</a:tr>
              <a:tr h="948371">
                <a:tc>
                  <a:txBody>
                    <a:bodyPr/>
                    <a:lstStyle/>
                    <a:p>
                      <a:pPr algn="l"/>
                      <a:r>
                        <a:rPr lang="pt-BR" sz="1800" dirty="0">
                          <a:effectLst/>
                        </a:rPr>
                        <a:t>Cor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Cianose ou palidez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Róseo, extremidades cianóticas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effectLst/>
                        </a:rPr>
                        <a:t>Completamente róseo</a:t>
                      </a:r>
                      <a:endParaRPr lang="pt-BR" sz="1800" b="0" dirty="0">
                        <a:effectLst/>
                      </a:endParaRPr>
                    </a:p>
                  </a:txBody>
                  <a:tcPr marL="91117" marR="91117" marT="45558" marB="4555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Boletim de </a:t>
            </a:r>
            <a:r>
              <a:rPr lang="pt-BR" b="1" dirty="0" err="1">
                <a:solidFill>
                  <a:schemeClr val="tx1"/>
                </a:solidFill>
              </a:rPr>
              <a:t>Apgar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Significado </a:t>
            </a:r>
            <a:r>
              <a:rPr lang="pt-BR" dirty="0"/>
              <a:t>das notas obtidas na Avaliação de </a:t>
            </a:r>
            <a:r>
              <a:rPr lang="pt-BR" dirty="0" err="1"/>
              <a:t>Apgar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- 0 a 3: asfixia grave;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- 4 a 6: asfixia moderada;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- 7 a 10: boa vitalidade, boa adaptação à vida </a:t>
            </a:r>
            <a:r>
              <a:rPr lang="pt-BR" dirty="0" err="1"/>
              <a:t>extra-uterina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1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ASSISTÊNCIA IMEDIATA AO RN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altLang="pt-BR" sz="2800" dirty="0">
                <a:solidFill>
                  <a:srgbClr val="FF0000"/>
                </a:solidFill>
                <a:latin typeface="Arial" charset="0"/>
                <a:cs typeface="Arial" charset="0"/>
              </a:rPr>
              <a:t>L</a:t>
            </a:r>
            <a:r>
              <a:rPr lang="pt-BR" altLang="pt-B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aqueadura do cordão umbilical </a:t>
            </a:r>
            <a:r>
              <a:rPr lang="pt-BR" altLang="pt-BR" sz="2800" b="1" dirty="0">
                <a:latin typeface="Arial" charset="0"/>
                <a:cs typeface="Arial" charset="0"/>
              </a:rPr>
              <a:t>( 2 a 3 cm da base do coto) utilizando </a:t>
            </a:r>
            <a:r>
              <a:rPr lang="pt-BR" altLang="pt-BR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clamp</a:t>
            </a:r>
            <a:r>
              <a:rPr lang="pt-BR" altLang="pt-B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umbilical ou similar estéril.</a:t>
            </a:r>
          </a:p>
          <a:p>
            <a:pPr algn="ctr">
              <a:buFont typeface="Wingdings 3" pitchFamily="18" charset="2"/>
              <a:buNone/>
            </a:pPr>
            <a:r>
              <a:rPr lang="pt-BR" altLang="pt-BR" sz="2800" b="1" dirty="0">
                <a:latin typeface="Arial" charset="0"/>
                <a:cs typeface="Arial" charset="0"/>
              </a:rPr>
              <a:t>Verifica-se a presença de </a:t>
            </a:r>
            <a:r>
              <a:rPr lang="pt-BR" altLang="pt-B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duas artérias e de uma veia umbilical.</a:t>
            </a:r>
            <a:r>
              <a:rPr lang="pt-BR" altLang="pt-BR" sz="2800" b="1" dirty="0">
                <a:latin typeface="Arial" charset="0"/>
                <a:cs typeface="Arial" charset="0"/>
              </a:rPr>
              <a:t> Comunicar caso identificado anormalidades. </a:t>
            </a:r>
          </a:p>
          <a:p>
            <a:pPr algn="ctr">
              <a:buFont typeface="Wingdings 3" pitchFamily="18" charset="2"/>
              <a:buNone/>
            </a:pPr>
            <a:r>
              <a:rPr lang="pt-BR" altLang="pt-BR" sz="2800" b="1" dirty="0">
                <a:latin typeface="Arial" charset="0"/>
                <a:cs typeface="Arial" charset="0"/>
              </a:rPr>
              <a:t>Curativo com álcool a 70</a:t>
            </a:r>
            <a:r>
              <a:rPr lang="pt-BR" altLang="pt-BR" sz="2800" b="1" dirty="0" smtClean="0">
                <a:latin typeface="Arial" charset="0"/>
                <a:cs typeface="Arial" charset="0"/>
              </a:rPr>
              <a:t>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3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ASSISTÊNCIA IMEDIATA AO RN</a:t>
            </a:r>
            <a:endParaRPr lang="pt-BR" dirty="0"/>
          </a:p>
        </p:txBody>
      </p:sp>
      <p:pic>
        <p:nvPicPr>
          <p:cNvPr id="4" name="Picture 2" descr="http://www.rodolfo.costa.nom.br/biowiki/lib/exe/fetch.php?hash=ed1f8b&amp;w=300&amp;media=http%3A%2F%2Fwww.portalsaofrancisco.com.br%2Falfa%2Ffilo-cordata%2Fimagens%2Fcordao-umbilica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19550" r="39812" b="36926"/>
          <a:stretch>
            <a:fillRect/>
          </a:stretch>
        </p:blipFill>
        <p:spPr bwMode="auto">
          <a:xfrm>
            <a:off x="755576" y="1916832"/>
            <a:ext cx="397025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imgms.bebe.abril.com.br/6/materia-7z.jpeg?1322764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68456"/>
            <a:ext cx="3619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Um importante aspecto da adaptação hematológica diz respeito aos </a:t>
            </a:r>
            <a:r>
              <a:rPr lang="pt-BR" dirty="0" smtClean="0"/>
              <a:t>fatores de </a:t>
            </a:r>
            <a:r>
              <a:rPr lang="pt-BR" dirty="0"/>
              <a:t>coagulação.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O </a:t>
            </a:r>
            <a:r>
              <a:rPr lang="pt-BR" dirty="0"/>
              <a:t>recém-nascido possui uma deficiência de vitamina K e dos </a:t>
            </a:r>
            <a:r>
              <a:rPr lang="pt-BR" dirty="0" smtClean="0"/>
              <a:t>fatores vitamina </a:t>
            </a:r>
            <a:r>
              <a:rPr lang="pt-BR" dirty="0"/>
              <a:t>– K dependentes (II, VII, IX,X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Se </a:t>
            </a:r>
            <a:r>
              <a:rPr lang="pt-BR" dirty="0"/>
              <a:t>tal deficiência não for corrigida </a:t>
            </a:r>
            <a:r>
              <a:rPr lang="pt-BR" dirty="0" smtClean="0"/>
              <a:t>logo após </a:t>
            </a:r>
            <a:r>
              <a:rPr lang="pt-BR" dirty="0"/>
              <a:t>o nascimento com a administração de tal vitamina pode levar ao </a:t>
            </a:r>
            <a:r>
              <a:rPr lang="pt-BR" dirty="0" smtClean="0"/>
              <a:t>aparecimento da </a:t>
            </a:r>
            <a:r>
              <a:rPr lang="pt-BR" dirty="0"/>
              <a:t>Doença Hemorrágica do Recém–nascido.</a:t>
            </a:r>
          </a:p>
        </p:txBody>
      </p:sp>
    </p:spTree>
    <p:extLst>
      <p:ext uri="{BB962C8B-B14F-4D97-AF65-F5344CB8AC3E}">
        <p14:creationId xmlns:p14="http://schemas.microsoft.com/office/powerpoint/2010/main" val="111331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PAPEL DA ENFERMAGEM EM NEONATOLOGIA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572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Colocar a disposição da família o melhor atendimento nas etapas pré-natal, nascimento e pós-natal</a:t>
            </a:r>
          </a:p>
          <a:p>
            <a:r>
              <a:rPr lang="pt-BR" dirty="0" smtClean="0"/>
              <a:t>Prevenir e tratar as causas de morbimortalidade fetal e neonatal</a:t>
            </a:r>
          </a:p>
          <a:p>
            <a:r>
              <a:rPr lang="pt-BR" dirty="0" smtClean="0"/>
              <a:t>Prestar atenção integral à mãe e ao seu filho com um máximo de participação familiar</a:t>
            </a:r>
          </a:p>
          <a:p>
            <a:r>
              <a:rPr lang="pt-BR" dirty="0" smtClean="0"/>
              <a:t>Acompanhar a mãe e seu RN durante todo o processo de parto e puerpério</a:t>
            </a:r>
          </a:p>
          <a:p>
            <a:r>
              <a:rPr lang="pt-BR" dirty="0" smtClean="0"/>
              <a:t>Prevenir complicações no ajuste do RN à vida </a:t>
            </a:r>
            <a:r>
              <a:rPr lang="pt-BR" dirty="0" err="1" smtClean="0"/>
              <a:t>extra-uterina</a:t>
            </a:r>
            <a:endParaRPr lang="pt-BR" dirty="0" smtClean="0"/>
          </a:p>
          <a:p>
            <a:r>
              <a:rPr lang="pt-BR" dirty="0" smtClean="0"/>
              <a:t>Fornecer para o RN um ambiente físico adequado</a:t>
            </a:r>
          </a:p>
          <a:p>
            <a:r>
              <a:rPr lang="pt-BR" dirty="0" smtClean="0"/>
              <a:t>Fomentar o vínculo da tríade pai-mãe-filho</a:t>
            </a:r>
          </a:p>
          <a:p>
            <a:r>
              <a:rPr lang="pt-BR" dirty="0" smtClean="0"/>
              <a:t>Oferecer promoção, proteção e manejo em relação ao AM</a:t>
            </a:r>
          </a:p>
          <a:p>
            <a:r>
              <a:rPr lang="pt-BR" dirty="0" smtClean="0"/>
              <a:t>Das atendimento de qualidade ao RN com patologia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828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ASSISTÊNCIA </a:t>
            </a:r>
            <a:r>
              <a:rPr lang="pt-BR" b="1" dirty="0" smtClean="0">
                <a:solidFill>
                  <a:schemeClr val="tx1"/>
                </a:solidFill>
              </a:rPr>
              <a:t>MEDIATA </a:t>
            </a:r>
            <a:r>
              <a:rPr lang="pt-BR" b="1" dirty="0">
                <a:solidFill>
                  <a:schemeClr val="tx1"/>
                </a:solidFill>
              </a:rPr>
              <a:t>AO RN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defRPr/>
            </a:pPr>
            <a:r>
              <a:rPr lang="pt-BR" dirty="0"/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Kanakion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Vitamina k1, tem por finalidade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prevenir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doença hemorrágica do RN devido a imaturidade hepática. </a:t>
            </a:r>
          </a:p>
          <a:p>
            <a:pPr algn="just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Sendo administrado 0,1 mg via IM</a:t>
            </a:r>
            <a:r>
              <a:rPr lang="pt-BR" sz="2800" b="1" i="1" dirty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88348"/>
            <a:ext cx="4752528" cy="28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2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266"/>
            <a:ext cx="8534400" cy="758952"/>
          </a:xfrm>
        </p:spPr>
        <p:txBody>
          <a:bodyPr/>
          <a:lstStyle/>
          <a:p>
            <a:pPr algn="l"/>
            <a:r>
              <a:rPr lang="pt-BR" b="1" i="1" dirty="0">
                <a:solidFill>
                  <a:schemeClr val="tx1"/>
                </a:solidFill>
              </a:rPr>
              <a:t>Quanto ao peso ao nascer: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052736"/>
            <a:ext cx="8503920" cy="5472608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PIG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– pequeno para idade </a:t>
            </a:r>
            <a:r>
              <a:rPr lang="pt-BR" dirty="0" smtClean="0"/>
              <a:t>gestacional;</a:t>
            </a:r>
          </a:p>
          <a:p>
            <a:pPr marL="0" indent="0">
              <a:buNone/>
            </a:pPr>
            <a:r>
              <a:rPr lang="pt-BR" dirty="0" smtClean="0"/>
              <a:t> - abaixo </a:t>
            </a:r>
            <a:r>
              <a:rPr lang="pt-BR" dirty="0"/>
              <a:t>do percentil 10</a:t>
            </a:r>
            <a:r>
              <a:rPr lang="pt-BR" dirty="0" smtClean="0"/>
              <a:t>;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- Peso </a:t>
            </a:r>
            <a:r>
              <a:rPr lang="pt-BR" b="1" dirty="0" smtClean="0"/>
              <a:t>inferior a 2500</a:t>
            </a:r>
            <a:r>
              <a:rPr lang="pt-BR" dirty="0" smtClean="0"/>
              <a:t>g.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AID</a:t>
            </a:r>
            <a:r>
              <a:rPr lang="pt-BR" dirty="0"/>
              <a:t> –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- adequado </a:t>
            </a:r>
            <a:r>
              <a:rPr lang="pt-BR" dirty="0"/>
              <a:t>para a idade </a:t>
            </a:r>
            <a:r>
              <a:rPr lang="pt-BR" dirty="0" smtClean="0"/>
              <a:t>gestacional; </a:t>
            </a:r>
          </a:p>
          <a:p>
            <a:pPr marL="0" indent="0">
              <a:buNone/>
            </a:pPr>
            <a:r>
              <a:rPr lang="pt-BR" dirty="0" smtClean="0"/>
              <a:t> - </a:t>
            </a:r>
            <a:r>
              <a:rPr lang="pt-BR" dirty="0"/>
              <a:t>percentil entre 10 e 90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r>
              <a:rPr lang="pt-BR" dirty="0" smtClean="0"/>
              <a:t> - Peso entre </a:t>
            </a:r>
            <a:r>
              <a:rPr lang="pt-BR" b="1" dirty="0" smtClean="0"/>
              <a:t>2500g a 4000g</a:t>
            </a:r>
          </a:p>
          <a:p>
            <a:endParaRPr lang="pt-BR" dirty="0"/>
          </a:p>
          <a:p>
            <a:r>
              <a:rPr lang="pt-BR" b="1" dirty="0"/>
              <a:t>GIG</a:t>
            </a:r>
            <a:r>
              <a:rPr lang="pt-BR" dirty="0"/>
              <a:t>-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- grande </a:t>
            </a:r>
            <a:r>
              <a:rPr lang="pt-BR" dirty="0"/>
              <a:t>para a idade </a:t>
            </a:r>
            <a:r>
              <a:rPr lang="pt-BR" dirty="0" smtClean="0"/>
              <a:t>gestacional;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dirty="0"/>
              <a:t>acima do percentil </a:t>
            </a:r>
            <a:r>
              <a:rPr lang="pt-BR" dirty="0" smtClean="0"/>
              <a:t>90</a:t>
            </a:r>
            <a:r>
              <a:rPr lang="pt-BR" dirty="0"/>
              <a:t>;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- Peso </a:t>
            </a:r>
            <a:r>
              <a:rPr lang="pt-BR" b="1" dirty="0" smtClean="0"/>
              <a:t>acima de 4000g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i="1" dirty="0" err="1" smtClean="0"/>
              <a:t>Obs</a:t>
            </a:r>
            <a:r>
              <a:rPr lang="pt-BR" i="1" dirty="0" smtClean="0"/>
              <a:t>: Pesar o RN </a:t>
            </a:r>
            <a:r>
              <a:rPr lang="pt-BR" i="1" dirty="0"/>
              <a:t>despido e </a:t>
            </a:r>
            <a:r>
              <a:rPr lang="pt-BR" i="1" dirty="0" smtClean="0"/>
              <a:t>balança regulada.</a:t>
            </a:r>
            <a:endParaRPr lang="pt-B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044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4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Percentis (MS)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0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RN Baixo Peso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Pode ser ainda caracterizado como: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Recém-nascido de baixo peso </a:t>
            </a:r>
            <a:r>
              <a:rPr lang="pt-BR" dirty="0"/>
              <a:t>– </a:t>
            </a:r>
            <a:r>
              <a:rPr lang="pt-BR" b="1" dirty="0"/>
              <a:t>RNBP</a:t>
            </a:r>
            <a:r>
              <a:rPr lang="pt-BR" dirty="0"/>
              <a:t>: menor que 2.500 kg;</a:t>
            </a:r>
          </a:p>
          <a:p>
            <a:r>
              <a:rPr lang="pt-BR" b="1" dirty="0">
                <a:solidFill>
                  <a:srgbClr val="FF0000"/>
                </a:solidFill>
              </a:rPr>
              <a:t>Recém-nascido muito baixo peso </a:t>
            </a:r>
            <a:r>
              <a:rPr lang="pt-BR" dirty="0"/>
              <a:t>– </a:t>
            </a:r>
            <a:r>
              <a:rPr lang="pt-BR" b="1" dirty="0"/>
              <a:t>RNMBP</a:t>
            </a:r>
            <a:r>
              <a:rPr lang="pt-BR" dirty="0"/>
              <a:t>: menor que 1.500 kg;</a:t>
            </a:r>
          </a:p>
          <a:p>
            <a:r>
              <a:rPr lang="pt-BR" b="1" dirty="0">
                <a:solidFill>
                  <a:srgbClr val="FF0000"/>
                </a:solidFill>
              </a:rPr>
              <a:t>Recém-nascido extremo baixo peso </a:t>
            </a:r>
            <a:r>
              <a:rPr lang="pt-BR" dirty="0"/>
              <a:t>– </a:t>
            </a:r>
            <a:r>
              <a:rPr lang="pt-BR" b="1" dirty="0"/>
              <a:t>RNEBP</a:t>
            </a:r>
            <a:r>
              <a:rPr lang="pt-BR" dirty="0"/>
              <a:t>: menor que 1.000 kg.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62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6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ASSISTÊNCIA IMEDIATA AO RN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altLang="pt-BR" sz="2800" b="1" dirty="0"/>
              <a:t>Primeiro passo:</a:t>
            </a:r>
          </a:p>
          <a:p>
            <a:pPr algn="ctr">
              <a:buFont typeface="Wingdings" pitchFamily="2" charset="2"/>
              <a:buNone/>
            </a:pPr>
            <a:endParaRPr lang="pt-BR" altLang="pt-BR" sz="2800" b="1" dirty="0"/>
          </a:p>
          <a:p>
            <a:pPr algn="ctr">
              <a:buFont typeface="Wingdings" pitchFamily="2" charset="2"/>
              <a:buNone/>
            </a:pPr>
            <a:r>
              <a:rPr lang="pt-BR" altLang="pt-BR" sz="2800" b="1" dirty="0">
                <a:solidFill>
                  <a:srgbClr val="FF0000"/>
                </a:solidFill>
              </a:rPr>
              <a:t>SECAR o RN </a:t>
            </a:r>
            <a:r>
              <a:rPr lang="pt-BR" altLang="pt-BR" sz="2800" b="1" dirty="0"/>
              <a:t>retirando a maior parte  dos resíduos provenientes do parto. </a:t>
            </a:r>
          </a:p>
          <a:p>
            <a:pPr algn="ctr">
              <a:buFont typeface="Wingdings" pitchFamily="2" charset="2"/>
              <a:buNone/>
            </a:pPr>
            <a:endParaRPr lang="pt-BR" altLang="pt-BR" sz="2800" b="1" dirty="0"/>
          </a:p>
          <a:p>
            <a:pPr algn="ctr">
              <a:buFont typeface="Wingdings" pitchFamily="2" charset="2"/>
              <a:buNone/>
            </a:pPr>
            <a:r>
              <a:rPr lang="pt-BR" altLang="pt-BR" sz="2800" b="1" dirty="0">
                <a:solidFill>
                  <a:srgbClr val="FF0000"/>
                </a:solidFill>
              </a:rPr>
              <a:t>A umidade faz com que haja perda de calor, levando-o 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 a </a:t>
            </a:r>
            <a:r>
              <a:rPr lang="pt-BR" altLang="pt-BR" sz="2800" b="1" dirty="0">
                <a:solidFill>
                  <a:srgbClr val="FF0000"/>
                </a:solidFill>
              </a:rPr>
              <a:t>hipotermia.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47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PREPARO PARA A ASSISTÊNCIA 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457200">
              <a:buNone/>
            </a:pPr>
            <a:r>
              <a:rPr lang="pt-BR" sz="4000" dirty="0"/>
              <a:t>O preparo para atender o RN na sala de parto inclui necessariamente: </a:t>
            </a:r>
          </a:p>
          <a:p>
            <a:pPr marL="0" indent="0">
              <a:buNone/>
            </a:pPr>
            <a:r>
              <a:rPr lang="pt-BR" sz="4000" b="1" dirty="0"/>
              <a:t>• </a:t>
            </a:r>
            <a:r>
              <a:rPr lang="pt-BR" sz="4000" dirty="0"/>
              <a:t>Realização de anamnese materna. </a:t>
            </a:r>
          </a:p>
          <a:p>
            <a:pPr marL="0" indent="0">
              <a:buNone/>
            </a:pPr>
            <a:r>
              <a:rPr lang="pt-BR" sz="4000" b="1" dirty="0"/>
              <a:t>• </a:t>
            </a:r>
            <a:r>
              <a:rPr lang="pt-BR" sz="4000" dirty="0"/>
              <a:t>Disponibilidade do material para atendimento. </a:t>
            </a:r>
          </a:p>
          <a:p>
            <a:pPr marL="0" indent="0">
              <a:buNone/>
            </a:pPr>
            <a:r>
              <a:rPr lang="pt-BR" sz="4000" b="1" dirty="0"/>
              <a:t>• </a:t>
            </a:r>
            <a:r>
              <a:rPr lang="pt-BR" sz="4000" dirty="0"/>
              <a:t>Presença de equipe treinada em reanimação neonatal. </a:t>
            </a:r>
          </a:p>
        </p:txBody>
      </p:sp>
    </p:spTree>
    <p:extLst>
      <p:ext uri="{BB962C8B-B14F-4D97-AF65-F5344CB8AC3E}">
        <p14:creationId xmlns:p14="http://schemas.microsoft.com/office/powerpoint/2010/main" val="41739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548680"/>
            <a:ext cx="8503920" cy="5550368"/>
          </a:xfrm>
        </p:spPr>
        <p:txBody>
          <a:bodyPr>
            <a:noAutofit/>
          </a:bodyPr>
          <a:lstStyle/>
          <a:p>
            <a:r>
              <a:rPr lang="pt-BR" sz="4000" dirty="0"/>
              <a:t>Todo material necessário para reanimação deve ser preparado, testado e estar disponível, em local de fácil acesso, antes do nascimento. </a:t>
            </a:r>
            <a:endParaRPr lang="pt-BR" sz="4000" dirty="0" smtClean="0"/>
          </a:p>
          <a:p>
            <a:r>
              <a:rPr lang="pt-BR" sz="4000" dirty="0" smtClean="0"/>
              <a:t>Esse </a:t>
            </a:r>
            <a:r>
              <a:rPr lang="pt-BR" sz="4000" dirty="0"/>
              <a:t>material é destinado à manutenção da temperatura, aspiração de vias aéreas, ventilação e administração de medicações. </a:t>
            </a:r>
          </a:p>
        </p:txBody>
      </p:sp>
    </p:spTree>
    <p:extLst>
      <p:ext uri="{BB962C8B-B14F-4D97-AF65-F5344CB8AC3E}">
        <p14:creationId xmlns:p14="http://schemas.microsoft.com/office/powerpoint/2010/main" val="19880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23427</TotalTime>
  <Words>862</Words>
  <Application>Microsoft Office PowerPoint</Application>
  <PresentationFormat>Apresentação na tela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Cívico</vt:lpstr>
      <vt:lpstr>Enfermagem  em Neonatologia </vt:lpstr>
      <vt:lpstr>PAPEL DA ENFERMAGEM EM NEONATOLOGIA</vt:lpstr>
      <vt:lpstr>Quanto ao peso ao nascer:</vt:lpstr>
      <vt:lpstr>Percentis (MS)</vt:lpstr>
      <vt:lpstr>RN Baixo Peso</vt:lpstr>
      <vt:lpstr>Apresentação do PowerPoint</vt:lpstr>
      <vt:lpstr>ASSISTÊNCIA IMEDIATA AO RN</vt:lpstr>
      <vt:lpstr>PREPARO PARA A ASSISTÊNCIA </vt:lpstr>
      <vt:lpstr>Apresentação do PowerPoint</vt:lpstr>
      <vt:lpstr>PRINCIPAIS EQUIPAMENTOS E MATERIAIS NECESSÁRIOS </vt:lpstr>
      <vt:lpstr>Apresentação do PowerPoint</vt:lpstr>
      <vt:lpstr>MÁ ADAPTAÇÃO À VIDA EXTRA-UTERINA por dificuldades antes do TP, durante e depois do nascimento</vt:lpstr>
      <vt:lpstr>ASSISTÊNCIA IMEDIATA AO RN</vt:lpstr>
      <vt:lpstr>Boletim de Apgar</vt:lpstr>
      <vt:lpstr>Boletim de Apgar</vt:lpstr>
      <vt:lpstr>Boletim de Apgar</vt:lpstr>
      <vt:lpstr>ASSISTÊNCIA IMEDIATA AO RN</vt:lpstr>
      <vt:lpstr>ASSISTÊNCIA IMEDIATA AO RN</vt:lpstr>
      <vt:lpstr>Apresentação do PowerPoint</vt:lpstr>
      <vt:lpstr>ASSISTÊNCIA MEDIATA AO RN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132</cp:revision>
  <dcterms:created xsi:type="dcterms:W3CDTF">2017-05-06T23:28:49Z</dcterms:created>
  <dcterms:modified xsi:type="dcterms:W3CDTF">2018-08-01T16:55:18Z</dcterms:modified>
</cp:coreProperties>
</file>