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87B8-95BB-4FDF-9680-3059DF25EA8C}" type="datetimeFigureOut">
              <a:rPr lang="pt-BR" smtClean="0"/>
              <a:t>10/07/2018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3E4C-AA53-438B-B0A8-A42FF147260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traeduc.com.br/produto/curso-avancado-de-ultrassonografia-no-primeiro-trimestre-da-gravidez/10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traeduc.com.br/produto/o-eletrocardiograma-descomplicado/10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traeduc.com.br/produto/combo-ultrassonografia-morfologica-do-primeiro-trimestre/10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traeduc.com.br/produto/curso-online-doppler-no-primeiro-trimestre-da-gestacao/3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85786" y="0"/>
            <a:ext cx="792961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/>
              <a:t>Transdutor curvo (convexo)</a:t>
            </a:r>
            <a:r>
              <a:rPr lang="pt-BR" sz="3200" dirty="0"/>
              <a:t>, destinado aos exames dos órgãos internos (fígado, vesícula biliar, rins, feto, útero, ovários, coração, etc.).</a:t>
            </a:r>
          </a:p>
          <a:p>
            <a:r>
              <a:rPr lang="pt-BR" sz="3200" dirty="0"/>
              <a:t>         </a:t>
            </a:r>
            <a:r>
              <a:rPr lang="pt-BR" sz="3200" b="1" dirty="0"/>
              <a:t>Transdutor linear</a:t>
            </a:r>
            <a:r>
              <a:rPr lang="pt-BR" sz="3200" dirty="0"/>
              <a:t>, destinado aos exames dos órgãos externos e superficiais (</a:t>
            </a:r>
            <a:r>
              <a:rPr lang="pt-BR" sz="3200" dirty="0" err="1"/>
              <a:t>tireoide</a:t>
            </a:r>
            <a:r>
              <a:rPr lang="pt-BR" sz="3200" dirty="0"/>
              <a:t>, mamas, testículos, músculos e tendões, pele, etc.).</a:t>
            </a:r>
          </a:p>
          <a:p>
            <a:r>
              <a:rPr lang="pt-BR" sz="3200" dirty="0"/>
              <a:t>         </a:t>
            </a:r>
            <a:r>
              <a:rPr lang="pt-BR" sz="3200" b="1" dirty="0"/>
              <a:t>Transdutor </a:t>
            </a:r>
            <a:r>
              <a:rPr lang="pt-BR" sz="3200" b="1" dirty="0" err="1"/>
              <a:t>endocavitário</a:t>
            </a:r>
            <a:r>
              <a:rPr lang="pt-BR" sz="3200" dirty="0"/>
              <a:t>, destinado aos exames dos órgãos internos, utilizando as vias naturais do organismo (esôfago, vagina e reto), ou as vias artificiais durante as cirurgias abertas ou fechadas (cirurgia hepática, neurocirurgia, endoscopia, etc.)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2844" y="357166"/>
            <a:ext cx="878687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 </a:t>
            </a:r>
            <a:r>
              <a:rPr lang="pt-BR" sz="2400" b="1" dirty="0"/>
              <a:t>Pélvica via abdominal</a:t>
            </a:r>
            <a:endParaRPr lang="pt-BR" sz="2400" dirty="0"/>
          </a:p>
          <a:p>
            <a:r>
              <a:rPr lang="pt-BR" sz="2400" dirty="0"/>
              <a:t>         Tem como objetivo avaliar as doenças dos órgãos internos do aparelho genital feminino (vagina, útero, tubas uterinas, ovários e ligamentos), bem como as doenças dos órgãos adjacentes (uretra, bexiga, ureter inferior, intestino, cavidade pélvica,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Prostática</a:t>
            </a:r>
            <a:endParaRPr lang="pt-BR" sz="2400" dirty="0"/>
          </a:p>
          <a:p>
            <a:r>
              <a:rPr lang="pt-BR" sz="2400" dirty="0"/>
              <a:t>         Tem como objetivo avaliar as doenças dos órgãos internos do aparelho genital masculino (próstata, vesículas seminais e ampolas dos deferentes), bem como as doenças dos órgãos adjacentes (uretra, bexiga, ureter inferior,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 err="1"/>
              <a:t>Tireoide</a:t>
            </a:r>
            <a:endParaRPr lang="pt-BR" sz="2400" dirty="0"/>
          </a:p>
          <a:p>
            <a:r>
              <a:rPr lang="pt-BR" sz="2400" dirty="0"/>
              <a:t>         Tem como objetivo avaliar as doenças da </a:t>
            </a:r>
            <a:r>
              <a:rPr lang="pt-BR" sz="2400" dirty="0" err="1"/>
              <a:t>tireoide</a:t>
            </a:r>
            <a:r>
              <a:rPr lang="pt-BR" sz="2400" dirty="0"/>
              <a:t> e dos tecidos adjacentes à glândula, notadamente os </a:t>
            </a:r>
            <a:r>
              <a:rPr lang="pt-BR" sz="2400" dirty="0" err="1"/>
              <a:t>linfonodos</a:t>
            </a:r>
            <a:r>
              <a:rPr lang="pt-BR" sz="2400" dirty="0"/>
              <a:t>.</a:t>
            </a:r>
          </a:p>
          <a:p>
            <a:r>
              <a:rPr lang="pt-BR" sz="2400" dirty="0"/>
              <a:t>         </a:t>
            </a:r>
            <a:r>
              <a:rPr lang="pt-BR" sz="2400" b="1" dirty="0" err="1"/>
              <a:t>Transesofágica</a:t>
            </a:r>
            <a:endParaRPr lang="pt-BR" sz="2400" dirty="0"/>
          </a:p>
          <a:p>
            <a:r>
              <a:rPr lang="pt-BR" sz="2400" dirty="0"/>
              <a:t>         Existem dois tipos básicos de exame </a:t>
            </a:r>
            <a:r>
              <a:rPr lang="pt-BR" sz="2400" dirty="0" err="1"/>
              <a:t>transesofágico</a:t>
            </a:r>
            <a:r>
              <a:rPr lang="pt-BR" sz="2400" dirty="0"/>
              <a:t>:</a:t>
            </a:r>
          </a:p>
          <a:p>
            <a:r>
              <a:rPr lang="pt-BR" sz="2400" dirty="0"/>
              <a:t>         - </a:t>
            </a:r>
            <a:r>
              <a:rPr lang="pt-BR" sz="2400" b="1" dirty="0"/>
              <a:t>Sistema cardiovascular</a:t>
            </a:r>
            <a:r>
              <a:rPr lang="pt-BR" sz="2400" dirty="0"/>
              <a:t>: avalia as doenças do coração, dos grandes vasos e dos tecidos adjacentes.</a:t>
            </a:r>
          </a:p>
          <a:p>
            <a:r>
              <a:rPr lang="pt-BR" dirty="0"/>
              <a:t>   </a:t>
            </a:r>
          </a:p>
          <a:p>
            <a:r>
              <a:rPr lang="pt-BR" dirty="0"/>
              <a:t> 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2844" y="142852"/>
            <a:ext cx="90011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  <a:r>
              <a:rPr lang="pt-BR" sz="2400" dirty="0"/>
              <a:t>  </a:t>
            </a:r>
            <a:r>
              <a:rPr lang="pt-BR" sz="2400" b="1" dirty="0" err="1"/>
              <a:t>Transretal</a:t>
            </a:r>
            <a:endParaRPr lang="pt-BR" sz="2400" dirty="0"/>
          </a:p>
          <a:p>
            <a:r>
              <a:rPr lang="pt-BR" sz="2400" dirty="0"/>
              <a:t>         Existem duas aplicações básicas do exame </a:t>
            </a:r>
            <a:r>
              <a:rPr lang="pt-BR" sz="2400" dirty="0" err="1"/>
              <a:t>transretal</a:t>
            </a:r>
            <a:r>
              <a:rPr lang="pt-BR" sz="2400" dirty="0"/>
              <a:t>:</a:t>
            </a:r>
          </a:p>
          <a:p>
            <a:r>
              <a:rPr lang="pt-BR" sz="2400" dirty="0"/>
              <a:t>         - </a:t>
            </a:r>
            <a:r>
              <a:rPr lang="pt-BR" sz="2400" b="1" dirty="0"/>
              <a:t>Sistema </a:t>
            </a:r>
            <a:r>
              <a:rPr lang="pt-BR" sz="2400" b="1" dirty="0" err="1"/>
              <a:t>digestório</a:t>
            </a:r>
            <a:r>
              <a:rPr lang="pt-BR" sz="2400" dirty="0"/>
              <a:t>: tem como objetivo avaliar as doenças do reto, do ânus, do diafragma pélvico e dos tecidos adjacentes.</a:t>
            </a:r>
          </a:p>
          <a:p>
            <a:r>
              <a:rPr lang="pt-BR" sz="2400" dirty="0"/>
              <a:t>         - </a:t>
            </a:r>
            <a:r>
              <a:rPr lang="pt-BR" sz="2400" b="1" dirty="0"/>
              <a:t>Sistema urinário</a:t>
            </a:r>
            <a:r>
              <a:rPr lang="pt-BR" sz="2400" dirty="0"/>
              <a:t> e sistema reprodutor: tem como objetivo avaliar as doenças dos órgãos internos do aparelho genital masculino (próstata, vesículas seminais e ampolas dos deferentes), bem como as doenças dos órgãos adjacentes (uretra, bexiga, ureter inferior, etc.). Alternativamente, tem como objetivo avaliar as doenças dos órgãos internos do aparelho genital feminino.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Transvaginal</a:t>
            </a:r>
            <a:endParaRPr lang="pt-BR" sz="2400" dirty="0"/>
          </a:p>
          <a:p>
            <a:r>
              <a:rPr lang="pt-BR" sz="2400" dirty="0"/>
              <a:t>         Tem como objetivo avaliar as doenças dos órgãos internos do aparelho genital feminino (vagina, útero, tubas uterinas, ovários e ligamentos), bem como as doenças dos órgãos adjacentes (uretra, bexiga, ureter inferior, intestino, cavidade pélvica,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Vascular</a:t>
            </a:r>
            <a:endParaRPr lang="pt-BR" sz="2400" dirty="0"/>
          </a:p>
          <a:p>
            <a:r>
              <a:rPr lang="pt-BR" sz="2400" dirty="0"/>
              <a:t>         Tem como objetivo avaliar as doenças vasculares arteriais e venosas, com alcance aos vasos sanguíneos internos e externos.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0011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  <a:r>
              <a:rPr lang="pt-BR" sz="3200" b="1" dirty="0"/>
              <a:t>Vias urinárias</a:t>
            </a:r>
            <a:endParaRPr lang="pt-BR" sz="3200" dirty="0"/>
          </a:p>
          <a:p>
            <a:r>
              <a:rPr lang="pt-BR" sz="3200" dirty="0"/>
              <a:t>         Tem como objetivo avaliar as doenças do sistema urinário (masculino ou feminino), estudando os rins, as vias urinárias e os tecidos e órgãos adjacentes.</a:t>
            </a:r>
          </a:p>
          <a:p>
            <a:r>
              <a:rPr lang="pt-BR" sz="3200" dirty="0"/>
              <a:t> </a:t>
            </a:r>
          </a:p>
          <a:p>
            <a:r>
              <a:rPr lang="pt-BR" sz="3200" dirty="0"/>
              <a:t>A </a:t>
            </a:r>
            <a:r>
              <a:rPr lang="pt-BR" sz="3200" b="1" dirty="0" err="1" smtClean="0"/>
              <a:t>ultrassonografia</a:t>
            </a:r>
            <a:r>
              <a:rPr lang="pt-BR" sz="3200" b="1" dirty="0"/>
              <a:t> </a:t>
            </a:r>
            <a:r>
              <a:rPr lang="pt-BR" sz="3200" dirty="0"/>
              <a:t>(ecografia ou </a:t>
            </a:r>
            <a:r>
              <a:rPr lang="pt-BR" sz="3200" dirty="0" err="1"/>
              <a:t>ultrassom</a:t>
            </a:r>
            <a:r>
              <a:rPr lang="pt-BR" sz="3200" dirty="0"/>
              <a:t>) é muito ampla em suas aplicações médicas. A lista acima é incompleta, e o campo de atuação da ecografia cresce continuamente. Além disso, o aprimoramento dos equipamentos é constante, acompanhando a evolução da eletrônica e da informática.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58847"/>
            <a:ext cx="892971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 </a:t>
            </a:r>
            <a:r>
              <a:rPr lang="pt-BR" sz="2400" b="1" dirty="0"/>
              <a:t>Transdutor setorial</a:t>
            </a:r>
            <a:r>
              <a:rPr lang="pt-BR" sz="2400" dirty="0"/>
              <a:t>, destinado a facilitar o exame de alguns órgãos internos (cardiologia, neurologia,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Transdutores especiais</a:t>
            </a:r>
            <a:r>
              <a:rPr lang="pt-BR" sz="2400" dirty="0"/>
              <a:t>, utiliza os transdutores acima com tecnologia adicional (volumétrica, matricial, etc.), para obtenção de imagens especiais (3D/4D, </a:t>
            </a:r>
            <a:r>
              <a:rPr lang="pt-BR" sz="2400" dirty="0" err="1"/>
              <a:t>biplanares</a:t>
            </a:r>
            <a:r>
              <a:rPr lang="pt-BR" sz="2400" dirty="0"/>
              <a:t>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Doppler</a:t>
            </a:r>
            <a:r>
              <a:rPr lang="pt-BR" sz="2400" dirty="0"/>
              <a:t>, aplicativo disponível em todos os transdutores, utilizado para medir a velocidade do sangue, com aplicação extensa na medicina (Cardiologia, Obstetrícia, Vascular, Hepatologia, Nefrologia,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 err="1"/>
              <a:t>Elastografia</a:t>
            </a:r>
            <a:r>
              <a:rPr lang="pt-BR" sz="2400" dirty="0"/>
              <a:t>, aplicativo para avaliação da elasticidade dos tecidos (mama, fígado,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Imagem panorâmica</a:t>
            </a:r>
            <a:r>
              <a:rPr lang="pt-BR" sz="2400" dirty="0"/>
              <a:t>, aplicativo para obtenção de planos anatômicos amplos, maiores do que o campo básico de visão do transdutor (plano total da mama, total do útero grávido, total da parede abdominal, etc.).</a:t>
            </a:r>
          </a:p>
          <a:p>
            <a:r>
              <a:rPr lang="pt-BR" sz="2400" dirty="0"/>
              <a:t>         </a:t>
            </a:r>
            <a:r>
              <a:rPr lang="pt-BR" sz="2400" b="1" dirty="0" err="1"/>
              <a:t>Ultrassonografia</a:t>
            </a:r>
            <a:r>
              <a:rPr lang="pt-BR" sz="2400" b="1" dirty="0"/>
              <a:t> contrastada</a:t>
            </a:r>
            <a:r>
              <a:rPr lang="pt-BR" sz="2400" dirty="0"/>
              <a:t>, aplicativo utilizado para avaliação da perfusão dos tecidos (coração, fígado, tumores, etc.), através do emprego de contrastes por via sanguínea (</a:t>
            </a:r>
            <a:r>
              <a:rPr lang="pt-BR" sz="2400" dirty="0" err="1"/>
              <a:t>microbolhas</a:t>
            </a:r>
            <a:r>
              <a:rPr lang="pt-BR" sz="2400" dirty="0"/>
              <a:t> de gás).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58846"/>
            <a:ext cx="94297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  <a:r>
              <a:rPr lang="pt-BR" sz="2400" b="1" dirty="0"/>
              <a:t>Abdome superior</a:t>
            </a:r>
            <a:endParaRPr lang="pt-BR" sz="2400" dirty="0"/>
          </a:p>
          <a:p>
            <a:r>
              <a:rPr lang="pt-BR" sz="2400" dirty="0"/>
              <a:t>         Tem como objetivo avaliar as doenças dos seguintes órgãos, estruturas e locais: fígado, vesícula biliar e vias biliares, pâncreas, rins e adrenais, baço, grandes vasos, cavidade peritoneal e retroperitônio do abdome superior e seios costofrênicos.</a:t>
            </a:r>
          </a:p>
          <a:p>
            <a:r>
              <a:rPr lang="pt-BR" sz="2400" dirty="0">
                <a:hlinkClick r:id="rId2"/>
              </a:rPr>
              <a:t>         </a:t>
            </a:r>
            <a:r>
              <a:rPr lang="pt-BR" sz="2400" b="1" dirty="0">
                <a:hlinkClick r:id="rId2"/>
              </a:rPr>
              <a:t>Abdome total</a:t>
            </a:r>
            <a:endParaRPr lang="pt-BR" sz="2400" dirty="0"/>
          </a:p>
          <a:p>
            <a:r>
              <a:rPr lang="pt-BR" sz="2400" dirty="0"/>
              <a:t>         Tem como objetivo avaliar as doenças dos seguintes órgãos, estruturas e locais: fígado, vesícula biliar e vias biliares, pâncreas, rins e adrenais, baço, grandes vasos, cavidade peritoneal e retroperitônio, seios costofrênicos, tubo digestivo, cavidade pélvica e bexiga.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Articulações</a:t>
            </a:r>
            <a:endParaRPr lang="pt-BR" sz="2400" dirty="0"/>
          </a:p>
          <a:p>
            <a:r>
              <a:rPr lang="pt-BR" sz="2400" dirty="0"/>
              <a:t>         Tem como objetivo avaliar as doenças articulares: ombro, cotovelo, punho, quadril, joelho e tornozelo.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Bolsas testiculares</a:t>
            </a:r>
            <a:endParaRPr lang="pt-BR" sz="2400" dirty="0"/>
          </a:p>
          <a:p>
            <a:r>
              <a:rPr lang="pt-BR" sz="2400" dirty="0"/>
              <a:t>         Tem como objetivo avaliar as doenças dos testículos, dos epidídimos, dos cordões espermáticos, da parede das bolsas testiculares e das cavidades testiculares.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7965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 </a:t>
            </a:r>
            <a:r>
              <a:rPr lang="pt-BR" sz="2400" b="1" dirty="0"/>
              <a:t>Cervical (pescoço)</a:t>
            </a:r>
            <a:endParaRPr lang="pt-BR" sz="2400" dirty="0"/>
          </a:p>
          <a:p>
            <a:r>
              <a:rPr lang="pt-BR" sz="2400" dirty="0"/>
              <a:t>         Tem como objetivo avaliar as doenças das glândulas cervicais (</a:t>
            </a:r>
            <a:r>
              <a:rPr lang="pt-BR" sz="2400" dirty="0" err="1"/>
              <a:t>tireoide</a:t>
            </a:r>
            <a:r>
              <a:rPr lang="pt-BR" sz="2400" dirty="0"/>
              <a:t>, </a:t>
            </a:r>
            <a:r>
              <a:rPr lang="pt-BR" sz="2400" dirty="0" err="1"/>
              <a:t>paratireoides</a:t>
            </a:r>
            <a:r>
              <a:rPr lang="pt-BR" sz="2400" dirty="0"/>
              <a:t> e glândulas submandibulares), dos </a:t>
            </a:r>
            <a:r>
              <a:rPr lang="pt-BR" sz="2400" dirty="0" err="1"/>
              <a:t>linfonodos</a:t>
            </a:r>
            <a:r>
              <a:rPr lang="pt-BR" sz="2400" dirty="0"/>
              <a:t> e dos demais tecidos cervicais.</a:t>
            </a:r>
          </a:p>
          <a:p>
            <a:r>
              <a:rPr lang="pt-BR" sz="2400" dirty="0">
                <a:hlinkClick r:id="rId2"/>
              </a:rPr>
              <a:t>         </a:t>
            </a:r>
            <a:r>
              <a:rPr lang="pt-BR" sz="2400" b="1" dirty="0" err="1">
                <a:hlinkClick r:id="rId2"/>
              </a:rPr>
              <a:t>Ecocardiografia</a:t>
            </a:r>
            <a:endParaRPr lang="pt-BR" sz="2400" dirty="0"/>
          </a:p>
          <a:p>
            <a:r>
              <a:rPr lang="pt-BR" sz="2400" dirty="0"/>
              <a:t>         Tem como objetivo avaliar as doenças anatômicas e funcionais do coração (paredes, valvas e cavidades), dos vasos relacionados e adjacentes ao coração (artéria aorta, artéria pulmonar, veias cavas e veias pulmonares) e do espaço adjacente ao coração.</a:t>
            </a:r>
          </a:p>
          <a:p>
            <a:r>
              <a:rPr lang="pt-BR" sz="2400" dirty="0"/>
              <a:t>         </a:t>
            </a:r>
            <a:r>
              <a:rPr lang="pt-BR" sz="2400" b="1" dirty="0" err="1"/>
              <a:t>Ecocardiografia</a:t>
            </a:r>
            <a:r>
              <a:rPr lang="pt-BR" sz="2400" b="1" dirty="0"/>
              <a:t> fetal</a:t>
            </a:r>
            <a:endParaRPr lang="pt-BR" sz="2400" dirty="0"/>
          </a:p>
          <a:p>
            <a:r>
              <a:rPr lang="pt-BR" sz="2400" dirty="0"/>
              <a:t>         Tem como objetivo avaliar as doenças anatômicas e funcionais do coração fetal (paredes, valvas e cavidades), dos vasos relacionados e adjacentes ao coração (artéria aorta, artéria pulmonar, veias cavas e veias pulmonares) e do espaço adjacente ao coração.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Glândulas salivares</a:t>
            </a:r>
            <a:endParaRPr lang="pt-BR" sz="2400" dirty="0"/>
          </a:p>
          <a:p>
            <a:r>
              <a:rPr lang="pt-BR" sz="2400" dirty="0"/>
              <a:t>         Tem como objetivo avaliar as doenças das glândulas salivares, notadamente as parótidas e submandibulares, e, excepcionalmente, as sublinguais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3584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  <a:r>
              <a:rPr lang="pt-BR" sz="2400" dirty="0"/>
              <a:t>        </a:t>
            </a:r>
            <a:r>
              <a:rPr lang="pt-BR" sz="2400" b="1" dirty="0"/>
              <a:t>Mamas</a:t>
            </a:r>
            <a:endParaRPr lang="pt-BR" sz="2400" dirty="0"/>
          </a:p>
          <a:p>
            <a:r>
              <a:rPr lang="pt-BR" sz="2400" dirty="0"/>
              <a:t>         Tem como objetivo avaliar as doenças das glândulas mamárias, dos </a:t>
            </a:r>
            <a:r>
              <a:rPr lang="pt-BR" sz="2400" dirty="0" err="1"/>
              <a:t>linfonodos</a:t>
            </a:r>
            <a:r>
              <a:rPr lang="pt-BR" sz="2400" dirty="0"/>
              <a:t> relacionados a elas, dos cavos axilares e da epiderme mamária.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Morfológico fetal</a:t>
            </a:r>
            <a:endParaRPr lang="pt-BR" sz="2400" dirty="0"/>
          </a:p>
          <a:p>
            <a:r>
              <a:rPr lang="pt-BR" sz="2400" dirty="0"/>
              <a:t>         Existem dois tipos de exames morfológicos fetais:</a:t>
            </a:r>
          </a:p>
          <a:p>
            <a:r>
              <a:rPr lang="pt-BR" sz="2400" dirty="0"/>
              <a:t>         - </a:t>
            </a:r>
            <a:r>
              <a:rPr lang="pt-BR" sz="2400" b="1" dirty="0">
                <a:hlinkClick r:id="rId2"/>
              </a:rPr>
              <a:t>Do primeiro trimestre</a:t>
            </a:r>
            <a:r>
              <a:rPr lang="pt-BR" sz="2400" dirty="0"/>
              <a:t>, realizado entre 12 e 14 semanas, preferencialmente mais próximo de 14 semanas. Tem como objetivo avaliar a anatomia e a fisiologia fetal (diagnóstico precoce de malformações), os marcadores de anomalias cromossômicas (</a:t>
            </a:r>
            <a:r>
              <a:rPr lang="pt-BR" sz="2400" dirty="0" err="1"/>
              <a:t>translucência</a:t>
            </a:r>
            <a:r>
              <a:rPr lang="pt-BR" sz="2400" dirty="0"/>
              <a:t> </a:t>
            </a:r>
            <a:r>
              <a:rPr lang="pt-BR" sz="2400" dirty="0" err="1"/>
              <a:t>nucal</a:t>
            </a:r>
            <a:r>
              <a:rPr lang="pt-BR" sz="2400" dirty="0"/>
              <a:t>, osso nasal, etc.), os fluxos sanguíneos fetais (ducto venoso, valva tricúspide e artérias umbilicais), os anexos fetais (cordão umbilical, saco amniótico e placenta), e realizar o rastreamento de risco para parto prematuro, para perda gestacional e para doença hipertensiva materna (colo uterino e artérias uterinas).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751344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        </a:t>
            </a:r>
            <a:r>
              <a:rPr lang="pt-BR" sz="2800" dirty="0"/>
              <a:t>- </a:t>
            </a:r>
            <a:r>
              <a:rPr lang="pt-BR" sz="2800" b="1" dirty="0"/>
              <a:t>Do segundo trimestre</a:t>
            </a:r>
            <a:r>
              <a:rPr lang="pt-BR" sz="2800" dirty="0"/>
              <a:t>, realizado entre 20 e 24 semanas, preferencialmente mais próximo de 24 semanas. Tem como objetivo avaliar detalhadamente a anatomia e a fisiologia fetal, para o diagnóstico das malformações. Também avalia o crescimento fetal e os anexos fetais (cordão umbilical, saco amniótico e placenta) e realiza o rastreamento de risco para restrição do crescimento fetal, para parto prematuro, para doença hipertensiva materna e para perda gestacional (fluxos sanguíneos fetais e uterinos, colo uterino e placentação).</a:t>
            </a:r>
          </a:p>
          <a:p>
            <a:r>
              <a:rPr lang="pt-BR" sz="2800" dirty="0"/>
              <a:t>         </a:t>
            </a:r>
            <a:r>
              <a:rPr lang="pt-BR" sz="2800" b="1" dirty="0"/>
              <a:t>Nervos periféricos</a:t>
            </a:r>
            <a:endParaRPr lang="pt-BR" sz="2800" dirty="0"/>
          </a:p>
          <a:p>
            <a:r>
              <a:rPr lang="pt-BR" sz="2800" dirty="0"/>
              <a:t>         Tem como objetivo localizar os nervos periféricos (guiar agulhas para bloqueio anestésico) e avaliar as doenças desses nervos, com ampla aplicação em Ortopedia, Traumatologia, Neurologia,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2844" y="751344"/>
            <a:ext cx="90011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    </a:t>
            </a:r>
            <a:r>
              <a:rPr lang="pt-BR" sz="2400" dirty="0"/>
              <a:t>    </a:t>
            </a:r>
            <a:r>
              <a:rPr lang="pt-BR" sz="2400" b="1" dirty="0"/>
              <a:t>Obstétrico</a:t>
            </a:r>
            <a:endParaRPr lang="pt-BR" sz="2400" dirty="0"/>
          </a:p>
          <a:p>
            <a:r>
              <a:rPr lang="pt-BR" sz="2400" dirty="0"/>
              <a:t>         Realizado nos três trimestres da gravidez. Tem como objetivo datar a gravidez, aferir o crescimento fetal, avaliar os aspectos básicos da anatomia e da fisiologia fetal e avaliar os anexos fetais (cordão umbilical, saco amniótico e placenta).</a:t>
            </a:r>
          </a:p>
          <a:p>
            <a:r>
              <a:rPr lang="pt-BR" sz="2400" dirty="0"/>
              <a:t>         No primeiro trimestre, é importante para datar a gravidez e para diagnosticar os casos de aborto, de gravidez ectópica, de doença </a:t>
            </a:r>
            <a:r>
              <a:rPr lang="pt-BR" sz="2400" dirty="0" err="1"/>
              <a:t>trofoblástica</a:t>
            </a:r>
            <a:r>
              <a:rPr lang="pt-BR" sz="2400" dirty="0"/>
              <a:t> gestacional e para diagnóstico ginecológico e pélvico.</a:t>
            </a:r>
          </a:p>
          <a:p>
            <a:r>
              <a:rPr lang="pt-BR" sz="2400" dirty="0"/>
              <a:t>         Nos outros dois trimestres, é importante para o diagnóstico das malformações maiores, para detectar os desvios do crescimento fetal (pequeno ou grande para a idade gestacional), para avaliar a vitalidade fetal e para avaliar as alterações dos anexos fetais (cordão umbilical, saco amniótico e placenta).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500042"/>
            <a:ext cx="87868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     </a:t>
            </a:r>
            <a:r>
              <a:rPr lang="pt-BR" sz="2800" dirty="0"/>
              <a:t>  </a:t>
            </a:r>
            <a:r>
              <a:rPr lang="pt-BR" sz="2800" b="1" dirty="0">
                <a:hlinkClick r:id="rId2"/>
              </a:rPr>
              <a:t>Obstétrico com Doppler</a:t>
            </a:r>
            <a:endParaRPr lang="pt-BR" sz="2800" dirty="0"/>
          </a:p>
          <a:p>
            <a:r>
              <a:rPr lang="pt-BR" sz="2800" dirty="0"/>
              <a:t>         Realizado no final do segundo trimestre e durante o terceiro trimestre, entre 26 e 42 semanas. É importante para o diagnóstico das malformações maiores, para detectar os desvios do crescimento fetal (pequeno ou grande para a idade gestacional), para avaliar a vitalidade fetal e para avaliar as alterações dos anexos fetais (cordão umbilical, saco amniótico e placenta). O estudo Doppler tem como objetivo avaliar a perfusão sanguínea placentária, a perfusão cerebral e, eventualmente de outros órgãos fetais, com a finalidade de detectar algumas alterações fetais (desnutrição, </a:t>
            </a:r>
            <a:r>
              <a:rPr lang="pt-BR" sz="2800" dirty="0" err="1"/>
              <a:t>hipóxia</a:t>
            </a:r>
            <a:r>
              <a:rPr lang="pt-BR" sz="2800" dirty="0"/>
              <a:t>, anemia e outras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  <a:r>
              <a:rPr lang="pt-BR" sz="2400" b="1" dirty="0"/>
              <a:t>Oftalmológico</a:t>
            </a:r>
            <a:endParaRPr lang="pt-BR" sz="2400" dirty="0"/>
          </a:p>
          <a:p>
            <a:r>
              <a:rPr lang="pt-BR" sz="2400" dirty="0"/>
              <a:t>         Tem como objetivo avaliar das doenças do globo ocular (câmara anterior, câmara posterior, cristalino, retina, </a:t>
            </a:r>
            <a:r>
              <a:rPr lang="pt-BR" sz="2400" dirty="0" err="1"/>
              <a:t>coroide</a:t>
            </a:r>
            <a:r>
              <a:rPr lang="pt-BR" sz="2400" dirty="0"/>
              <a:t>, nervo óptico, parede ocular, etc.), da cavidade orbitária, dos anexos oculares e da parede orbitária.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Ortopédico</a:t>
            </a:r>
            <a:endParaRPr lang="pt-BR" sz="2400" dirty="0"/>
          </a:p>
          <a:p>
            <a:r>
              <a:rPr lang="pt-BR" sz="2400" dirty="0"/>
              <a:t>         Tem como objetivo avaliar as articulações, os músculos, os tendões e as partes moles do sistema locomotor. Apresenta extensa aplicação na Ortopedia, na Medicina Esportiva, na Reumatologia e etc.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Parede abdominal</a:t>
            </a:r>
            <a:endParaRPr lang="pt-BR" sz="2400" dirty="0"/>
          </a:p>
          <a:p>
            <a:r>
              <a:rPr lang="pt-BR" sz="2400" dirty="0"/>
              <a:t>         Tem como objetivo avaliar os tecidos que compõem a parede abdominal, para o diagnóstico das doenças primárias e secundárias desse local.</a:t>
            </a:r>
          </a:p>
          <a:p>
            <a:r>
              <a:rPr lang="pt-BR" sz="2400" dirty="0"/>
              <a:t>         </a:t>
            </a:r>
            <a:r>
              <a:rPr lang="pt-BR" sz="2400" b="1" dirty="0"/>
              <a:t>Pele</a:t>
            </a:r>
            <a:endParaRPr lang="pt-BR" sz="2400" dirty="0"/>
          </a:p>
          <a:p>
            <a:r>
              <a:rPr lang="pt-BR" sz="2400" dirty="0"/>
              <a:t>         Tem como objetivo avaliar inúmeras doenças primárias e secundárias da pele (epiderme, derme, tecido subcutâneo e anexos) com aplicações em várias especialidades médicas.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</Words>
  <Application>Microsoft Office PowerPoint</Application>
  <PresentationFormat>Apresentação na tela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Dama</dc:creator>
  <cp:lastModifiedBy>Dama</cp:lastModifiedBy>
  <cp:revision>2</cp:revision>
  <dcterms:created xsi:type="dcterms:W3CDTF">2018-07-11T01:01:02Z</dcterms:created>
  <dcterms:modified xsi:type="dcterms:W3CDTF">2018-07-11T01:16:26Z</dcterms:modified>
</cp:coreProperties>
</file>