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414" r:id="rId3"/>
    <p:sldId id="260" r:id="rId4"/>
    <p:sldId id="270" r:id="rId5"/>
    <p:sldId id="269" r:id="rId6"/>
    <p:sldId id="467" r:id="rId7"/>
    <p:sldId id="468" r:id="rId8"/>
    <p:sldId id="456" r:id="rId9"/>
    <p:sldId id="457" r:id="rId10"/>
    <p:sldId id="458" r:id="rId11"/>
    <p:sldId id="459" r:id="rId12"/>
    <p:sldId id="41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70" r:id="rId21"/>
    <p:sldId id="469" r:id="rId22"/>
    <p:sldId id="471" r:id="rId23"/>
    <p:sldId id="472" r:id="rId24"/>
    <p:sldId id="479" r:id="rId25"/>
    <p:sldId id="480" r:id="rId26"/>
    <p:sldId id="481" r:id="rId27"/>
    <p:sldId id="473" r:id="rId28"/>
    <p:sldId id="496" r:id="rId29"/>
    <p:sldId id="474" r:id="rId30"/>
    <p:sldId id="476" r:id="rId31"/>
    <p:sldId id="478" r:id="rId32"/>
    <p:sldId id="477" r:id="rId33"/>
    <p:sldId id="482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491" r:id="rId43"/>
    <p:sldId id="492" r:id="rId44"/>
    <p:sldId id="493" r:id="rId45"/>
    <p:sldId id="494" r:id="rId46"/>
    <p:sldId id="495" r:id="rId47"/>
    <p:sldId id="497" r:id="rId48"/>
    <p:sldId id="498" r:id="rId49"/>
    <p:sldId id="499" r:id="rId50"/>
    <p:sldId id="500" r:id="rId51"/>
    <p:sldId id="501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9FCB-8EC4-4E9A-BE8E-00BC00384021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A216-A781-437E-B621-7E70E246D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71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9CC19AF-EFCC-4CA4-BB80-9D26F72F9B1A}" type="datetimeFigureOut">
              <a:rPr lang="pt-BR" smtClean="0"/>
              <a:t>23/07/2018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Enfermagem </a:t>
            </a:r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t-B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 Neonatologia </a:t>
            </a:r>
            <a:endParaRPr lang="pt-BR" dirty="0"/>
          </a:p>
        </p:txBody>
      </p:sp>
      <p:sp>
        <p:nvSpPr>
          <p:cNvPr id="4" name="AutoShape 2" descr="Resultado de imagem para bebê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53" y="2663343"/>
            <a:ext cx="5904656" cy="294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0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PRINCIPAIS EQUIPAMENTOS E MATERIAIS NECESSÁRIOS 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340768"/>
            <a:ext cx="8503920" cy="50405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1) Sistema </a:t>
            </a:r>
            <a:r>
              <a:rPr lang="pt-BR" dirty="0"/>
              <a:t>de aquecimento ligado.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2</a:t>
            </a:r>
            <a:r>
              <a:rPr lang="pt-BR" dirty="0"/>
              <a:t>) Estetoscópio, oxigênio, vácuo, laringoscópio com lâminas apropriadas (0 e 1), pilhas novas e lâmpada funcionando e bem fixa (experimentar).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3) Sistema de aspiração, máscara e balão </a:t>
            </a:r>
            <a:r>
              <a:rPr lang="pt-BR" dirty="0" err="1"/>
              <a:t>autoinflável</a:t>
            </a:r>
            <a:r>
              <a:rPr lang="pt-BR" dirty="0"/>
              <a:t> funcionando e conectados à fonte de O2.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4) Compressas para secar a criança, campo esterilizado aquecido e cobertores encapados. Ao manusear o campo aquecido, a face voltada para o bebê deve ser mantida estéril para evitar a contaminação das mãos do obstetra.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42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503920" cy="61206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5) Tubos endotraqueais com 2,5 – 3 – 3,5 – 4 mm de diâmetro.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6) Medicamentos como adrenalina, água destilada, </a:t>
            </a:r>
            <a:r>
              <a:rPr lang="pt-BR" dirty="0" err="1"/>
              <a:t>expansores</a:t>
            </a:r>
            <a:r>
              <a:rPr lang="pt-BR" dirty="0"/>
              <a:t> plasmáticos (soro fisiológico, ringer lactato ou albumina a 5%, ou concentrado de hemácias em situações especiais), </a:t>
            </a:r>
            <a:r>
              <a:rPr lang="pt-BR" dirty="0" err="1"/>
              <a:t>naloxone</a:t>
            </a:r>
            <a:r>
              <a:rPr lang="pt-BR" dirty="0"/>
              <a:t> e bicarbonato de sódio.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i="1" dirty="0"/>
              <a:t>7) Material para cateterismo umbilical. </a:t>
            </a:r>
            <a:endParaRPr lang="pt-BR" i="1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8) </a:t>
            </a:r>
            <a:r>
              <a:rPr lang="pt-BR" dirty="0" err="1"/>
              <a:t>Oxímetro</a:t>
            </a:r>
            <a:r>
              <a:rPr lang="pt-BR" dirty="0"/>
              <a:t> de pulso.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9) Luvas, se possível estéreis.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88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32819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MÁ ADAPTAÇÃO À VIDA EXTRA-UTERINA</a:t>
            </a:r>
            <a:br>
              <a:rPr lang="pt-BR" dirty="0" smtClean="0">
                <a:solidFill>
                  <a:srgbClr val="FF0000"/>
                </a:solidFill>
              </a:rPr>
            </a:br>
            <a:r>
              <a:rPr lang="pt-BR" dirty="0" smtClean="0">
                <a:solidFill>
                  <a:srgbClr val="FF0000"/>
                </a:solidFill>
              </a:rPr>
              <a:t>por dificuldades antes do TP, durante e depois do nascimento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7030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t-BR" dirty="0" smtClean="0"/>
          </a:p>
          <a:p>
            <a:r>
              <a:rPr lang="pt-BR" sz="4000" dirty="0" smtClean="0"/>
              <a:t>Respiração fraca e irregular que não produz a saída do líquido do alvéolo</a:t>
            </a:r>
          </a:p>
          <a:p>
            <a:r>
              <a:rPr lang="pt-BR" sz="4000" dirty="0" smtClean="0"/>
              <a:t> tamponamento da via aérea com mecônio</a:t>
            </a:r>
          </a:p>
          <a:p>
            <a:r>
              <a:rPr lang="pt-BR" sz="4000" dirty="0" smtClean="0"/>
              <a:t>bradicardia</a:t>
            </a:r>
          </a:p>
          <a:p>
            <a:r>
              <a:rPr lang="pt-BR" sz="4000" dirty="0" smtClean="0"/>
              <a:t>DEVERÃO SER INICIADOS PROCEDIMENTOS DE REANIMAÇÃO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6973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5328592"/>
          </a:xfrm>
        </p:spPr>
        <p:txBody>
          <a:bodyPr>
            <a:normAutofit/>
          </a:bodyPr>
          <a:lstStyle/>
          <a:p>
            <a:pPr algn="ctr">
              <a:buFont typeface="Wingdings 3" pitchFamily="18" charset="2"/>
              <a:buNone/>
              <a:defRPr/>
            </a:pPr>
            <a:r>
              <a:rPr lang="pt-BR" sz="2800" b="1" dirty="0"/>
              <a:t>Aplicar </a:t>
            </a:r>
            <a:r>
              <a:rPr lang="pt-BR" sz="2800" b="1" dirty="0">
                <a:solidFill>
                  <a:srgbClr val="FF0000"/>
                </a:solidFill>
              </a:rPr>
              <a:t>Boletim de </a:t>
            </a:r>
            <a:r>
              <a:rPr lang="pt-BR" sz="2800" b="1" dirty="0" err="1">
                <a:solidFill>
                  <a:srgbClr val="FF0000"/>
                </a:solidFill>
              </a:rPr>
              <a:t>Apgar</a:t>
            </a:r>
            <a:r>
              <a:rPr lang="pt-BR" sz="2800" b="1" dirty="0">
                <a:solidFill>
                  <a:srgbClr val="FF0000"/>
                </a:solidFill>
              </a:rPr>
              <a:t> </a:t>
            </a:r>
            <a:r>
              <a:rPr lang="pt-BR" sz="2800" b="1" dirty="0"/>
              <a:t>com </a:t>
            </a:r>
            <a:r>
              <a:rPr lang="pt-BR" sz="2800" b="1" dirty="0">
                <a:solidFill>
                  <a:srgbClr val="FF0000"/>
                </a:solidFill>
              </a:rPr>
              <a:t>1º</a:t>
            </a:r>
            <a:r>
              <a:rPr lang="pt-BR" sz="2800" b="1" dirty="0"/>
              <a:t> e </a:t>
            </a:r>
            <a:r>
              <a:rPr lang="pt-BR" sz="2800" b="1" dirty="0">
                <a:solidFill>
                  <a:srgbClr val="FF0000"/>
                </a:solidFill>
              </a:rPr>
              <a:t>5º </a:t>
            </a:r>
            <a:r>
              <a:rPr lang="pt-BR" sz="2800" b="1" dirty="0"/>
              <a:t>minutos de vida.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pt-BR" sz="2800" b="1" dirty="0"/>
              <a:t> 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pt-BR" sz="2800" b="1" dirty="0"/>
              <a:t>Muitos serviços utilizam também o </a:t>
            </a:r>
            <a:r>
              <a:rPr lang="pt-BR" sz="2800" b="1" dirty="0">
                <a:solidFill>
                  <a:srgbClr val="FF0000"/>
                </a:solidFill>
              </a:rPr>
              <a:t>10º, 15º </a:t>
            </a:r>
            <a:r>
              <a:rPr lang="pt-BR" sz="2800" b="1" dirty="0"/>
              <a:t>e </a:t>
            </a:r>
            <a:r>
              <a:rPr lang="pt-BR" sz="2800" b="1" dirty="0">
                <a:solidFill>
                  <a:srgbClr val="FF0000"/>
                </a:solidFill>
              </a:rPr>
              <a:t>20º</a:t>
            </a:r>
            <a:r>
              <a:rPr lang="pt-BR" sz="2800" b="1" dirty="0"/>
              <a:t> </a:t>
            </a:r>
            <a:r>
              <a:rPr lang="pt-BR" sz="2800" b="1" dirty="0" smtClean="0"/>
              <a:t>minuto, conforme </a:t>
            </a:r>
            <a:r>
              <a:rPr lang="pt-BR" sz="2800" b="1" dirty="0"/>
              <a:t>rotina</a:t>
            </a:r>
            <a:r>
              <a:rPr lang="pt-BR" sz="2800" b="1" dirty="0" smtClean="0"/>
              <a:t>.</a:t>
            </a:r>
          </a:p>
          <a:p>
            <a:pPr algn="ctr">
              <a:buFont typeface="Wingdings 3" pitchFamily="18" charset="2"/>
              <a:buNone/>
              <a:defRPr/>
            </a:pPr>
            <a:endParaRPr lang="pt-BR" sz="2800" b="1" dirty="0"/>
          </a:p>
          <a:p>
            <a:pPr algn="ctr">
              <a:buFont typeface="Wingdings 3" pitchFamily="18" charset="2"/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O Boletim de </a:t>
            </a:r>
            <a:r>
              <a:rPr lang="pt-BR" altLang="pt-BR" sz="2800" b="1" dirty="0" err="1">
                <a:solidFill>
                  <a:srgbClr val="FF0000"/>
                </a:solidFill>
              </a:rPr>
              <a:t>Apgar</a:t>
            </a:r>
            <a:r>
              <a:rPr lang="pt-BR" altLang="pt-BR" sz="2800" b="1" dirty="0">
                <a:solidFill>
                  <a:srgbClr val="FF0000"/>
                </a:solidFill>
              </a:rPr>
              <a:t> permite observar o estado de saúde da criança ao nascer, ou seja, seria uma </a:t>
            </a:r>
            <a:r>
              <a:rPr lang="pt-BR" altLang="pt-BR" sz="2800" b="1" dirty="0"/>
              <a:t>nota </a:t>
            </a:r>
            <a:r>
              <a:rPr lang="pt-BR" altLang="pt-BR" sz="2800" b="1" dirty="0">
                <a:solidFill>
                  <a:srgbClr val="FF0000"/>
                </a:solidFill>
              </a:rPr>
              <a:t>atribuída ao seu nascimento.</a:t>
            </a:r>
          </a:p>
          <a:p>
            <a:pPr algn="ctr">
              <a:buFont typeface="Wingdings 3" pitchFamily="18" charset="2"/>
              <a:buNone/>
            </a:pPr>
            <a:endParaRPr lang="pt-BR" alt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0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Boletim de </a:t>
            </a:r>
            <a:r>
              <a:rPr lang="pt-BR" b="1" dirty="0" err="1">
                <a:solidFill>
                  <a:schemeClr val="tx1"/>
                </a:solidFill>
              </a:rPr>
              <a:t>Apgar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700808"/>
            <a:ext cx="8503920" cy="4398240"/>
          </a:xfrm>
        </p:spPr>
        <p:txBody>
          <a:bodyPr/>
          <a:lstStyle/>
          <a:p>
            <a:pPr algn="just"/>
            <a:r>
              <a:rPr lang="pt-BR" dirty="0"/>
              <a:t>Em 1953 a </a:t>
            </a:r>
            <a:r>
              <a:rPr lang="pt-BR" b="1" dirty="0"/>
              <a:t>Dra. Virginia </a:t>
            </a:r>
            <a:r>
              <a:rPr lang="pt-BR" b="1" dirty="0" err="1"/>
              <a:t>Apgar</a:t>
            </a:r>
            <a:r>
              <a:rPr lang="pt-BR" dirty="0"/>
              <a:t> divulgou no meio científico a sua escala para avaliação do grau de asfixia neonatal e de adaptação á vida extra uterina (</a:t>
            </a:r>
            <a:r>
              <a:rPr lang="pt-BR" b="1" dirty="0"/>
              <a:t>Escala de </a:t>
            </a:r>
            <a:r>
              <a:rPr lang="pt-BR" b="1" dirty="0" err="1"/>
              <a:t>Apgar</a:t>
            </a:r>
            <a:r>
              <a:rPr lang="pt-BR" dirty="0"/>
              <a:t>).</a:t>
            </a:r>
          </a:p>
          <a:p>
            <a:endParaRPr lang="pt-BR" dirty="0" smtClean="0"/>
          </a:p>
          <a:p>
            <a:pPr algn="ctr">
              <a:buFont typeface="Wingdings 3" pitchFamily="18" charset="2"/>
              <a:buNone/>
            </a:pPr>
            <a:r>
              <a:rPr lang="pt-BR" altLang="pt-BR" sz="2400" b="1" dirty="0"/>
              <a:t>O escore adequado </a:t>
            </a:r>
            <a:r>
              <a:rPr lang="pt-BR" altLang="pt-BR" sz="2400" b="1" dirty="0">
                <a:solidFill>
                  <a:srgbClr val="FF0000"/>
                </a:solidFill>
              </a:rPr>
              <a:t>deve ser a partir de 7</a:t>
            </a:r>
            <a:r>
              <a:rPr lang="pt-BR" altLang="pt-BR" sz="2400" b="1" dirty="0"/>
              <a:t>, quando este mantêm abaixo de 5, a probabilidade de sequelas neurológicas são maiores.</a:t>
            </a:r>
          </a:p>
          <a:p>
            <a:pPr algn="ctr">
              <a:buFont typeface="Wingdings 3" pitchFamily="18" charset="2"/>
              <a:buNone/>
              <a:defRPr/>
            </a:pPr>
            <a:endParaRPr lang="pt-BR" sz="24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79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Boletim de </a:t>
            </a:r>
            <a:r>
              <a:rPr lang="pt-BR" b="1" dirty="0" err="1" smtClean="0">
                <a:solidFill>
                  <a:schemeClr val="tx1"/>
                </a:solidFill>
              </a:rPr>
              <a:t>Apgar</a:t>
            </a:r>
            <a:endParaRPr lang="pt-BR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23892556"/>
              </p:ext>
            </p:extLst>
          </p:nvPr>
        </p:nvGraphicFramePr>
        <p:xfrm>
          <a:off x="251520" y="1700806"/>
          <a:ext cx="8576244" cy="398255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144061"/>
                <a:gridCol w="2144061"/>
                <a:gridCol w="2144061"/>
                <a:gridCol w="2144061"/>
              </a:tblGrid>
              <a:tr h="379147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Sinal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0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</a:rPr>
                        <a:t>1</a:t>
                      </a:r>
                      <a:endParaRPr lang="pt-BR" sz="1800" b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</a:rPr>
                        <a:t>2</a:t>
                      </a:r>
                      <a:endParaRPr lang="pt-BR" sz="1800" b="0">
                        <a:effectLst/>
                      </a:endParaRPr>
                    </a:p>
                  </a:txBody>
                  <a:tcPr marL="91117" marR="91117" marT="45558" marB="45558" anchor="ctr"/>
                </a:tc>
              </a:tr>
              <a:tr h="663759"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effectLst/>
                        </a:rPr>
                        <a:t>Frequência </a:t>
                      </a:r>
                      <a:r>
                        <a:rPr lang="pt-BR" sz="1800" dirty="0">
                          <a:effectLst/>
                        </a:rPr>
                        <a:t>cardíaca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Ausente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</a:rPr>
                        <a:t>&lt; 100bat/min</a:t>
                      </a:r>
                      <a:endParaRPr lang="pt-BR" sz="1800" b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</a:rPr>
                        <a:t>&gt; 100bat/min</a:t>
                      </a:r>
                      <a:endParaRPr lang="pt-BR" sz="1800" b="0">
                        <a:effectLst/>
                      </a:endParaRPr>
                    </a:p>
                  </a:txBody>
                  <a:tcPr marL="91117" marR="91117" marT="45558" marB="45558" anchor="ctr"/>
                </a:tc>
              </a:tr>
              <a:tr h="663759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</a:rPr>
                        <a:t>Esforço respiratório</a:t>
                      </a: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ausente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Lento, irregular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Bom, choro forte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</a:tr>
              <a:tr h="663759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</a:rPr>
                        <a:t>Tônus muscular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</a:rPr>
                        <a:t>Flácido</a:t>
                      </a:r>
                      <a:endParaRPr lang="pt-BR" sz="1800" b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Alguma flexão das extremidades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</a:rPr>
                        <a:t>Movimentos ativos</a:t>
                      </a:r>
                      <a:endParaRPr lang="pt-BR" sz="1800" b="0">
                        <a:effectLst/>
                      </a:endParaRPr>
                    </a:p>
                  </a:txBody>
                  <a:tcPr marL="91117" marR="91117" marT="45558" marB="45558" anchor="ctr"/>
                </a:tc>
              </a:tr>
              <a:tr h="663759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</a:rPr>
                        <a:t>Irritabilidade reflexa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</a:rPr>
                        <a:t>Nenhuma reposta</a:t>
                      </a:r>
                      <a:endParaRPr lang="pt-BR" sz="1800" b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Algum movimento ou careta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Choro forte ou tosse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</a:tr>
              <a:tr h="948371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</a:rPr>
                        <a:t>Cor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Cianose ou palidez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Róseo, extremidades cianóticas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Completamente róseo</a:t>
                      </a:r>
                      <a:endParaRPr lang="pt-BR" sz="1800" b="0" dirty="0">
                        <a:effectLst/>
                      </a:endParaRPr>
                    </a:p>
                  </a:txBody>
                  <a:tcPr marL="91117" marR="91117" marT="45558" marB="4555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3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Boletim de </a:t>
            </a:r>
            <a:r>
              <a:rPr lang="pt-BR" b="1" dirty="0" err="1">
                <a:solidFill>
                  <a:schemeClr val="tx1"/>
                </a:solidFill>
              </a:rPr>
              <a:t>Apgar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Significado </a:t>
            </a:r>
            <a:r>
              <a:rPr lang="pt-BR" dirty="0"/>
              <a:t>das notas obtidas na Avaliação de </a:t>
            </a:r>
            <a:r>
              <a:rPr lang="pt-BR" dirty="0" err="1"/>
              <a:t>Apgar</a:t>
            </a:r>
            <a:r>
              <a:rPr lang="pt-BR" dirty="0" smtClean="0"/>
              <a:t>:</a:t>
            </a:r>
          </a:p>
          <a:p>
            <a:endParaRPr lang="pt-BR" dirty="0"/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- 0 a 3: asfixia grave;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- 4 a 6: asfixia moderada;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- 7 a 10: boa vitalidade, boa adaptação à vida </a:t>
            </a:r>
            <a:r>
              <a:rPr lang="pt-BR" dirty="0" err="1"/>
              <a:t>extra-uterina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21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pt-BR" altLang="pt-BR" sz="2800" dirty="0">
                <a:solidFill>
                  <a:srgbClr val="FF0000"/>
                </a:solidFill>
                <a:latin typeface="Arial" charset="0"/>
                <a:cs typeface="Arial" charset="0"/>
              </a:rPr>
              <a:t>L</a:t>
            </a:r>
            <a:r>
              <a:rPr lang="pt-BR" altLang="pt-BR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aqueadura do cordão umbilical </a:t>
            </a:r>
            <a:r>
              <a:rPr lang="pt-BR" altLang="pt-BR" sz="2800" b="1" dirty="0">
                <a:latin typeface="Arial" charset="0"/>
                <a:cs typeface="Arial" charset="0"/>
              </a:rPr>
              <a:t>( 2 a 3 cm da base do coto) utilizando </a:t>
            </a:r>
            <a:r>
              <a:rPr lang="pt-BR" altLang="pt-BR" sz="28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clamp</a:t>
            </a:r>
            <a:r>
              <a:rPr lang="pt-BR" altLang="pt-BR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 umbilical ou similar estéril.</a:t>
            </a:r>
          </a:p>
          <a:p>
            <a:pPr algn="ctr">
              <a:buFont typeface="Wingdings 3" pitchFamily="18" charset="2"/>
              <a:buNone/>
            </a:pPr>
            <a:r>
              <a:rPr lang="pt-BR" altLang="pt-BR" sz="2800" b="1" dirty="0">
                <a:latin typeface="Arial" charset="0"/>
                <a:cs typeface="Arial" charset="0"/>
              </a:rPr>
              <a:t>Verifica-se a presença de </a:t>
            </a:r>
            <a:r>
              <a:rPr lang="pt-BR" altLang="pt-BR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duas artérias e de uma veia umbilical.</a:t>
            </a:r>
            <a:r>
              <a:rPr lang="pt-BR" altLang="pt-BR" sz="2800" b="1" dirty="0">
                <a:latin typeface="Arial" charset="0"/>
                <a:cs typeface="Arial" charset="0"/>
              </a:rPr>
              <a:t> Comunicar caso identificado anormalidades. </a:t>
            </a:r>
          </a:p>
          <a:p>
            <a:pPr algn="ctr">
              <a:buFont typeface="Wingdings 3" pitchFamily="18" charset="2"/>
              <a:buNone/>
            </a:pPr>
            <a:r>
              <a:rPr lang="pt-BR" altLang="pt-BR" sz="2800" b="1" dirty="0">
                <a:latin typeface="Arial" charset="0"/>
                <a:cs typeface="Arial" charset="0"/>
              </a:rPr>
              <a:t>Curativo com álcool a 70</a:t>
            </a:r>
            <a:r>
              <a:rPr lang="pt-BR" altLang="pt-BR" sz="2800" b="1" dirty="0" smtClean="0">
                <a:latin typeface="Arial" charset="0"/>
                <a:cs typeface="Arial" charset="0"/>
              </a:rPr>
              <a:t>%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73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pic>
        <p:nvPicPr>
          <p:cNvPr id="4" name="Picture 2" descr="http://www.rodolfo.costa.nom.br/biowiki/lib/exe/fetch.php?hash=ed1f8b&amp;w=300&amp;media=http%3A%2F%2Fwww.portalsaofrancisco.com.br%2Falfa%2Ffilo-cordata%2Fimagens%2Fcordao-umbilica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19550" r="39812" b="36926"/>
          <a:stretch>
            <a:fillRect/>
          </a:stretch>
        </p:blipFill>
        <p:spPr bwMode="auto">
          <a:xfrm>
            <a:off x="755576" y="1916832"/>
            <a:ext cx="397025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imgms.bebe.abril.com.br/6/materia-7z.jpeg?1322764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68456"/>
            <a:ext cx="3619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3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859649"/>
              </p:ext>
            </p:extLst>
          </p:nvPr>
        </p:nvGraphicFramePr>
        <p:xfrm>
          <a:off x="3746500" y="3084513"/>
          <a:ext cx="16494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Objeto de Shell de Gerenciador" showAsIcon="1" r:id="rId3" imgW="1649880" imgH="686880" progId="Package">
                  <p:embed/>
                </p:oleObj>
              </mc:Choice>
              <mc:Fallback>
                <p:oleObj name="Objeto de Shell de Gerenciador" showAsIcon="1" r:id="rId3" imgW="164988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6500" y="3084513"/>
                        <a:ext cx="1649413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604370"/>
              </p:ext>
            </p:extLst>
          </p:nvPr>
        </p:nvGraphicFramePr>
        <p:xfrm>
          <a:off x="3707904" y="3861048"/>
          <a:ext cx="16494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Objeto de Shell de Gerenciador" showAsIcon="1" r:id="rId5" imgW="1649880" imgH="686880" progId="Package">
                  <p:embed/>
                </p:oleObj>
              </mc:Choice>
              <mc:Fallback>
                <p:oleObj name="Objeto de Shell de Gerenciador" showAsIcon="1" r:id="rId5" imgW="164988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07904" y="3861048"/>
                        <a:ext cx="1649413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69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PAPEL DA ENFERMAGEM EM NEONATOLOGIA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1484784"/>
            <a:ext cx="8503920" cy="4572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Colocar a disposição da família o melhor atendimento nas etapas pré-natal, nascimento e pós-natal</a:t>
            </a:r>
          </a:p>
          <a:p>
            <a:r>
              <a:rPr lang="pt-BR" dirty="0" smtClean="0"/>
              <a:t>Prevenir e tratar as causas de morbimortalidade fetal e neonatal</a:t>
            </a:r>
          </a:p>
          <a:p>
            <a:r>
              <a:rPr lang="pt-BR" dirty="0" smtClean="0"/>
              <a:t>Prestar atenção integral à mãe e ao seu filho com um máximo de participação familiar</a:t>
            </a:r>
          </a:p>
          <a:p>
            <a:r>
              <a:rPr lang="pt-BR" dirty="0" smtClean="0"/>
              <a:t>Acompanhar a mãe e seu RN durante todo o processo de parto e puerpério</a:t>
            </a:r>
          </a:p>
          <a:p>
            <a:r>
              <a:rPr lang="pt-BR" dirty="0" smtClean="0"/>
              <a:t>Prevenir complicações no ajuste do RN à vida </a:t>
            </a:r>
            <a:r>
              <a:rPr lang="pt-BR" dirty="0" err="1" smtClean="0"/>
              <a:t>extra-uterina</a:t>
            </a:r>
            <a:endParaRPr lang="pt-BR" dirty="0" smtClean="0"/>
          </a:p>
          <a:p>
            <a:r>
              <a:rPr lang="pt-BR" dirty="0" smtClean="0"/>
              <a:t>Fornecer para o RN um ambiente físico adequado</a:t>
            </a:r>
          </a:p>
          <a:p>
            <a:r>
              <a:rPr lang="pt-BR" dirty="0" smtClean="0"/>
              <a:t>Fomentar o vínculo da tríade pai-mãe-filho</a:t>
            </a:r>
          </a:p>
          <a:p>
            <a:r>
              <a:rPr lang="pt-BR" dirty="0" smtClean="0"/>
              <a:t>Oferecer promoção, proteção e manejo em relação ao AM</a:t>
            </a:r>
          </a:p>
          <a:p>
            <a:r>
              <a:rPr lang="pt-BR" dirty="0" smtClean="0"/>
              <a:t>Das atendimento de qualidade ao RN com patologia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82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5428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Um importante aspecto da adaptação hematológica diz respeito aos </a:t>
            </a:r>
            <a:r>
              <a:rPr lang="pt-BR" dirty="0" smtClean="0"/>
              <a:t>fatores de </a:t>
            </a:r>
            <a:r>
              <a:rPr lang="pt-BR" dirty="0"/>
              <a:t>coagulação. 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/>
              <a:t> </a:t>
            </a:r>
            <a:r>
              <a:rPr lang="pt-BR" dirty="0" smtClean="0"/>
              <a:t>O </a:t>
            </a:r>
            <a:r>
              <a:rPr lang="pt-BR" dirty="0"/>
              <a:t>recém-nascido possui uma deficiência de vitamina K e dos </a:t>
            </a:r>
            <a:r>
              <a:rPr lang="pt-BR" dirty="0" smtClean="0"/>
              <a:t>fatores vitamina </a:t>
            </a:r>
            <a:r>
              <a:rPr lang="pt-BR" dirty="0"/>
              <a:t>– K dependentes (II, VII, IX,X</a:t>
            </a:r>
            <a:r>
              <a:rPr lang="pt-BR" dirty="0" smtClean="0"/>
              <a:t>)</a:t>
            </a:r>
          </a:p>
          <a:p>
            <a:endParaRPr lang="pt-BR" dirty="0" smtClean="0"/>
          </a:p>
          <a:p>
            <a:r>
              <a:rPr lang="pt-BR" dirty="0" smtClean="0"/>
              <a:t>Se </a:t>
            </a:r>
            <a:r>
              <a:rPr lang="pt-BR" dirty="0"/>
              <a:t>tal deficiência não for corrigida </a:t>
            </a:r>
            <a:r>
              <a:rPr lang="pt-BR" dirty="0" smtClean="0"/>
              <a:t>logo após </a:t>
            </a:r>
            <a:r>
              <a:rPr lang="pt-BR" dirty="0"/>
              <a:t>o nascimento com a administração de tal vitamina pode levar ao </a:t>
            </a:r>
            <a:r>
              <a:rPr lang="pt-BR" dirty="0" smtClean="0"/>
              <a:t>aparecimento da </a:t>
            </a:r>
            <a:r>
              <a:rPr lang="pt-BR" dirty="0"/>
              <a:t>Doença Hemorrágica do Recém–nascido.</a:t>
            </a:r>
          </a:p>
        </p:txBody>
      </p:sp>
    </p:spTree>
    <p:extLst>
      <p:ext uri="{BB962C8B-B14F-4D97-AF65-F5344CB8AC3E}">
        <p14:creationId xmlns:p14="http://schemas.microsoft.com/office/powerpoint/2010/main" val="1113318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</a:t>
            </a:r>
            <a:r>
              <a:rPr lang="pt-BR" b="1" dirty="0" smtClean="0">
                <a:solidFill>
                  <a:schemeClr val="tx1"/>
                </a:solidFill>
              </a:rPr>
              <a:t>MEDIATA </a:t>
            </a:r>
            <a:r>
              <a:rPr lang="pt-BR" b="1" dirty="0">
                <a:solidFill>
                  <a:schemeClr val="tx1"/>
                </a:solidFill>
              </a:rPr>
              <a:t>AO RN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defRPr/>
            </a:pPr>
            <a:r>
              <a:rPr lang="pt-BR" dirty="0"/>
              <a:t>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 </a:t>
            </a:r>
            <a:r>
              <a:rPr lang="pt-BR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Kanakion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Vitamina k1, tem por finalidade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prevenir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doença hemorrágica do RN devido a imaturidade hepática. </a:t>
            </a:r>
          </a:p>
          <a:p>
            <a:pPr algn="just">
              <a:defRPr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Sendo administrado 0,1 mg via IM</a:t>
            </a:r>
            <a:r>
              <a:rPr lang="pt-BR" sz="2800" b="1" i="1" dirty="0"/>
              <a:t>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88348"/>
            <a:ext cx="4752528" cy="28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925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04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090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TEGUMENTAR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ANATOMICAMENTE COMPLETO, MAS FUNCIONALMENTE IMATURO</a:t>
            </a:r>
          </a:p>
          <a:p>
            <a:r>
              <a:rPr lang="pt-BR" dirty="0" smtClean="0"/>
              <a:t>RN hidratado tem a pele túrgida e elástica (quando pinçada retorna rapidamente à posição anterior)</a:t>
            </a:r>
          </a:p>
          <a:p>
            <a:r>
              <a:rPr lang="pt-BR" dirty="0" err="1" smtClean="0"/>
              <a:t>Vérnix</a:t>
            </a:r>
            <a:r>
              <a:rPr lang="pt-BR" dirty="0" smtClean="0"/>
              <a:t> </a:t>
            </a:r>
            <a:r>
              <a:rPr lang="pt-BR" dirty="0" err="1" smtClean="0"/>
              <a:t>caseoso</a:t>
            </a:r>
            <a:r>
              <a:rPr lang="pt-BR" dirty="0"/>
              <a:t> </a:t>
            </a:r>
            <a:r>
              <a:rPr lang="pt-BR" dirty="0" smtClean="0"/>
              <a:t>– sinal de atividade das glândulas sebáceas</a:t>
            </a:r>
          </a:p>
          <a:p>
            <a:r>
              <a:rPr lang="pt-BR" dirty="0" smtClean="0"/>
              <a:t>Glândulas sudoríparas ativas</a:t>
            </a:r>
          </a:p>
          <a:p>
            <a:r>
              <a:rPr lang="pt-BR" dirty="0" smtClean="0"/>
              <a:t>Vesículas chamadas de miliária ou </a:t>
            </a:r>
            <a:r>
              <a:rPr lang="pt-BR" dirty="0" err="1" smtClean="0"/>
              <a:t>sudamina</a:t>
            </a:r>
            <a:r>
              <a:rPr lang="pt-BR" dirty="0" smtClean="0"/>
              <a:t> no rosto, pela retenção de suor</a:t>
            </a:r>
          </a:p>
          <a:p>
            <a:r>
              <a:rPr lang="pt-BR" dirty="0" smtClean="0"/>
              <a:t>Folículos pilosos em diversos graus de crescimento</a:t>
            </a:r>
          </a:p>
          <a:p>
            <a:r>
              <a:rPr lang="pt-BR" dirty="0" smtClean="0"/>
              <a:t>Coloração da pele depende da base racial – rosada nos de raça branca e tendência para o vermelho nos de raça negra</a:t>
            </a:r>
          </a:p>
          <a:p>
            <a:r>
              <a:rPr lang="pt-BR" dirty="0" smtClean="0"/>
              <a:t>Pele pálida </a:t>
            </a:r>
            <a:r>
              <a:rPr lang="pt-BR" dirty="0"/>
              <a:t>s</a:t>
            </a:r>
            <a:r>
              <a:rPr lang="pt-BR" dirty="0" smtClean="0"/>
              <a:t>ugere anemia, vasoconstrição periférica, choque, asfixia ou edema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6717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CARACTERÍSTICAS FÍSICAS DO RN AT/AIG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964488" cy="566124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3" pitchFamily="18" charset="2"/>
              <a:buNone/>
            </a:pPr>
            <a:endParaRPr lang="pt-BR" altLang="pt-BR" sz="2400" b="1" dirty="0" smtClean="0"/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pt-BR" altLang="pt-BR" sz="2800" b="1" dirty="0" smtClean="0"/>
              <a:t>- Pele</a:t>
            </a:r>
            <a:r>
              <a:rPr lang="pt-BR" altLang="pt-BR" sz="2800" dirty="0"/>
              <a:t>: mais grossa, discreta descamação superficial; 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pt-BR" altLang="pt-BR" sz="2800" dirty="0"/>
              <a:t>- </a:t>
            </a:r>
            <a:r>
              <a:rPr lang="pt-BR" altLang="pt-BR" sz="2800" b="1" dirty="0"/>
              <a:t>Pavilhão auricular </a:t>
            </a:r>
            <a:r>
              <a:rPr lang="pt-BR" altLang="pt-BR" sz="2800" dirty="0"/>
              <a:t>encurvado;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pt-BR" altLang="pt-BR" sz="2800" dirty="0"/>
              <a:t>- </a:t>
            </a:r>
            <a:r>
              <a:rPr lang="pt-BR" altLang="pt-BR" sz="2800" b="1" dirty="0"/>
              <a:t>Glândulas mamárias </a:t>
            </a:r>
            <a:r>
              <a:rPr lang="pt-BR" altLang="pt-BR" sz="2800" dirty="0"/>
              <a:t>bem formadas (entre 10mm ou mais, aréola visível, pigmentada);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pt-BR" altLang="pt-BR" sz="2800" dirty="0"/>
              <a:t>- </a:t>
            </a:r>
            <a:r>
              <a:rPr lang="pt-BR" altLang="pt-BR" sz="2800" b="1" dirty="0"/>
              <a:t>Sulcos plantares </a:t>
            </a:r>
            <a:r>
              <a:rPr lang="pt-BR" altLang="pt-BR" sz="2800" dirty="0"/>
              <a:t>bem desenvolvidos; 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pt-BR" altLang="pt-BR" sz="2800" dirty="0"/>
              <a:t>- </a:t>
            </a:r>
            <a:r>
              <a:rPr lang="pt-BR" altLang="pt-BR" sz="2800" b="1" dirty="0"/>
              <a:t>Bom tônus muscular</a:t>
            </a:r>
            <a:r>
              <a:rPr lang="pt-BR" altLang="pt-BR" sz="2800" dirty="0"/>
              <a:t>; 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pt-BR" altLang="pt-BR" sz="2800" dirty="0"/>
              <a:t>- </a:t>
            </a:r>
            <a:r>
              <a:rPr lang="pt-BR" altLang="pt-BR" sz="2800" b="1" dirty="0"/>
              <a:t>Pouca lanugem</a:t>
            </a:r>
            <a:r>
              <a:rPr lang="pt-BR" altLang="pt-BR" sz="2800" dirty="0" smtClean="0"/>
              <a:t>;</a:t>
            </a:r>
            <a:endParaRPr lang="pt-BR" altLang="pt-BR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altLang="pt-BR" sz="2800" dirty="0"/>
              <a:t>- </a:t>
            </a:r>
            <a:r>
              <a:rPr lang="pt-BR" altLang="pt-BR" sz="2800" b="1" dirty="0" smtClean="0"/>
              <a:t>Fânero</a:t>
            </a:r>
            <a:r>
              <a:rPr lang="pt-BR" altLang="pt-BR" sz="2800" dirty="0" smtClean="0"/>
              <a:t>s </a:t>
            </a:r>
            <a:r>
              <a:rPr lang="pt-BR" altLang="pt-BR" sz="2800" dirty="0"/>
              <a:t>bem desenvolvidos  </a:t>
            </a:r>
            <a:r>
              <a:rPr lang="pt-BR" altLang="pt-BR" sz="2800" dirty="0" smtClean="0"/>
              <a:t>(cabelos</a:t>
            </a:r>
            <a:r>
              <a:rPr lang="pt-BR" altLang="pt-BR" sz="2800" dirty="0"/>
              <a:t>, </a:t>
            </a:r>
            <a:r>
              <a:rPr lang="pt-BR" altLang="pt-BR" sz="2800" dirty="0" err="1"/>
              <a:t>pêlos</a:t>
            </a:r>
            <a:r>
              <a:rPr lang="pt-BR" altLang="pt-BR" sz="2800" dirty="0"/>
              <a:t> e unhas)</a:t>
            </a:r>
          </a:p>
          <a:p>
            <a:pPr>
              <a:lnSpc>
                <a:spcPct val="90000"/>
              </a:lnSpc>
              <a:buFont typeface="Wingdings 3" pitchFamily="18" charset="2"/>
              <a:buNone/>
            </a:pPr>
            <a:r>
              <a:rPr lang="pt-BR" altLang="pt-BR" sz="2800" dirty="0"/>
              <a:t>- </a:t>
            </a:r>
            <a:r>
              <a:rPr lang="pt-BR" altLang="pt-BR" sz="2800" b="1" dirty="0"/>
              <a:t>Genital maduro</a:t>
            </a:r>
            <a:r>
              <a:rPr lang="pt-BR" altLang="pt-BR" sz="2800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2300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356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</a:rPr>
              <a:t>SINAL DE ARLEQUIM</a:t>
            </a:r>
            <a:r>
              <a:rPr lang="pt-BR" b="1" dirty="0"/>
              <a:t/>
            </a:r>
            <a:br>
              <a:rPr lang="pt-BR" b="1" dirty="0"/>
            </a:b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29208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95536" y="1124744"/>
            <a:ext cx="8503920" cy="4758280"/>
          </a:xfrm>
        </p:spPr>
        <p:txBody>
          <a:bodyPr/>
          <a:lstStyle/>
          <a:p>
            <a:pPr algn="r"/>
            <a:r>
              <a:rPr lang="pt-BR" dirty="0" smtClean="0"/>
              <a:t>Fenômeno vascular, </a:t>
            </a:r>
          </a:p>
          <a:p>
            <a:pPr marL="0" indent="0" algn="r">
              <a:buNone/>
            </a:pPr>
            <a:r>
              <a:rPr lang="pt-BR" dirty="0" smtClean="0"/>
              <a:t>de causa desconhecida.</a:t>
            </a:r>
          </a:p>
          <a:p>
            <a:pPr algn="r"/>
            <a:r>
              <a:rPr lang="pt-BR" dirty="0" smtClean="0"/>
              <a:t>Pode ser benigna e </a:t>
            </a:r>
          </a:p>
          <a:p>
            <a:pPr marL="0" indent="0" algn="r">
              <a:buNone/>
            </a:pPr>
            <a:r>
              <a:rPr lang="pt-BR" dirty="0" smtClean="0"/>
              <a:t>transitória (&lt;30 minutos)</a:t>
            </a:r>
          </a:p>
          <a:p>
            <a:pPr algn="r"/>
            <a:r>
              <a:rPr lang="pt-BR" dirty="0"/>
              <a:t>o</a:t>
            </a:r>
            <a:r>
              <a:rPr lang="pt-BR" dirty="0" smtClean="0"/>
              <a:t>u pode indicar desvio </a:t>
            </a:r>
          </a:p>
          <a:p>
            <a:pPr marL="0" indent="0" algn="r">
              <a:buNone/>
            </a:pPr>
            <a:r>
              <a:rPr lang="pt-BR" dirty="0" smtClean="0"/>
              <a:t>do sangue </a:t>
            </a:r>
          </a:p>
          <a:p>
            <a:pPr marL="0" indent="0" algn="r">
              <a:buNone/>
            </a:pPr>
            <a:r>
              <a:rPr lang="pt-BR" dirty="0" smtClean="0"/>
              <a:t>( hipertensão pulmonar </a:t>
            </a:r>
          </a:p>
          <a:p>
            <a:pPr marL="0" indent="0" algn="r">
              <a:buNone/>
            </a:pPr>
            <a:r>
              <a:rPr lang="pt-BR" dirty="0" smtClean="0"/>
              <a:t>e coarctação da aorta)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3779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</a:rPr>
              <a:t>COACTAÇÃO DA AORTA</a:t>
            </a:r>
            <a:endParaRPr lang="pt-BR" sz="44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964488" cy="5328592"/>
          </a:xfrm>
        </p:spPr>
        <p:txBody>
          <a:bodyPr>
            <a:normAutofit lnSpcReduction="10000"/>
          </a:bodyPr>
          <a:lstStyle/>
          <a:p>
            <a:r>
              <a:rPr lang="pt-BR" b="1" dirty="0"/>
              <a:t>E</a:t>
            </a:r>
            <a:r>
              <a:rPr lang="pt-BR" b="1" dirty="0" smtClean="0"/>
              <a:t>streitamento </a:t>
            </a:r>
            <a:r>
              <a:rPr lang="pt-BR" b="1" dirty="0"/>
              <a:t>localizado na luz da aorta, que provoca hipertensão das extremidades superiores, hipertrofia do ventrículo esquerdo e má perfusão de órgãos abdominais e extremidades inferiores. Os sintomas variam com a gravidade da anomalia e vão desde cefaleia, dor torácica, extremidades frias, fadiga e claudicação das pernas até IC fulminante e choque. Leve sopro pode ser ouvido sobre o local da coarctação. O diagnóstico é feito por meio de </a:t>
            </a:r>
            <a:r>
              <a:rPr lang="pt-BR" b="1" dirty="0" err="1"/>
              <a:t>ecocardiograma</a:t>
            </a:r>
            <a:r>
              <a:rPr lang="pt-BR" b="1" dirty="0"/>
              <a:t>, TC ou RM angiográfica. O tratamento é por angioplastia com balão com colocação de </a:t>
            </a:r>
            <a:r>
              <a:rPr lang="pt-BR" b="1" dirty="0" err="1"/>
              <a:t>stent</a:t>
            </a:r>
            <a:r>
              <a:rPr lang="pt-BR" b="1" dirty="0"/>
              <a:t>, ou correção cirúrgica.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3733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35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1266"/>
            <a:ext cx="8534400" cy="758952"/>
          </a:xfrm>
        </p:spPr>
        <p:txBody>
          <a:bodyPr/>
          <a:lstStyle/>
          <a:p>
            <a:pPr algn="l"/>
            <a:r>
              <a:rPr lang="pt-BR" b="1" i="1" dirty="0">
                <a:solidFill>
                  <a:schemeClr val="tx1"/>
                </a:solidFill>
              </a:rPr>
              <a:t>Quanto ao peso ao nascer: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052736"/>
            <a:ext cx="8503920" cy="5472608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 smtClean="0"/>
              <a:t>PIG</a:t>
            </a:r>
          </a:p>
          <a:p>
            <a:pPr marL="0" indent="0">
              <a:buNone/>
            </a:pPr>
            <a:r>
              <a:rPr lang="pt-BR" dirty="0" smtClean="0"/>
              <a:t> </a:t>
            </a:r>
            <a:r>
              <a:rPr lang="pt-BR" dirty="0"/>
              <a:t>– pequeno para idade </a:t>
            </a:r>
            <a:r>
              <a:rPr lang="pt-BR" dirty="0" smtClean="0"/>
              <a:t>gestacional;</a:t>
            </a:r>
          </a:p>
          <a:p>
            <a:pPr marL="0" indent="0">
              <a:buNone/>
            </a:pPr>
            <a:r>
              <a:rPr lang="pt-BR" dirty="0" smtClean="0"/>
              <a:t> - abaixo </a:t>
            </a:r>
            <a:r>
              <a:rPr lang="pt-BR" dirty="0"/>
              <a:t>do percentil 10</a:t>
            </a:r>
            <a:r>
              <a:rPr lang="pt-BR" dirty="0" smtClean="0"/>
              <a:t>; </a:t>
            </a:r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- Peso </a:t>
            </a:r>
            <a:r>
              <a:rPr lang="pt-BR" b="1" dirty="0" smtClean="0"/>
              <a:t>inferior a 2500</a:t>
            </a:r>
            <a:r>
              <a:rPr lang="pt-BR" dirty="0" smtClean="0"/>
              <a:t>g.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b="1" dirty="0"/>
              <a:t>AID</a:t>
            </a:r>
            <a:r>
              <a:rPr lang="pt-BR" dirty="0"/>
              <a:t> –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 - adequado </a:t>
            </a:r>
            <a:r>
              <a:rPr lang="pt-BR" dirty="0"/>
              <a:t>para a idade </a:t>
            </a:r>
            <a:r>
              <a:rPr lang="pt-BR" dirty="0" smtClean="0"/>
              <a:t>gestacional; </a:t>
            </a:r>
          </a:p>
          <a:p>
            <a:pPr marL="0" indent="0">
              <a:buNone/>
            </a:pPr>
            <a:r>
              <a:rPr lang="pt-BR" dirty="0" smtClean="0"/>
              <a:t> - </a:t>
            </a:r>
            <a:r>
              <a:rPr lang="pt-BR" dirty="0"/>
              <a:t>percentil entre 10 e 90</a:t>
            </a:r>
            <a:r>
              <a:rPr lang="pt-BR" dirty="0" smtClean="0"/>
              <a:t>;</a:t>
            </a:r>
          </a:p>
          <a:p>
            <a:pPr marL="0" indent="0">
              <a:buNone/>
            </a:pPr>
            <a:r>
              <a:rPr lang="pt-BR" dirty="0" smtClean="0"/>
              <a:t> - Peso entre </a:t>
            </a:r>
            <a:r>
              <a:rPr lang="pt-BR" b="1" dirty="0" smtClean="0"/>
              <a:t>2500g a 4000g</a:t>
            </a:r>
          </a:p>
          <a:p>
            <a:endParaRPr lang="pt-BR" dirty="0"/>
          </a:p>
          <a:p>
            <a:r>
              <a:rPr lang="pt-BR" b="1" dirty="0"/>
              <a:t>GIG</a:t>
            </a:r>
            <a:r>
              <a:rPr lang="pt-BR" dirty="0"/>
              <a:t>- 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- grande </a:t>
            </a:r>
            <a:r>
              <a:rPr lang="pt-BR" dirty="0"/>
              <a:t>para a idade </a:t>
            </a:r>
            <a:r>
              <a:rPr lang="pt-BR" dirty="0" smtClean="0"/>
              <a:t>gestacional; </a:t>
            </a:r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- </a:t>
            </a:r>
            <a:r>
              <a:rPr lang="pt-BR" dirty="0"/>
              <a:t>acima do percentil </a:t>
            </a:r>
            <a:r>
              <a:rPr lang="pt-BR" dirty="0" smtClean="0"/>
              <a:t>90</a:t>
            </a:r>
            <a:r>
              <a:rPr lang="pt-BR" dirty="0"/>
              <a:t>;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 </a:t>
            </a:r>
            <a:r>
              <a:rPr lang="pt-BR" dirty="0" smtClean="0"/>
              <a:t>- Peso </a:t>
            </a:r>
            <a:r>
              <a:rPr lang="pt-BR" b="1" dirty="0" smtClean="0"/>
              <a:t>acima de 4000g</a:t>
            </a:r>
            <a:r>
              <a:rPr lang="pt-BR" dirty="0" smtClean="0"/>
              <a:t>.</a:t>
            </a: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i="1" dirty="0" err="1" smtClean="0"/>
              <a:t>Obs</a:t>
            </a:r>
            <a:r>
              <a:rPr lang="pt-BR" i="1" dirty="0" smtClean="0"/>
              <a:t>: Pesar o RN </a:t>
            </a:r>
            <a:r>
              <a:rPr lang="pt-BR" i="1" dirty="0"/>
              <a:t>despido e </a:t>
            </a:r>
            <a:r>
              <a:rPr lang="pt-BR" i="1" dirty="0" smtClean="0"/>
              <a:t>balança regulada.</a:t>
            </a:r>
            <a:endParaRPr lang="pt-BR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1044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6066524"/>
            <a:ext cx="8534400" cy="758952"/>
          </a:xfrm>
        </p:spPr>
        <p:txBody>
          <a:bodyPr/>
          <a:lstStyle/>
          <a:p>
            <a:r>
              <a:rPr lang="pt-BR" dirty="0" err="1" smtClean="0">
                <a:solidFill>
                  <a:schemeClr val="tx1"/>
                </a:solidFill>
              </a:rPr>
              <a:t>Millium</a:t>
            </a:r>
            <a:r>
              <a:rPr lang="pt-BR" dirty="0" smtClean="0">
                <a:solidFill>
                  <a:schemeClr val="tx1"/>
                </a:solidFill>
              </a:rPr>
              <a:t> sebáceo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787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24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6165304"/>
            <a:ext cx="8534400" cy="692696"/>
          </a:xfrm>
        </p:spPr>
        <p:txBody>
          <a:bodyPr/>
          <a:lstStyle/>
          <a:p>
            <a:r>
              <a:rPr lang="pt-BR" dirty="0" err="1" smtClean="0">
                <a:solidFill>
                  <a:schemeClr val="tx1"/>
                </a:solidFill>
              </a:rPr>
              <a:t>Lanugo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807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710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3928" y="5949280"/>
            <a:ext cx="5220072" cy="686944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MANCHA MONGÓLICA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4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16632"/>
            <a:ext cx="9144000" cy="5982416"/>
          </a:xfrm>
        </p:spPr>
        <p:txBody>
          <a:bodyPr/>
          <a:lstStyle/>
          <a:p>
            <a:r>
              <a:rPr lang="pt-BR" sz="2800" b="1" dirty="0" smtClean="0"/>
              <a:t>ERITEMA TÓXICO </a:t>
            </a:r>
            <a:r>
              <a:rPr lang="pt-BR" sz="2800" dirty="0" smtClean="0"/>
              <a:t>(pequenas </a:t>
            </a:r>
            <a:r>
              <a:rPr lang="pt-BR" sz="2800" dirty="0"/>
              <a:t>lesões </a:t>
            </a:r>
            <a:r>
              <a:rPr lang="pt-BR" sz="2800" dirty="0" err="1"/>
              <a:t>eritemato-papulosas</a:t>
            </a:r>
            <a:r>
              <a:rPr lang="pt-BR" sz="2800" dirty="0"/>
              <a:t> que desaparecem em poucos dias</a:t>
            </a:r>
            <a:r>
              <a:rPr lang="pt-BR" sz="2800" dirty="0" smtClean="0"/>
              <a:t>);</a:t>
            </a:r>
          </a:p>
          <a:p>
            <a:endParaRPr lang="pt-BR" sz="2800" dirty="0" smtClean="0"/>
          </a:p>
          <a:p>
            <a:endParaRPr lang="pt-BR" sz="2800" b="1" dirty="0" smtClean="0"/>
          </a:p>
          <a:p>
            <a:endParaRPr lang="pt-BR" sz="2800" b="1" dirty="0"/>
          </a:p>
          <a:p>
            <a:endParaRPr lang="pt-BR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9512" y="1412771"/>
            <a:ext cx="8964488" cy="504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162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84"/>
            <a:ext cx="9144000" cy="68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886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814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814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HEMANGIOMA CAPILAR </a:t>
            </a:r>
            <a:r>
              <a:rPr lang="pt-BR" sz="2800" dirty="0" smtClean="0"/>
              <a:t>(</a:t>
            </a:r>
            <a:r>
              <a:rPr lang="pt-BR" sz="2800" dirty="0"/>
              <a:t>manchas vermelho-violáceas mais comumente observadas na nuca região frontal e pálpebras </a:t>
            </a:r>
            <a:r>
              <a:rPr lang="pt-BR" sz="2800" dirty="0" smtClean="0"/>
              <a:t>superiores)</a:t>
            </a:r>
          </a:p>
          <a:p>
            <a:endParaRPr lang="pt-BR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5976664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94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Percentis (MS)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0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083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101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567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400600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cor </a:t>
            </a:r>
            <a:r>
              <a:rPr lang="pt-BR" sz="3200" b="1" dirty="0"/>
              <a:t>amarelada da pele </a:t>
            </a:r>
            <a:r>
              <a:rPr lang="pt-BR" sz="3200" dirty="0"/>
              <a:t>decorrente de sua impregnação por </a:t>
            </a:r>
            <a:r>
              <a:rPr lang="pt-BR" sz="3200" b="1" dirty="0" smtClean="0"/>
              <a:t>bilirrubina</a:t>
            </a:r>
            <a:endParaRPr lang="pt-BR" sz="3200" dirty="0"/>
          </a:p>
          <a:p>
            <a:r>
              <a:rPr lang="pt-BR" sz="3200" dirty="0" smtClean="0"/>
              <a:t> </a:t>
            </a:r>
            <a:r>
              <a:rPr lang="pt-BR" sz="3200" dirty="0"/>
              <a:t>é achado comum, especialmente nas crianças com idade </a:t>
            </a:r>
            <a:r>
              <a:rPr lang="pt-BR" sz="3200" b="1" dirty="0"/>
              <a:t>entre 48 e 120 horas </a:t>
            </a:r>
            <a:r>
              <a:rPr lang="pt-BR" sz="3200" dirty="0"/>
              <a:t>de vida. </a:t>
            </a:r>
            <a:endParaRPr lang="pt-BR" sz="3200" dirty="0" smtClean="0"/>
          </a:p>
          <a:p>
            <a:r>
              <a:rPr lang="pt-BR" sz="3200" dirty="0" smtClean="0"/>
              <a:t>Para </a:t>
            </a:r>
            <a:r>
              <a:rPr lang="pt-BR" sz="3200" dirty="0"/>
              <a:t>sua mais fácil detecção o exame deve ser feito sob luz natural. </a:t>
            </a:r>
            <a:endParaRPr lang="pt-BR" sz="32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pt-BR" sz="3200" dirty="0"/>
              <a:t>icterícia sempre deve ter sua causa </a:t>
            </a:r>
            <a:r>
              <a:rPr lang="pt-BR" sz="3200" b="1" dirty="0"/>
              <a:t>investigada</a:t>
            </a:r>
            <a:r>
              <a:rPr lang="pt-BR" sz="3200" dirty="0"/>
              <a:t> se </a:t>
            </a:r>
            <a:r>
              <a:rPr lang="pt-BR" sz="3200" b="1" dirty="0"/>
              <a:t>detectada nas primeiras 24h </a:t>
            </a:r>
            <a:r>
              <a:rPr lang="pt-BR" sz="3200" dirty="0"/>
              <a:t>de vida ou quando apresentar-se de forma intensa. 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69269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ICTERÍCIA</a:t>
            </a:r>
            <a:r>
              <a:rPr lang="pt-BR" b="1" i="1" dirty="0" smtClean="0">
                <a:solidFill>
                  <a:srgbClr val="FF0000"/>
                </a:solidFill>
              </a:rPr>
              <a:t/>
            </a:r>
            <a:br>
              <a:rPr lang="pt-BR" b="1" i="1" dirty="0" smtClean="0">
                <a:solidFill>
                  <a:srgbClr val="FF0000"/>
                </a:solidFill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44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554152" cy="6264696"/>
          </a:xfrm>
        </p:spPr>
        <p:txBody>
          <a:bodyPr>
            <a:noAutofit/>
          </a:bodyPr>
          <a:lstStyle/>
          <a:p>
            <a:pPr algn="just"/>
            <a:r>
              <a:rPr lang="pt-BR" sz="3200" dirty="0" smtClean="0"/>
              <a:t>Quando a  </a:t>
            </a:r>
            <a:r>
              <a:rPr lang="pt-BR" sz="3200" dirty="0"/>
              <a:t>bilirrubina não-conjugada (indireta) se </a:t>
            </a:r>
            <a:r>
              <a:rPr lang="pt-BR" sz="3200" dirty="0" smtClean="0"/>
              <a:t>acumula </a:t>
            </a:r>
            <a:r>
              <a:rPr lang="pt-BR" sz="3200" dirty="0"/>
              <a:t>mais rapidamente </a:t>
            </a:r>
            <a:r>
              <a:rPr lang="pt-BR" sz="3200" dirty="0" smtClean="0"/>
              <a:t>do que </a:t>
            </a:r>
            <a:r>
              <a:rPr lang="pt-BR" sz="3200" dirty="0"/>
              <a:t>o fígado pode eliminar, o recém-nascido pode desenvolver uma </a:t>
            </a:r>
            <a:r>
              <a:rPr lang="pt-BR" sz="3200" dirty="0" smtClean="0"/>
              <a:t>coloração amarela </a:t>
            </a:r>
            <a:r>
              <a:rPr lang="pt-BR" sz="3200" dirty="0"/>
              <a:t>conhecida como icterícia. </a:t>
            </a:r>
            <a:endParaRPr lang="pt-BR" sz="3200" dirty="0" smtClean="0"/>
          </a:p>
          <a:p>
            <a:pPr algn="just"/>
            <a:endParaRPr lang="pt-BR" sz="3200" dirty="0" smtClean="0"/>
          </a:p>
          <a:p>
            <a:pPr algn="just"/>
            <a:r>
              <a:rPr lang="pt-BR" sz="3200" dirty="0" smtClean="0"/>
              <a:t>Alguns </a:t>
            </a:r>
            <a:r>
              <a:rPr lang="pt-BR" sz="3200" dirty="0"/>
              <a:t>fatores podem aumentar o risco </a:t>
            </a:r>
            <a:r>
              <a:rPr lang="pt-BR" sz="3200" dirty="0" smtClean="0"/>
              <a:t>de </a:t>
            </a:r>
            <a:r>
              <a:rPr lang="pt-BR" sz="3200" dirty="0" err="1" smtClean="0"/>
              <a:t>hiperbilirrubinemia</a:t>
            </a:r>
            <a:r>
              <a:rPr lang="pt-BR" sz="3200" dirty="0" smtClean="0"/>
              <a:t> </a:t>
            </a:r>
            <a:r>
              <a:rPr lang="pt-BR" sz="3200" dirty="0"/>
              <a:t>no recém-nascido como: </a:t>
            </a:r>
            <a:endParaRPr lang="pt-BR" sz="32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/>
              <a:t>asfixia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/>
              <a:t>estresse </a:t>
            </a:r>
            <a:r>
              <a:rPr lang="pt-BR" sz="3200" dirty="0"/>
              <a:t>por </a:t>
            </a:r>
            <a:r>
              <a:rPr lang="pt-BR" sz="3200" dirty="0" smtClean="0"/>
              <a:t>frio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/>
              <a:t> hipoglicemia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30976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9144000" cy="6669360"/>
          </a:xfrm>
        </p:spPr>
        <p:txBody>
          <a:bodyPr>
            <a:normAutofit lnSpcReduction="10000"/>
          </a:bodyPr>
          <a:lstStyle/>
          <a:p>
            <a:r>
              <a:rPr lang="pt-BR" sz="3200" b="1" dirty="0"/>
              <a:t>Tipos de icterícia</a:t>
            </a:r>
            <a:r>
              <a:rPr lang="pt-BR" sz="3200" dirty="0" smtClean="0"/>
              <a:t>:</a:t>
            </a:r>
          </a:p>
          <a:p>
            <a:endParaRPr lang="pt-BR" sz="3200" dirty="0"/>
          </a:p>
          <a:p>
            <a:pPr algn="just"/>
            <a:r>
              <a:rPr lang="pt-BR" sz="3200" dirty="0" smtClean="0"/>
              <a:t> </a:t>
            </a:r>
            <a:r>
              <a:rPr lang="pt-BR" sz="3200" b="1" u="sng" dirty="0"/>
              <a:t>Icterícia fisiológica: </a:t>
            </a:r>
            <a:r>
              <a:rPr lang="pt-BR" sz="3200" dirty="0"/>
              <a:t>manifesta-se 48 a 72 horas pós </a:t>
            </a:r>
            <a:r>
              <a:rPr lang="pt-BR" sz="3200" dirty="0" smtClean="0"/>
              <a:t>o nascimento </a:t>
            </a:r>
            <a:r>
              <a:rPr lang="pt-BR" sz="3200" dirty="0"/>
              <a:t>e o nível sérico de bilirrubina atingem o pico de 4 a 12mg/dl, </a:t>
            </a:r>
            <a:r>
              <a:rPr lang="pt-BR" sz="3200" dirty="0" smtClean="0"/>
              <a:t>as causas </a:t>
            </a:r>
            <a:r>
              <a:rPr lang="pt-BR" sz="3200" dirty="0"/>
              <a:t>são: </a:t>
            </a:r>
            <a:endParaRPr lang="pt-BR" sz="3200" dirty="0" smtClean="0"/>
          </a:p>
          <a:p>
            <a:pPr algn="just"/>
            <a:endParaRPr lang="pt-BR" sz="32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/>
              <a:t>circulação hepática diminuída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/>
              <a:t>carga de bilirrubina aumentada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/>
              <a:t>captação hepática de bilirrubina plasmática  reduzida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/>
              <a:t>conjugação da bilirrubina diminuída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/>
              <a:t>excreção de bilirrubina diminuída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912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9144000" cy="6669360"/>
          </a:xfrm>
        </p:spPr>
        <p:txBody>
          <a:bodyPr>
            <a:normAutofit/>
          </a:bodyPr>
          <a:lstStyle/>
          <a:p>
            <a:r>
              <a:rPr lang="pt-BR" sz="3600" b="1" u="sng" dirty="0" smtClean="0"/>
              <a:t>Icterícia </a:t>
            </a:r>
            <a:r>
              <a:rPr lang="pt-BR" sz="3600" b="1" u="sng" dirty="0"/>
              <a:t>patológica</a:t>
            </a:r>
            <a:r>
              <a:rPr lang="pt-BR" sz="3600" dirty="0"/>
              <a:t>: manifesta nas primeiras 24 horas </a:t>
            </a:r>
            <a:r>
              <a:rPr lang="pt-BR" sz="3600" dirty="0" smtClean="0"/>
              <a:t>após nascimento </a:t>
            </a:r>
          </a:p>
          <a:p>
            <a:endParaRPr lang="pt-BR" sz="3600" dirty="0" smtClean="0"/>
          </a:p>
          <a:p>
            <a:r>
              <a:rPr lang="pt-BR" sz="3600" dirty="0" smtClean="0"/>
              <a:t>o </a:t>
            </a:r>
            <a:r>
              <a:rPr lang="pt-BR" sz="3600" dirty="0"/>
              <a:t>nível de bilirrubina sérica se eleva acima de </a:t>
            </a:r>
            <a:r>
              <a:rPr lang="pt-BR" sz="3600" dirty="0" smtClean="0"/>
              <a:t>13mg/dl</a:t>
            </a:r>
          </a:p>
          <a:p>
            <a:endParaRPr lang="pt-BR" sz="3600" dirty="0" smtClean="0"/>
          </a:p>
          <a:p>
            <a:r>
              <a:rPr lang="pt-BR" sz="3600" dirty="0" smtClean="0"/>
              <a:t>As causas </a:t>
            </a:r>
            <a:r>
              <a:rPr lang="pt-BR" sz="3600" dirty="0"/>
              <a:t>são: </a:t>
            </a:r>
            <a:endParaRPr lang="pt-BR" sz="36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pt-BR" sz="3600" dirty="0" smtClean="0"/>
              <a:t>incompatibilidade </a:t>
            </a:r>
            <a:r>
              <a:rPr lang="pt-BR" sz="3600" dirty="0"/>
              <a:t>sanguínea ABO ou RH, </a:t>
            </a:r>
            <a:r>
              <a:rPr lang="pt-BR" sz="3600" dirty="0" smtClean="0"/>
              <a:t>anormalidades hepáticas</a:t>
            </a:r>
            <a:r>
              <a:rPr lang="pt-BR" sz="3600" dirty="0"/>
              <a:t>, biliares, metabólicas  </a:t>
            </a:r>
            <a:r>
              <a:rPr lang="pt-BR" sz="3600" dirty="0" smtClean="0"/>
              <a:t>ou </a:t>
            </a:r>
            <a:r>
              <a:rPr lang="pt-BR" sz="3600" dirty="0"/>
              <a:t>infecção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1467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</a:rPr>
              <a:t>EQUIMOSE</a:t>
            </a:r>
            <a:endParaRPr lang="pt-BR" sz="4800" b="1" dirty="0">
              <a:solidFill>
                <a:srgbClr val="FF0000"/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3999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905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736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27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RN Baixo Peso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Pode ser ainda caracterizado como: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b="1" dirty="0">
                <a:solidFill>
                  <a:srgbClr val="FF0000"/>
                </a:solidFill>
              </a:rPr>
              <a:t>Recém-nascido de baixo peso </a:t>
            </a:r>
            <a:r>
              <a:rPr lang="pt-BR" dirty="0"/>
              <a:t>– </a:t>
            </a:r>
            <a:r>
              <a:rPr lang="pt-BR" b="1" dirty="0"/>
              <a:t>RNBP</a:t>
            </a:r>
            <a:r>
              <a:rPr lang="pt-BR" dirty="0"/>
              <a:t>: menor que 2.500 kg;</a:t>
            </a:r>
          </a:p>
          <a:p>
            <a:r>
              <a:rPr lang="pt-BR" b="1" dirty="0">
                <a:solidFill>
                  <a:srgbClr val="FF0000"/>
                </a:solidFill>
              </a:rPr>
              <a:t>Recém-nascido muito baixo peso </a:t>
            </a:r>
            <a:r>
              <a:rPr lang="pt-BR" dirty="0"/>
              <a:t>– </a:t>
            </a:r>
            <a:r>
              <a:rPr lang="pt-BR" b="1" dirty="0"/>
              <a:t>RNMBP</a:t>
            </a:r>
            <a:r>
              <a:rPr lang="pt-BR" dirty="0"/>
              <a:t>: menor que 1.500 kg;</a:t>
            </a:r>
          </a:p>
          <a:p>
            <a:r>
              <a:rPr lang="pt-BR" b="1" dirty="0">
                <a:solidFill>
                  <a:srgbClr val="FF0000"/>
                </a:solidFill>
              </a:rPr>
              <a:t>Recém-nascido extremo baixo peso </a:t>
            </a:r>
            <a:r>
              <a:rPr lang="pt-BR" dirty="0"/>
              <a:t>– </a:t>
            </a:r>
            <a:r>
              <a:rPr lang="pt-BR" b="1" dirty="0"/>
              <a:t>RNEBP</a:t>
            </a:r>
            <a:r>
              <a:rPr lang="pt-BR" dirty="0"/>
              <a:t>: menor que 1.000 kg.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62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229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1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6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pt-BR" altLang="pt-BR" sz="2800" b="1" dirty="0"/>
              <a:t>Primeiro passo:</a:t>
            </a:r>
          </a:p>
          <a:p>
            <a:pPr algn="ctr">
              <a:buFont typeface="Wingdings" pitchFamily="2" charset="2"/>
              <a:buNone/>
            </a:pPr>
            <a:endParaRPr lang="pt-BR" altLang="pt-BR" sz="2800" b="1" dirty="0"/>
          </a:p>
          <a:p>
            <a:pPr algn="ctr">
              <a:buFont typeface="Wingdings" pitchFamily="2" charset="2"/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SECAR o RN </a:t>
            </a:r>
            <a:r>
              <a:rPr lang="pt-BR" altLang="pt-BR" sz="2800" b="1" dirty="0"/>
              <a:t>retirando a maior parte  dos resíduos provenientes do parto. </a:t>
            </a:r>
          </a:p>
          <a:p>
            <a:pPr algn="ctr">
              <a:buFont typeface="Wingdings" pitchFamily="2" charset="2"/>
              <a:buNone/>
            </a:pPr>
            <a:endParaRPr lang="pt-BR" altLang="pt-BR" sz="2800" b="1" dirty="0"/>
          </a:p>
          <a:p>
            <a:pPr algn="ctr">
              <a:buFont typeface="Wingdings" pitchFamily="2" charset="2"/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A umidade faz com que haja perda de calor, levando-o </a:t>
            </a:r>
            <a:r>
              <a:rPr lang="pt-BR" altLang="pt-BR" sz="2800" b="1" dirty="0" smtClean="0">
                <a:solidFill>
                  <a:srgbClr val="FF0000"/>
                </a:solidFill>
              </a:rPr>
              <a:t> a </a:t>
            </a:r>
            <a:r>
              <a:rPr lang="pt-BR" altLang="pt-BR" sz="2800" b="1" dirty="0">
                <a:solidFill>
                  <a:srgbClr val="FF0000"/>
                </a:solidFill>
              </a:rPr>
              <a:t>hipotermia.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47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>
                <a:solidFill>
                  <a:schemeClr val="tx1"/>
                </a:solidFill>
              </a:rPr>
              <a:t>PREPARO PARA A ASSISTÊNCIA 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457200">
              <a:buNone/>
            </a:pPr>
            <a:r>
              <a:rPr lang="pt-BR" sz="4000" dirty="0"/>
              <a:t>O preparo para atender o RN na sala de parto inclui necessariamente: </a:t>
            </a:r>
          </a:p>
          <a:p>
            <a:pPr marL="0" indent="0">
              <a:buNone/>
            </a:pPr>
            <a:r>
              <a:rPr lang="pt-BR" sz="4000" b="1" dirty="0"/>
              <a:t>• </a:t>
            </a:r>
            <a:r>
              <a:rPr lang="pt-BR" sz="4000" dirty="0"/>
              <a:t>Realização de anamnese materna. </a:t>
            </a:r>
          </a:p>
          <a:p>
            <a:pPr marL="0" indent="0">
              <a:buNone/>
            </a:pPr>
            <a:r>
              <a:rPr lang="pt-BR" sz="4000" b="1" dirty="0"/>
              <a:t>• </a:t>
            </a:r>
            <a:r>
              <a:rPr lang="pt-BR" sz="4000" dirty="0"/>
              <a:t>Disponibilidade do material para atendimento. </a:t>
            </a:r>
          </a:p>
          <a:p>
            <a:pPr marL="0" indent="0">
              <a:buNone/>
            </a:pPr>
            <a:r>
              <a:rPr lang="pt-BR" sz="4000" b="1" dirty="0"/>
              <a:t>• </a:t>
            </a:r>
            <a:r>
              <a:rPr lang="pt-BR" sz="4000" dirty="0"/>
              <a:t>Presença de equipe treinada em reanimação neonatal. </a:t>
            </a:r>
          </a:p>
        </p:txBody>
      </p:sp>
    </p:spTree>
    <p:extLst>
      <p:ext uri="{BB962C8B-B14F-4D97-AF65-F5344CB8AC3E}">
        <p14:creationId xmlns:p14="http://schemas.microsoft.com/office/powerpoint/2010/main" val="417399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548680"/>
            <a:ext cx="8503920" cy="5550368"/>
          </a:xfrm>
        </p:spPr>
        <p:txBody>
          <a:bodyPr>
            <a:noAutofit/>
          </a:bodyPr>
          <a:lstStyle/>
          <a:p>
            <a:r>
              <a:rPr lang="pt-BR" sz="4000" dirty="0"/>
              <a:t>Todo material necessário para reanimação deve ser preparado, testado e estar disponível, em local de fácil acesso, antes do nascimento. </a:t>
            </a:r>
            <a:endParaRPr lang="pt-BR" sz="4000" dirty="0" smtClean="0"/>
          </a:p>
          <a:p>
            <a:r>
              <a:rPr lang="pt-BR" sz="4000" dirty="0" smtClean="0"/>
              <a:t>Esse </a:t>
            </a:r>
            <a:r>
              <a:rPr lang="pt-BR" sz="4000" dirty="0"/>
              <a:t>material é destinado à manutenção da temperatura, aspiração de vias aéreas, ventilação e administração de medicações. </a:t>
            </a:r>
          </a:p>
        </p:txBody>
      </p:sp>
    </p:spTree>
    <p:extLst>
      <p:ext uri="{BB962C8B-B14F-4D97-AF65-F5344CB8AC3E}">
        <p14:creationId xmlns:p14="http://schemas.microsoft.com/office/powerpoint/2010/main" val="19880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23369</TotalTime>
  <Words>1395</Words>
  <Application>Microsoft Office PowerPoint</Application>
  <PresentationFormat>Apresentação na tela (4:3)</PresentationFormat>
  <Paragraphs>190</Paragraphs>
  <Slides>51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3" baseType="lpstr">
      <vt:lpstr>Cívico</vt:lpstr>
      <vt:lpstr>Objeto de Shell de Gerenciador</vt:lpstr>
      <vt:lpstr>Enfermagem  em Neonatologia </vt:lpstr>
      <vt:lpstr>PAPEL DA ENFERMAGEM EM NEONATOLOGIA</vt:lpstr>
      <vt:lpstr>Quanto ao peso ao nascer:</vt:lpstr>
      <vt:lpstr>Percentis (MS)</vt:lpstr>
      <vt:lpstr>RN Baixo Peso</vt:lpstr>
      <vt:lpstr>Apresentação do PowerPoint</vt:lpstr>
      <vt:lpstr>ASSISTÊNCIA IMEDIATA AO RN</vt:lpstr>
      <vt:lpstr>PREPARO PARA A ASSISTÊNCIA </vt:lpstr>
      <vt:lpstr>Apresentação do PowerPoint</vt:lpstr>
      <vt:lpstr>PRINCIPAIS EQUIPAMENTOS E MATERIAIS NECESSÁRIOS </vt:lpstr>
      <vt:lpstr>Apresentação do PowerPoint</vt:lpstr>
      <vt:lpstr>MÁ ADAPTAÇÃO À VIDA EXTRA-UTERINA por dificuldades antes do TP, durante e depois do nascimento</vt:lpstr>
      <vt:lpstr>ASSISTÊNCIA IMEDIATA AO RN</vt:lpstr>
      <vt:lpstr>Boletim de Apgar</vt:lpstr>
      <vt:lpstr>Boletim de Apgar</vt:lpstr>
      <vt:lpstr>Boletim de Apgar</vt:lpstr>
      <vt:lpstr>ASSISTÊNCIA IMEDIATA AO RN</vt:lpstr>
      <vt:lpstr>ASSISTÊNCIA IMEDIATA AO RN</vt:lpstr>
      <vt:lpstr>Apresentação do PowerPoint</vt:lpstr>
      <vt:lpstr>Apresentação do PowerPoint</vt:lpstr>
      <vt:lpstr>ASSISTÊNCIA MEDIATA AO RN</vt:lpstr>
      <vt:lpstr>Apresentação do PowerPoint</vt:lpstr>
      <vt:lpstr>Apresentação do PowerPoint</vt:lpstr>
      <vt:lpstr>SISTEMA TEGUMENTAR</vt:lpstr>
      <vt:lpstr>CARACTERÍSTICAS FÍSICAS DO RN AT/AIG</vt:lpstr>
      <vt:lpstr>Apresentação do PowerPoint</vt:lpstr>
      <vt:lpstr>SINAL DE ARLEQUIM </vt:lpstr>
      <vt:lpstr>COACTAÇÃO DA AORTA</vt:lpstr>
      <vt:lpstr>Apresentação do PowerPoint</vt:lpstr>
      <vt:lpstr>Millium sebáceo</vt:lpstr>
      <vt:lpstr>Apresentação do PowerPoint</vt:lpstr>
      <vt:lpstr>Lanugo</vt:lpstr>
      <vt:lpstr>Apresentação do PowerPoint</vt:lpstr>
      <vt:lpstr>MANCHA MONGÓLICA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ICTERÍCIA </vt:lpstr>
      <vt:lpstr>Apresentação do PowerPoint</vt:lpstr>
      <vt:lpstr>Apresentação do PowerPoint</vt:lpstr>
      <vt:lpstr>Apresentação do PowerPoint</vt:lpstr>
      <vt:lpstr>EQUIMOSE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Enfermagem  em Neonatologia</dc:title>
  <dc:creator>Cibele Teixeira</dc:creator>
  <cp:lastModifiedBy>Isabela</cp:lastModifiedBy>
  <cp:revision>127</cp:revision>
  <dcterms:created xsi:type="dcterms:W3CDTF">2017-05-06T23:28:49Z</dcterms:created>
  <dcterms:modified xsi:type="dcterms:W3CDTF">2018-07-23T19:43:46Z</dcterms:modified>
</cp:coreProperties>
</file>