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3"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261" r:id="rId16"/>
    <p:sldId id="263" r:id="rId17"/>
    <p:sldId id="314" r:id="rId18"/>
    <p:sldId id="262" r:id="rId19"/>
    <p:sldId id="265" r:id="rId20"/>
    <p:sldId id="266" r:id="rId21"/>
    <p:sldId id="267" r:id="rId22"/>
    <p:sldId id="268" r:id="rId23"/>
    <p:sldId id="269" r:id="rId24"/>
    <p:sldId id="270" r:id="rId25"/>
    <p:sldId id="271" r:id="rId26"/>
    <p:sldId id="272" r:id="rId27"/>
    <p:sldId id="273" r:id="rId28"/>
    <p:sldId id="274" r:id="rId29"/>
    <p:sldId id="285" r:id="rId30"/>
    <p:sldId id="301" r:id="rId31"/>
    <p:sldId id="302" r:id="rId32"/>
    <p:sldId id="303" r:id="rId33"/>
    <p:sldId id="304" r:id="rId34"/>
    <p:sldId id="305" r:id="rId35"/>
    <p:sldId id="306" r:id="rId36"/>
    <p:sldId id="307" r:id="rId37"/>
    <p:sldId id="308" r:id="rId38"/>
    <p:sldId id="309" r:id="rId39"/>
    <p:sldId id="310" r:id="rId40"/>
    <p:sldId id="311" r:id="rId4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20/11/2017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20/11/2017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20/11/2017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20/11/2017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2E700DB3-DBF0-4086-B675-117E7A9610B8}" type="datetimeFigureOut">
              <a:rPr lang="pt-BR" smtClean="0"/>
              <a:pPr/>
              <a:t>20/11/2017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20/11/2017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E700DB3-DBF0-4086-B675-117E7A9610B8}" type="datetimeFigureOut">
              <a:rPr lang="pt-BR" smtClean="0"/>
              <a:pPr/>
              <a:t>20/11/2017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2E700DB3-DBF0-4086-B675-117E7A9610B8}" type="datetimeFigureOut">
              <a:rPr lang="pt-BR" smtClean="0"/>
              <a:pPr/>
              <a:t>20/11/2017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E700DB3-DBF0-4086-B675-117E7A9610B8}" type="datetimeFigureOut">
              <a:rPr lang="pt-BR" smtClean="0"/>
              <a:pPr/>
              <a:t>20/11/2017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20/11/2017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2E700DB3-DBF0-4086-B675-117E7A9610B8}" type="datetimeFigureOut">
              <a:rPr lang="pt-BR" smtClean="0"/>
              <a:pPr/>
              <a:t>20/11/2017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119D8CF-8DEC-4D9F-84EE-ADF04DFF3391}"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00DB3-DBF0-4086-B675-117E7A9610B8}" type="datetimeFigureOut">
              <a:rPr lang="pt-BR" smtClean="0"/>
              <a:pPr/>
              <a:t>20/11/2017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9D8CF-8DEC-4D9F-84EE-ADF04DFF3391}"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srcRect/>
          <a:stretch>
            <a:fillRect/>
          </a:stretch>
        </p:blipFill>
        <p:spPr bwMode="auto">
          <a:xfrm>
            <a:off x="323850" y="196850"/>
            <a:ext cx="8494713" cy="655002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457200" y="1676400"/>
            <a:ext cx="8305800" cy="3505200"/>
          </a:xfrm>
        </p:spPr>
        <p:txBody>
          <a:bodyPr>
            <a:noAutofit/>
          </a:bodyPr>
          <a:lstStyle/>
          <a:p>
            <a:pPr eaLnBrk="1" hangingPunct="1">
              <a:buFontTx/>
              <a:buNone/>
            </a:pPr>
            <a:r>
              <a:rPr lang="pt-BR" b="1" dirty="0" smtClean="0">
                <a:latin typeface="Arial" pitchFamily="34" charset="0"/>
              </a:rPr>
              <a:t>Objetiva</a:t>
            </a:r>
          </a:p>
          <a:p>
            <a:pPr eaLnBrk="1" hangingPunct="1">
              <a:buClr>
                <a:srgbClr val="FFFF00"/>
              </a:buClr>
              <a:buFont typeface="Wingdings" pitchFamily="2" charset="2"/>
              <a:buChar char="ü"/>
            </a:pPr>
            <a:r>
              <a:rPr lang="pt-BR" b="1" dirty="0" smtClean="0">
                <a:latin typeface="Arial" pitchFamily="34" charset="0"/>
              </a:rPr>
              <a:t>A Reorganização do Modelo de Atenção à Saúde - SUS</a:t>
            </a:r>
          </a:p>
          <a:p>
            <a:pPr eaLnBrk="1" hangingPunct="1">
              <a:buClr>
                <a:srgbClr val="FFFF00"/>
              </a:buClr>
              <a:buFont typeface="Wingdings" pitchFamily="2" charset="2"/>
              <a:buChar char="ü"/>
            </a:pPr>
            <a:r>
              <a:rPr lang="pt-BR" b="1" dirty="0" smtClean="0">
                <a:latin typeface="Arial" pitchFamily="34" charset="0"/>
              </a:rPr>
              <a:t>A Reorientação das Práticas Profissionais</a:t>
            </a:r>
          </a:p>
          <a:p>
            <a:pPr eaLnBrk="1" hangingPunct="1">
              <a:buClr>
                <a:schemeClr val="tx2"/>
              </a:buClr>
              <a:buNone/>
            </a:pPr>
            <a:endParaRPr lang="pt-BR" b="1" dirty="0" smtClean="0">
              <a:latin typeface="Arial" pitchFamily="34" charset="0"/>
            </a:endParaRPr>
          </a:p>
          <a:p>
            <a:pPr eaLnBrk="1" hangingPunct="1">
              <a:buClr>
                <a:schemeClr val="tx2"/>
              </a:buClr>
              <a:buFont typeface="Wingdings" pitchFamily="2" charset="2"/>
              <a:buNone/>
            </a:pPr>
            <a:r>
              <a:rPr lang="pt-BR" b="1" dirty="0" smtClean="0">
                <a:latin typeface="Arial" pitchFamily="34" charset="0"/>
              </a:rPr>
              <a:t>Com base no conceito ampliado do processo saúde-doença</a:t>
            </a:r>
          </a:p>
        </p:txBody>
      </p:sp>
      <p:sp>
        <p:nvSpPr>
          <p:cNvPr id="13315" name="Rectangle 5"/>
          <p:cNvSpPr>
            <a:spLocks noGrp="1" noChangeArrowheads="1"/>
          </p:cNvSpPr>
          <p:nvPr>
            <p:ph type="title"/>
          </p:nvPr>
        </p:nvSpPr>
        <p:spPr>
          <a:xfrm>
            <a:off x="0" y="0"/>
            <a:ext cx="9296400" cy="1143000"/>
          </a:xfrm>
        </p:spPr>
        <p:txBody>
          <a:bodyPr>
            <a:normAutofit/>
          </a:bodyPr>
          <a:lstStyle/>
          <a:p>
            <a:pPr eaLnBrk="0" hangingPunct="0"/>
            <a:r>
              <a:rPr lang="pt-BR" sz="3600" b="1" dirty="0" smtClean="0">
                <a:solidFill>
                  <a:srgbClr val="FF0000"/>
                </a:solidFill>
                <a:latin typeface="Arial" pitchFamily="34" charset="0"/>
              </a:rPr>
              <a:t>A estratégia Saúde da Família na APS</a:t>
            </a:r>
            <a:endParaRPr lang="pt-BR" sz="3600" b="1" dirty="0">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228600"/>
            <a:ext cx="9539288" cy="648512"/>
          </a:xfrm>
          <a:prstGeom prst="rect">
            <a:avLst/>
          </a:prstGeom>
          <a:noFill/>
          <a:ln w="9525">
            <a:noFill/>
            <a:miter lim="800000"/>
            <a:headEnd/>
            <a:tailEnd/>
          </a:ln>
        </p:spPr>
        <p:txBody>
          <a:bodyPr wrap="square" lIns="90000" tIns="46800" rIns="90000" bIns="46800">
            <a:spAutoFit/>
          </a:bodyPr>
          <a:lstStyle/>
          <a:p>
            <a:pPr algn="ctr" eaLnBrk="0" hangingPunct="0"/>
            <a:r>
              <a:rPr lang="pt-BR" sz="3600" b="1" dirty="0" smtClean="0">
                <a:solidFill>
                  <a:srgbClr val="FF0000"/>
                </a:solidFill>
                <a:latin typeface="Arial" pitchFamily="34" charset="0"/>
              </a:rPr>
              <a:t>A estratégia Saúde da Família na APS</a:t>
            </a:r>
            <a:endParaRPr lang="pt-BR" sz="3600" b="1" dirty="0">
              <a:solidFill>
                <a:srgbClr val="FF0000"/>
              </a:solidFill>
              <a:latin typeface="Arial" pitchFamily="34" charset="0"/>
            </a:endParaRPr>
          </a:p>
        </p:txBody>
      </p:sp>
      <p:sp>
        <p:nvSpPr>
          <p:cNvPr id="14339" name="Text Box 3"/>
          <p:cNvSpPr txBox="1">
            <a:spLocks noChangeArrowheads="1"/>
          </p:cNvSpPr>
          <p:nvPr/>
        </p:nvSpPr>
        <p:spPr bwMode="auto">
          <a:xfrm>
            <a:off x="228600" y="1371600"/>
            <a:ext cx="8915400" cy="5018939"/>
          </a:xfrm>
          <a:prstGeom prst="rect">
            <a:avLst/>
          </a:prstGeom>
          <a:noFill/>
          <a:ln w="9525">
            <a:noFill/>
            <a:miter lim="800000"/>
            <a:headEnd/>
            <a:tailEnd/>
          </a:ln>
        </p:spPr>
        <p:txBody>
          <a:bodyPr lIns="90000" tIns="46800" rIns="90000" bIns="46800">
            <a:spAutoFit/>
          </a:bodyPr>
          <a:lstStyle/>
          <a:p>
            <a:r>
              <a:rPr lang="pt-BR" sz="3200" b="1" dirty="0">
                <a:latin typeface="Arial" pitchFamily="34" charset="0"/>
              </a:rPr>
              <a:t>Princípios gerais</a:t>
            </a:r>
          </a:p>
          <a:p>
            <a:endParaRPr lang="pt-BR" sz="3200" b="1" dirty="0">
              <a:solidFill>
                <a:schemeClr val="hlink"/>
              </a:solidFill>
              <a:latin typeface="Arial" pitchFamily="34" charset="0"/>
            </a:endParaRPr>
          </a:p>
          <a:p>
            <a:pPr>
              <a:buClr>
                <a:srgbClr val="FFFF00"/>
              </a:buClr>
              <a:buFont typeface="Wingdings" pitchFamily="2" charset="2"/>
              <a:buChar char="ü"/>
            </a:pPr>
            <a:r>
              <a:rPr lang="pt-BR" sz="3200" b="1" dirty="0">
                <a:solidFill>
                  <a:schemeClr val="hlink"/>
                </a:solidFill>
                <a:latin typeface="Arial" pitchFamily="34" charset="0"/>
              </a:rPr>
              <a:t> Caráter substitutivo</a:t>
            </a:r>
          </a:p>
          <a:p>
            <a:pPr>
              <a:buClr>
                <a:srgbClr val="FFFF00"/>
              </a:buClr>
              <a:buFont typeface="Wingdings" pitchFamily="2" charset="2"/>
              <a:buChar char="ü"/>
            </a:pPr>
            <a:r>
              <a:rPr lang="pt-BR" sz="3200" b="1" dirty="0">
                <a:solidFill>
                  <a:schemeClr val="hlink"/>
                </a:solidFill>
                <a:latin typeface="Arial" pitchFamily="34" charset="0"/>
              </a:rPr>
              <a:t> Atuação no território – cadastramento, diagnóstico situacional, ações pactuadas comunidade, postura pró-ativa</a:t>
            </a:r>
            <a:endParaRPr lang="pt-BR" sz="3200" dirty="0"/>
          </a:p>
          <a:p>
            <a:pPr>
              <a:buClr>
                <a:srgbClr val="FFFF00"/>
              </a:buClr>
              <a:buFont typeface="Wingdings" pitchFamily="2" charset="2"/>
              <a:buChar char="ü"/>
            </a:pPr>
            <a:r>
              <a:rPr lang="pt-BR" sz="3200" b="1" dirty="0">
                <a:solidFill>
                  <a:schemeClr val="hlink"/>
                </a:solidFill>
                <a:latin typeface="Arial" pitchFamily="34" charset="0"/>
              </a:rPr>
              <a:t> Planejamento e programação</a:t>
            </a:r>
          </a:p>
          <a:p>
            <a:pPr>
              <a:buClr>
                <a:srgbClr val="FFFF00"/>
              </a:buClr>
              <a:buFont typeface="Wingdings" pitchFamily="2" charset="2"/>
              <a:buChar char="ü"/>
            </a:pPr>
            <a:r>
              <a:rPr lang="pt-BR" sz="3200" b="1" dirty="0">
                <a:solidFill>
                  <a:schemeClr val="hlink"/>
                </a:solidFill>
                <a:latin typeface="Arial" pitchFamily="34" charset="0"/>
              </a:rPr>
              <a:t> Integração com instituições e organizações sociais</a:t>
            </a:r>
          </a:p>
          <a:p>
            <a:pPr>
              <a:buClr>
                <a:srgbClr val="FFFF00"/>
              </a:buClr>
              <a:buFont typeface="Wingdings" pitchFamily="2" charset="2"/>
              <a:buChar char="ü"/>
            </a:pPr>
            <a:r>
              <a:rPr lang="pt-BR" sz="3200" b="1" dirty="0">
                <a:solidFill>
                  <a:schemeClr val="hlink"/>
                </a:solidFill>
                <a:latin typeface="Arial" pitchFamily="34" charset="0"/>
              </a:rPr>
              <a:t> Construção de cidadania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524000" y="1208088"/>
            <a:ext cx="7315200" cy="4789003"/>
          </a:xfrm>
          <a:prstGeom prst="rect">
            <a:avLst/>
          </a:prstGeom>
          <a:noFill/>
          <a:ln w="9525">
            <a:noFill/>
            <a:miter lim="800000"/>
            <a:headEnd/>
            <a:tailEnd/>
          </a:ln>
        </p:spPr>
        <p:txBody>
          <a:bodyPr anchor="ctr">
            <a:spAutoFit/>
          </a:bodyPr>
          <a:lstStyle/>
          <a:p>
            <a:pPr marL="457200" indent="-457200" eaLnBrk="0" hangingPunct="0">
              <a:lnSpc>
                <a:spcPct val="90000"/>
              </a:lnSpc>
              <a:spcBef>
                <a:spcPct val="20000"/>
              </a:spcBef>
              <a:buClr>
                <a:srgbClr val="FFFF00"/>
              </a:buClr>
              <a:buFontTx/>
              <a:buAutoNum type="arabicPeriod"/>
            </a:pPr>
            <a:r>
              <a:rPr lang="pt-BR" sz="2800" b="1" dirty="0">
                <a:solidFill>
                  <a:schemeClr val="hlink"/>
                </a:solidFill>
                <a:latin typeface="Arial" pitchFamily="34" charset="0"/>
              </a:rPr>
              <a:t>Pró-Atividade na comunidade e Acolhimento</a:t>
            </a:r>
          </a:p>
          <a:p>
            <a:pPr marL="457200" indent="-457200" eaLnBrk="0" hangingPunct="0">
              <a:lnSpc>
                <a:spcPct val="90000"/>
              </a:lnSpc>
              <a:spcBef>
                <a:spcPct val="20000"/>
              </a:spcBef>
              <a:buClr>
                <a:srgbClr val="FFFF00"/>
              </a:buClr>
              <a:buFontTx/>
              <a:buAutoNum type="arabicPeriod"/>
            </a:pPr>
            <a:r>
              <a:rPr lang="pt-BR" sz="2800" b="1" dirty="0">
                <a:solidFill>
                  <a:schemeClr val="hlink"/>
                </a:solidFill>
                <a:latin typeface="Arial" pitchFamily="34" charset="0"/>
              </a:rPr>
              <a:t>Vinculação das famílias à uma equipe</a:t>
            </a:r>
          </a:p>
          <a:p>
            <a:pPr marL="457200" indent="-457200" eaLnBrk="0" hangingPunct="0">
              <a:lnSpc>
                <a:spcPct val="90000"/>
              </a:lnSpc>
              <a:spcBef>
                <a:spcPct val="20000"/>
              </a:spcBef>
              <a:buClr>
                <a:srgbClr val="FFFF00"/>
              </a:buClr>
              <a:buFontTx/>
              <a:buAutoNum type="arabicPeriod"/>
            </a:pPr>
            <a:r>
              <a:rPr lang="pt-BR" sz="2800" b="1" dirty="0">
                <a:solidFill>
                  <a:schemeClr val="hlink"/>
                </a:solidFill>
                <a:latin typeface="Arial" pitchFamily="34" charset="0"/>
              </a:rPr>
              <a:t>Responsabilização de cada membro da equipe</a:t>
            </a:r>
          </a:p>
          <a:p>
            <a:pPr marL="457200" indent="-457200" eaLnBrk="0" hangingPunct="0">
              <a:lnSpc>
                <a:spcPct val="90000"/>
              </a:lnSpc>
              <a:spcBef>
                <a:spcPct val="20000"/>
              </a:spcBef>
              <a:buClr>
                <a:srgbClr val="FFFF00"/>
              </a:buClr>
              <a:buFontTx/>
              <a:buAutoNum type="arabicPeriod"/>
            </a:pPr>
            <a:r>
              <a:rPr lang="pt-BR" sz="2800" b="1" dirty="0">
                <a:solidFill>
                  <a:schemeClr val="hlink"/>
                </a:solidFill>
                <a:latin typeface="Arial" pitchFamily="34" charset="0"/>
              </a:rPr>
              <a:t>Vínculo (afetivo e solidário) planejamento de ações (respeitando os modos do usuário-família)</a:t>
            </a:r>
          </a:p>
          <a:p>
            <a:pPr marL="457200" indent="-457200" eaLnBrk="0" hangingPunct="0">
              <a:lnSpc>
                <a:spcPct val="90000"/>
              </a:lnSpc>
              <a:spcBef>
                <a:spcPct val="20000"/>
              </a:spcBef>
              <a:buClr>
                <a:srgbClr val="FFFF00"/>
              </a:buClr>
              <a:buFontTx/>
              <a:buAutoNum type="arabicPeriod"/>
            </a:pPr>
            <a:r>
              <a:rPr lang="pt-BR" sz="2800" b="1" dirty="0">
                <a:solidFill>
                  <a:schemeClr val="hlink"/>
                </a:solidFill>
                <a:latin typeface="Arial" pitchFamily="34" charset="0"/>
              </a:rPr>
              <a:t>Plano Terapêutico (medicamentoso, cirúrgico, de promoção e prevenção)</a:t>
            </a:r>
          </a:p>
          <a:p>
            <a:pPr marL="457200" indent="-457200" eaLnBrk="0" hangingPunct="0">
              <a:lnSpc>
                <a:spcPct val="90000"/>
              </a:lnSpc>
              <a:spcBef>
                <a:spcPct val="20000"/>
              </a:spcBef>
              <a:buClr>
                <a:srgbClr val="FFFF00"/>
              </a:buClr>
              <a:buFontTx/>
              <a:buAutoNum type="arabicPeriod"/>
            </a:pPr>
            <a:r>
              <a:rPr lang="pt-BR" sz="2800" b="1" dirty="0">
                <a:solidFill>
                  <a:schemeClr val="hlink"/>
                </a:solidFill>
                <a:latin typeface="Arial" pitchFamily="34" charset="0"/>
              </a:rPr>
              <a:t>Cuidado longitudinal e Auto-cuidado</a:t>
            </a:r>
          </a:p>
        </p:txBody>
      </p:sp>
      <p:sp>
        <p:nvSpPr>
          <p:cNvPr id="15363" name="Text Box 3"/>
          <p:cNvSpPr txBox="1">
            <a:spLocks noChangeArrowheads="1"/>
          </p:cNvSpPr>
          <p:nvPr/>
        </p:nvSpPr>
        <p:spPr bwMode="auto">
          <a:xfrm>
            <a:off x="533400" y="3657600"/>
            <a:ext cx="8458200" cy="366713"/>
          </a:xfrm>
          <a:prstGeom prst="rect">
            <a:avLst/>
          </a:prstGeom>
          <a:noFill/>
          <a:ln w="9525">
            <a:noFill/>
            <a:miter lim="800000"/>
            <a:headEnd/>
            <a:tailEnd/>
          </a:ln>
        </p:spPr>
        <p:txBody>
          <a:bodyPr anchor="ctr">
            <a:spAutoFit/>
          </a:bodyPr>
          <a:lstStyle/>
          <a:p>
            <a:pPr eaLnBrk="0" hangingPunct="0">
              <a:spcBef>
                <a:spcPct val="50000"/>
              </a:spcBef>
            </a:pPr>
            <a:endParaRPr lang="pt-BR" sz="1800">
              <a:solidFill>
                <a:schemeClr val="tx2"/>
              </a:solidFill>
            </a:endParaRPr>
          </a:p>
        </p:txBody>
      </p:sp>
      <p:sp>
        <p:nvSpPr>
          <p:cNvPr id="15364" name="Text Box 4"/>
          <p:cNvSpPr txBox="1">
            <a:spLocks noChangeArrowheads="1"/>
          </p:cNvSpPr>
          <p:nvPr/>
        </p:nvSpPr>
        <p:spPr bwMode="auto">
          <a:xfrm>
            <a:off x="685800" y="3505200"/>
            <a:ext cx="82296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5365" name="Text Box 5"/>
          <p:cNvSpPr txBox="1">
            <a:spLocks noChangeArrowheads="1"/>
          </p:cNvSpPr>
          <p:nvPr/>
        </p:nvSpPr>
        <p:spPr bwMode="auto">
          <a:xfrm>
            <a:off x="762000" y="3505200"/>
            <a:ext cx="83820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5366" name="Text Box 6"/>
          <p:cNvSpPr txBox="1">
            <a:spLocks noChangeArrowheads="1"/>
          </p:cNvSpPr>
          <p:nvPr/>
        </p:nvSpPr>
        <p:spPr bwMode="auto">
          <a:xfrm>
            <a:off x="609600" y="3390900"/>
            <a:ext cx="82296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5367" name="Text Box 7"/>
          <p:cNvSpPr txBox="1">
            <a:spLocks noChangeArrowheads="1"/>
          </p:cNvSpPr>
          <p:nvPr/>
        </p:nvSpPr>
        <p:spPr bwMode="auto">
          <a:xfrm>
            <a:off x="533400" y="3505200"/>
            <a:ext cx="83058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5368" name="Text Box 8"/>
          <p:cNvSpPr txBox="1">
            <a:spLocks noChangeArrowheads="1"/>
          </p:cNvSpPr>
          <p:nvPr/>
        </p:nvSpPr>
        <p:spPr bwMode="auto">
          <a:xfrm>
            <a:off x="609600" y="3698875"/>
            <a:ext cx="7696200" cy="457200"/>
          </a:xfrm>
          <a:prstGeom prst="rect">
            <a:avLst/>
          </a:prstGeom>
          <a:noFill/>
          <a:ln w="9525">
            <a:noFill/>
            <a:miter lim="800000"/>
            <a:headEnd/>
            <a:tailEnd/>
          </a:ln>
        </p:spPr>
        <p:txBody>
          <a:bodyPr anchor="ctr">
            <a:spAutoFit/>
          </a:bodyPr>
          <a:lstStyle/>
          <a:p>
            <a:pPr algn="ctr" eaLnBrk="0" hangingPunct="0">
              <a:spcBef>
                <a:spcPct val="50000"/>
              </a:spcBef>
            </a:pPr>
            <a:endParaRPr lang="pt-BR" sz="2400">
              <a:solidFill>
                <a:srgbClr val="000099"/>
              </a:solidFill>
              <a:latin typeface="Comic Sans MS" pitchFamily="66" charset="0"/>
            </a:endParaRPr>
          </a:p>
        </p:txBody>
      </p:sp>
      <p:sp>
        <p:nvSpPr>
          <p:cNvPr id="15369" name="Rectangle 9"/>
          <p:cNvSpPr>
            <a:spLocks noChangeArrowheads="1"/>
          </p:cNvSpPr>
          <p:nvPr/>
        </p:nvSpPr>
        <p:spPr bwMode="auto">
          <a:xfrm>
            <a:off x="1285852" y="304800"/>
            <a:ext cx="8208398" cy="707886"/>
          </a:xfrm>
          <a:prstGeom prst="rect">
            <a:avLst/>
          </a:prstGeom>
          <a:noFill/>
          <a:ln w="9525">
            <a:noFill/>
            <a:miter lim="800000"/>
            <a:headEnd/>
            <a:tailEnd/>
          </a:ln>
        </p:spPr>
        <p:txBody>
          <a:bodyPr wrap="square">
            <a:spAutoFit/>
          </a:bodyPr>
          <a:lstStyle/>
          <a:p>
            <a:pPr eaLnBrk="0" hangingPunct="0"/>
            <a:r>
              <a:rPr lang="pt-BR" sz="4000" b="1" dirty="0">
                <a:latin typeface="Arial" pitchFamily="34" charset="0"/>
              </a:rPr>
              <a:t>A Produção do Cuidado na SF</a:t>
            </a:r>
          </a:p>
        </p:txBody>
      </p:sp>
      <p:sp>
        <p:nvSpPr>
          <p:cNvPr id="429066" name="AutoShape 10"/>
          <p:cNvSpPr>
            <a:spLocks noChangeArrowheads="1"/>
          </p:cNvSpPr>
          <p:nvPr/>
        </p:nvSpPr>
        <p:spPr bwMode="auto">
          <a:xfrm rot="16924">
            <a:off x="381000" y="1371600"/>
            <a:ext cx="1073150" cy="4572000"/>
          </a:xfrm>
          <a:prstGeom prst="curvedRightArrow">
            <a:avLst>
              <a:gd name="adj1" fmla="val 49014"/>
              <a:gd name="adj2" fmla="val 134221"/>
              <a:gd name="adj3" fmla="val 33333"/>
            </a:avLst>
          </a:prstGeom>
          <a:solidFill>
            <a:srgbClr val="FFFF00"/>
          </a:solidFill>
          <a:ln w="9525">
            <a:solidFill>
              <a:schemeClr val="tx2"/>
            </a:solidFill>
            <a:miter lim="800000"/>
            <a:headEnd/>
            <a:tailEnd/>
          </a:ln>
          <a:effectLst/>
        </p:spPr>
        <p:txBody>
          <a:bodyPr wrap="none" anchor="ctr"/>
          <a:lstStyle/>
          <a:p>
            <a:pPr algn="ctr" eaLnBrk="0" hangingPunct="0">
              <a:defRPr/>
            </a:pPr>
            <a:endParaRPr lang="pt-BR" sz="2400">
              <a:solidFill>
                <a:schemeClr val="tx1"/>
              </a:solidFill>
              <a:effectLst>
                <a:outerShdw blurRad="38100" dist="38100" dir="2700000" algn="tl">
                  <a:srgbClr val="FFFFFF"/>
                </a:outerShdw>
              </a:effectLst>
              <a:latin typeface="Arial" pitchFamily="34" charset="0"/>
            </a:endParaRPr>
          </a:p>
        </p:txBody>
      </p:sp>
    </p:spTree>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ChangeArrowheads="1"/>
          </p:cNvSpPr>
          <p:nvPr/>
        </p:nvSpPr>
        <p:spPr bwMode="auto">
          <a:xfrm>
            <a:off x="0" y="1143000"/>
            <a:ext cx="9144000" cy="5334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pt-BR"/>
          </a:p>
        </p:txBody>
      </p:sp>
      <p:sp>
        <p:nvSpPr>
          <p:cNvPr id="435203" name="Rectangle 3"/>
          <p:cNvSpPr>
            <a:spLocks noChangeArrowheads="1"/>
          </p:cNvSpPr>
          <p:nvPr/>
        </p:nvSpPr>
        <p:spPr bwMode="auto">
          <a:xfrm rot="5388169">
            <a:off x="2286000" y="3733800"/>
            <a:ext cx="4419600" cy="1524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pt-BR"/>
          </a:p>
        </p:txBody>
      </p:sp>
      <p:sp>
        <p:nvSpPr>
          <p:cNvPr id="16388" name="Rectangle 4"/>
          <p:cNvSpPr>
            <a:spLocks noChangeArrowheads="1"/>
          </p:cNvSpPr>
          <p:nvPr/>
        </p:nvSpPr>
        <p:spPr bwMode="auto">
          <a:xfrm>
            <a:off x="228600" y="1676400"/>
            <a:ext cx="4343400" cy="4401205"/>
          </a:xfrm>
          <a:prstGeom prst="rect">
            <a:avLst/>
          </a:prstGeom>
          <a:noFill/>
          <a:ln w="9525">
            <a:noFill/>
            <a:miter lim="800000"/>
            <a:headEnd/>
            <a:tailEnd/>
          </a:ln>
        </p:spPr>
        <p:txBody>
          <a:bodyPr>
            <a:spAutoFit/>
          </a:bodyPr>
          <a:lstStyle/>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Atenção centrada na doença</a:t>
            </a:r>
          </a:p>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Atua sobre a demanda espontânea</a:t>
            </a:r>
            <a:endParaRPr lang="en-US" sz="2800" b="1" dirty="0">
              <a:solidFill>
                <a:schemeClr val="hlink"/>
              </a:solidFill>
              <a:latin typeface="Arial" pitchFamily="34" charset="0"/>
              <a:cs typeface="Arial" pitchFamily="34" charset="0"/>
            </a:endParaRPr>
          </a:p>
          <a:p>
            <a:pPr marL="457200" indent="-457200" eaLnBrk="0" hangingPunct="0">
              <a:buClr>
                <a:srgbClr val="FFFF00"/>
              </a:buClr>
              <a:buFontTx/>
              <a:buAutoNum type="arabicPeriod"/>
              <a:tabLst>
                <a:tab pos="228600" algn="l"/>
              </a:tabLst>
            </a:pPr>
            <a:endParaRPr lang="pt-BR" sz="2800" b="1" dirty="0">
              <a:solidFill>
                <a:schemeClr val="hlink"/>
              </a:solidFill>
              <a:latin typeface="Arial" pitchFamily="34" charset="0"/>
              <a:cs typeface="Arial" pitchFamily="34" charset="0"/>
            </a:endParaRPr>
          </a:p>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Ênfase na medicina curativa</a:t>
            </a:r>
            <a:endParaRPr lang="en-US" sz="2800" b="1" dirty="0">
              <a:solidFill>
                <a:schemeClr val="hlink"/>
              </a:solidFill>
              <a:latin typeface="Arial" pitchFamily="34" charset="0"/>
              <a:cs typeface="Arial" pitchFamily="34" charset="0"/>
            </a:endParaRPr>
          </a:p>
          <a:p>
            <a:pPr marL="457200" indent="-457200" eaLnBrk="0" hangingPunct="0">
              <a:buClr>
                <a:srgbClr val="FFFF00"/>
              </a:buClr>
              <a:buFontTx/>
              <a:buAutoNum type="arabicPeriod"/>
              <a:tabLst>
                <a:tab pos="228600" algn="l"/>
              </a:tabLst>
            </a:pPr>
            <a:endParaRPr lang="pt-BR" sz="2800" b="1" dirty="0">
              <a:solidFill>
                <a:schemeClr val="hlink"/>
              </a:solidFill>
              <a:latin typeface="Arial" pitchFamily="34" charset="0"/>
              <a:cs typeface="Arial" pitchFamily="34" charset="0"/>
            </a:endParaRPr>
          </a:p>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Trata o indivíduo como objeto da ação</a:t>
            </a:r>
            <a:endParaRPr lang="en-US" sz="2800" b="1" dirty="0">
              <a:solidFill>
                <a:schemeClr val="hlink"/>
              </a:solidFill>
              <a:latin typeface="Arial" pitchFamily="34" charset="0"/>
              <a:cs typeface="Arial" pitchFamily="34" charset="0"/>
            </a:endParaRPr>
          </a:p>
        </p:txBody>
      </p:sp>
      <p:sp>
        <p:nvSpPr>
          <p:cNvPr id="16389" name="Text Box 6"/>
          <p:cNvSpPr txBox="1">
            <a:spLocks noChangeArrowheads="1"/>
          </p:cNvSpPr>
          <p:nvPr/>
        </p:nvSpPr>
        <p:spPr bwMode="auto">
          <a:xfrm>
            <a:off x="1981200" y="1143000"/>
            <a:ext cx="543739" cy="461665"/>
          </a:xfrm>
          <a:prstGeom prst="rect">
            <a:avLst/>
          </a:prstGeom>
          <a:noFill/>
          <a:ln w="9525">
            <a:noFill/>
            <a:miter lim="800000"/>
            <a:headEnd/>
            <a:tailEnd/>
          </a:ln>
        </p:spPr>
        <p:txBody>
          <a:bodyPr wrap="none">
            <a:spAutoFit/>
          </a:bodyPr>
          <a:lstStyle/>
          <a:p>
            <a:pPr eaLnBrk="0" hangingPunct="0"/>
            <a:r>
              <a:rPr lang="pt-BR" sz="2400" b="1" dirty="0">
                <a:solidFill>
                  <a:srgbClr val="FFFF00"/>
                </a:solidFill>
                <a:latin typeface="Arial" pitchFamily="34" charset="0"/>
              </a:rPr>
              <a:t>de</a:t>
            </a:r>
          </a:p>
        </p:txBody>
      </p:sp>
      <p:sp>
        <p:nvSpPr>
          <p:cNvPr id="16390" name="Text Box 7"/>
          <p:cNvSpPr txBox="1">
            <a:spLocks noChangeArrowheads="1"/>
          </p:cNvSpPr>
          <p:nvPr/>
        </p:nvSpPr>
        <p:spPr bwMode="auto">
          <a:xfrm>
            <a:off x="6019800" y="1066800"/>
            <a:ext cx="835485" cy="461665"/>
          </a:xfrm>
          <a:prstGeom prst="rect">
            <a:avLst/>
          </a:prstGeom>
          <a:noFill/>
          <a:ln w="9525">
            <a:noFill/>
            <a:miter lim="800000"/>
            <a:headEnd/>
            <a:tailEnd/>
          </a:ln>
        </p:spPr>
        <p:txBody>
          <a:bodyPr wrap="none">
            <a:spAutoFit/>
          </a:bodyPr>
          <a:lstStyle/>
          <a:p>
            <a:pPr eaLnBrk="0" hangingPunct="0"/>
            <a:r>
              <a:rPr lang="pt-BR" sz="2400" b="1" dirty="0">
                <a:solidFill>
                  <a:srgbClr val="FFFF00"/>
                </a:solidFill>
                <a:latin typeface="Arial" pitchFamily="34" charset="0"/>
              </a:rPr>
              <a:t>para</a:t>
            </a:r>
          </a:p>
        </p:txBody>
      </p:sp>
      <p:sp>
        <p:nvSpPr>
          <p:cNvPr id="16391" name="Rectangle 8"/>
          <p:cNvSpPr>
            <a:spLocks noChangeArrowheads="1"/>
          </p:cNvSpPr>
          <p:nvPr/>
        </p:nvSpPr>
        <p:spPr bwMode="auto">
          <a:xfrm>
            <a:off x="4572000" y="1752600"/>
            <a:ext cx="4572000" cy="5262979"/>
          </a:xfrm>
          <a:prstGeom prst="rect">
            <a:avLst/>
          </a:prstGeom>
          <a:noFill/>
          <a:ln w="9525">
            <a:noFill/>
            <a:miter lim="800000"/>
            <a:headEnd/>
            <a:tailEnd/>
          </a:ln>
        </p:spPr>
        <p:txBody>
          <a:bodyPr>
            <a:spAutoFit/>
          </a:bodyPr>
          <a:lstStyle/>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Atenção centrada na saúde</a:t>
            </a:r>
          </a:p>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Responde à demanda de forma continuada e racional.</a:t>
            </a:r>
          </a:p>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Ênfase na integralidade da assistência - </a:t>
            </a:r>
            <a:r>
              <a:rPr lang="pt-BR" sz="2800" b="1" dirty="0" smtClean="0">
                <a:solidFill>
                  <a:schemeClr val="hlink"/>
                </a:solidFill>
                <a:latin typeface="Arial" pitchFamily="34" charset="0"/>
                <a:cs typeface="Arial" pitchFamily="34" charset="0"/>
              </a:rPr>
              <a:t>Cuidado</a:t>
            </a:r>
            <a:endParaRPr lang="en-US" sz="2800" b="1" dirty="0">
              <a:solidFill>
                <a:schemeClr val="hlink"/>
              </a:solidFill>
              <a:latin typeface="Arial" pitchFamily="34" charset="0"/>
              <a:cs typeface="Arial" pitchFamily="34" charset="0"/>
            </a:endParaRPr>
          </a:p>
          <a:p>
            <a:pPr marL="457200" indent="-457200" eaLnBrk="0" hangingPunct="0">
              <a:buClr>
                <a:srgbClr val="FFFF00"/>
              </a:buClr>
              <a:buFontTx/>
              <a:buAutoNum type="arabicPeriod"/>
              <a:tabLst>
                <a:tab pos="228600" algn="l"/>
              </a:tabLst>
            </a:pPr>
            <a:r>
              <a:rPr lang="pt-BR" sz="2800" b="1" dirty="0">
                <a:solidFill>
                  <a:schemeClr val="hlink"/>
                </a:solidFill>
                <a:latin typeface="Arial" pitchFamily="34" charset="0"/>
                <a:cs typeface="Arial" pitchFamily="34" charset="0"/>
              </a:rPr>
              <a:t>O indivíduo é sujeito, integrado a família, ao domicílio, à comunidade.</a:t>
            </a:r>
            <a:endParaRPr lang="en-US" sz="2800" b="1" dirty="0">
              <a:solidFill>
                <a:schemeClr val="hlink"/>
              </a:solidFill>
              <a:latin typeface="Arial" pitchFamily="34" charset="0"/>
              <a:cs typeface="Arial" pitchFamily="34" charset="0"/>
            </a:endParaRPr>
          </a:p>
        </p:txBody>
      </p:sp>
      <p:sp>
        <p:nvSpPr>
          <p:cNvPr id="16392" name="AutoShape 9"/>
          <p:cNvSpPr>
            <a:spLocks noChangeArrowheads="1"/>
          </p:cNvSpPr>
          <p:nvPr/>
        </p:nvSpPr>
        <p:spPr bwMode="auto">
          <a:xfrm>
            <a:off x="3390900" y="1219200"/>
            <a:ext cx="2362200" cy="381000"/>
          </a:xfrm>
          <a:custGeom>
            <a:avLst/>
            <a:gdLst>
              <a:gd name="T0" fmla="*/ 1771650 w 21600"/>
              <a:gd name="T1" fmla="*/ 0 h 21600"/>
              <a:gd name="T2" fmla="*/ 0 w 21600"/>
              <a:gd name="T3" fmla="*/ 190500 h 21600"/>
              <a:gd name="T4" fmla="*/ 1771650 w 21600"/>
              <a:gd name="T5" fmla="*/ 381000 h 21600"/>
              <a:gd name="T6" fmla="*/ 2362200 w 21600"/>
              <a:gd name="T7" fmla="*/ 190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9525">
            <a:solidFill>
              <a:schemeClr val="accent1"/>
            </a:solidFill>
            <a:miter lim="800000"/>
            <a:headEnd/>
            <a:tailEnd/>
          </a:ln>
        </p:spPr>
        <p:txBody>
          <a:bodyPr wrap="none" anchor="ctr"/>
          <a:lstStyle/>
          <a:p>
            <a:endParaRPr lang="pt-BR"/>
          </a:p>
        </p:txBody>
      </p:sp>
      <p:sp>
        <p:nvSpPr>
          <p:cNvPr id="16393" name="Rectangle 10"/>
          <p:cNvSpPr>
            <a:spLocks noChangeArrowheads="1"/>
          </p:cNvSpPr>
          <p:nvPr/>
        </p:nvSpPr>
        <p:spPr bwMode="auto">
          <a:xfrm>
            <a:off x="285720" y="285728"/>
            <a:ext cx="8501122" cy="646331"/>
          </a:xfrm>
          <a:prstGeom prst="rect">
            <a:avLst/>
          </a:prstGeom>
          <a:noFill/>
          <a:ln w="9525">
            <a:noFill/>
            <a:miter lim="800000"/>
            <a:headEnd/>
            <a:tailEnd/>
          </a:ln>
        </p:spPr>
        <p:txBody>
          <a:bodyPr wrap="square">
            <a:spAutoFit/>
          </a:bodyPr>
          <a:lstStyle/>
          <a:p>
            <a:pPr eaLnBrk="0" hangingPunct="0"/>
            <a:r>
              <a:rPr lang="pt-BR" sz="3600" b="1" dirty="0" smtClean="0">
                <a:latin typeface="Arial" pitchFamily="34" charset="0"/>
              </a:rPr>
              <a:t>A Produção do Cuidado na SF</a:t>
            </a:r>
            <a:endParaRPr lang="pt-BR" sz="3600" b="1" dirty="0">
              <a:latin typeface="Arial"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ChangeArrowheads="1"/>
          </p:cNvSpPr>
          <p:nvPr/>
        </p:nvSpPr>
        <p:spPr bwMode="auto">
          <a:xfrm>
            <a:off x="0" y="1143000"/>
            <a:ext cx="9144000" cy="5334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pt-BR"/>
          </a:p>
        </p:txBody>
      </p:sp>
      <p:sp>
        <p:nvSpPr>
          <p:cNvPr id="437251" name="Rectangle 3"/>
          <p:cNvSpPr>
            <a:spLocks noChangeArrowheads="1"/>
          </p:cNvSpPr>
          <p:nvPr/>
        </p:nvSpPr>
        <p:spPr bwMode="auto">
          <a:xfrm rot="5388169">
            <a:off x="2286000" y="3733800"/>
            <a:ext cx="4419600" cy="15240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pt-BR"/>
          </a:p>
        </p:txBody>
      </p:sp>
      <p:sp>
        <p:nvSpPr>
          <p:cNvPr id="17412" name="Text Box 5"/>
          <p:cNvSpPr txBox="1">
            <a:spLocks noChangeArrowheads="1"/>
          </p:cNvSpPr>
          <p:nvPr/>
        </p:nvSpPr>
        <p:spPr bwMode="auto">
          <a:xfrm>
            <a:off x="1981200" y="1143000"/>
            <a:ext cx="600075" cy="519113"/>
          </a:xfrm>
          <a:prstGeom prst="rect">
            <a:avLst/>
          </a:prstGeom>
          <a:noFill/>
          <a:ln w="9525">
            <a:noFill/>
            <a:miter lim="800000"/>
            <a:headEnd/>
            <a:tailEnd/>
          </a:ln>
        </p:spPr>
        <p:txBody>
          <a:bodyPr wrap="none">
            <a:spAutoFit/>
          </a:bodyPr>
          <a:lstStyle/>
          <a:p>
            <a:pPr eaLnBrk="0" hangingPunct="0"/>
            <a:r>
              <a:rPr lang="pt-BR" b="1">
                <a:solidFill>
                  <a:srgbClr val="FFFF00"/>
                </a:solidFill>
                <a:latin typeface="Arial" pitchFamily="34" charset="0"/>
              </a:rPr>
              <a:t>de</a:t>
            </a:r>
          </a:p>
        </p:txBody>
      </p:sp>
      <p:sp>
        <p:nvSpPr>
          <p:cNvPr id="17413" name="Text Box 6"/>
          <p:cNvSpPr txBox="1">
            <a:spLocks noChangeArrowheads="1"/>
          </p:cNvSpPr>
          <p:nvPr/>
        </p:nvSpPr>
        <p:spPr bwMode="auto">
          <a:xfrm>
            <a:off x="6019800" y="1066800"/>
            <a:ext cx="936625" cy="519113"/>
          </a:xfrm>
          <a:prstGeom prst="rect">
            <a:avLst/>
          </a:prstGeom>
          <a:noFill/>
          <a:ln w="9525">
            <a:noFill/>
            <a:miter lim="800000"/>
            <a:headEnd/>
            <a:tailEnd/>
          </a:ln>
        </p:spPr>
        <p:txBody>
          <a:bodyPr wrap="none">
            <a:spAutoFit/>
          </a:bodyPr>
          <a:lstStyle/>
          <a:p>
            <a:pPr eaLnBrk="0" hangingPunct="0"/>
            <a:r>
              <a:rPr lang="pt-BR" b="1">
                <a:solidFill>
                  <a:srgbClr val="FFFF00"/>
                </a:solidFill>
                <a:latin typeface="Arial" pitchFamily="34" charset="0"/>
              </a:rPr>
              <a:t>para</a:t>
            </a:r>
          </a:p>
        </p:txBody>
      </p:sp>
      <p:sp>
        <p:nvSpPr>
          <p:cNvPr id="17414" name="AutoShape 8"/>
          <p:cNvSpPr>
            <a:spLocks noChangeArrowheads="1"/>
          </p:cNvSpPr>
          <p:nvPr/>
        </p:nvSpPr>
        <p:spPr bwMode="auto">
          <a:xfrm>
            <a:off x="3390900" y="1219200"/>
            <a:ext cx="2362200" cy="381000"/>
          </a:xfrm>
          <a:custGeom>
            <a:avLst/>
            <a:gdLst>
              <a:gd name="T0" fmla="*/ 1771650 w 21600"/>
              <a:gd name="T1" fmla="*/ 0 h 21600"/>
              <a:gd name="T2" fmla="*/ 0 w 21600"/>
              <a:gd name="T3" fmla="*/ 190500 h 21600"/>
              <a:gd name="T4" fmla="*/ 1771650 w 21600"/>
              <a:gd name="T5" fmla="*/ 381000 h 21600"/>
              <a:gd name="T6" fmla="*/ 2362200 w 21600"/>
              <a:gd name="T7" fmla="*/ 190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FF"/>
          </a:solidFill>
          <a:ln w="9525">
            <a:solidFill>
              <a:schemeClr val="accent1"/>
            </a:solidFill>
            <a:miter lim="800000"/>
            <a:headEnd/>
            <a:tailEnd/>
          </a:ln>
        </p:spPr>
        <p:txBody>
          <a:bodyPr wrap="none" anchor="ctr"/>
          <a:lstStyle/>
          <a:p>
            <a:endParaRPr lang="pt-BR"/>
          </a:p>
        </p:txBody>
      </p:sp>
      <p:sp>
        <p:nvSpPr>
          <p:cNvPr id="17415" name="Rectangle 9"/>
          <p:cNvSpPr>
            <a:spLocks noChangeArrowheads="1"/>
          </p:cNvSpPr>
          <p:nvPr/>
        </p:nvSpPr>
        <p:spPr bwMode="auto">
          <a:xfrm>
            <a:off x="785786" y="0"/>
            <a:ext cx="7715304" cy="646331"/>
          </a:xfrm>
          <a:prstGeom prst="rect">
            <a:avLst/>
          </a:prstGeom>
          <a:noFill/>
          <a:ln w="9525">
            <a:noFill/>
            <a:miter lim="800000"/>
            <a:headEnd/>
            <a:tailEnd/>
          </a:ln>
        </p:spPr>
        <p:txBody>
          <a:bodyPr wrap="square">
            <a:spAutoFit/>
          </a:bodyPr>
          <a:lstStyle/>
          <a:p>
            <a:pPr eaLnBrk="0" hangingPunct="0"/>
            <a:r>
              <a:rPr lang="pt-BR" sz="3600" b="1" dirty="0">
                <a:solidFill>
                  <a:srgbClr val="FF0000"/>
                </a:solidFill>
                <a:latin typeface="Arial" pitchFamily="34" charset="0"/>
              </a:rPr>
              <a:t>A Produção do Cuidado na SF</a:t>
            </a:r>
          </a:p>
        </p:txBody>
      </p:sp>
      <p:sp>
        <p:nvSpPr>
          <p:cNvPr id="17416" name="Rectangle 10"/>
          <p:cNvSpPr>
            <a:spLocks noChangeArrowheads="1"/>
          </p:cNvSpPr>
          <p:nvPr/>
        </p:nvSpPr>
        <p:spPr bwMode="auto">
          <a:xfrm>
            <a:off x="228600" y="1676400"/>
            <a:ext cx="4267200" cy="3600986"/>
          </a:xfrm>
          <a:prstGeom prst="rect">
            <a:avLst/>
          </a:prstGeom>
          <a:noFill/>
          <a:ln w="9525">
            <a:noFill/>
            <a:miter lim="800000"/>
            <a:headEnd/>
            <a:tailEnd/>
          </a:ln>
        </p:spPr>
        <p:txBody>
          <a:bodyPr wrap="square">
            <a:spAutoFit/>
          </a:bodyPr>
          <a:lstStyle/>
          <a:p>
            <a:pPr marL="457200" indent="-457200" eaLnBrk="0" hangingPunct="0">
              <a:spcBef>
                <a:spcPct val="50000"/>
              </a:spcBef>
              <a:buClr>
                <a:srgbClr val="FFFF00"/>
              </a:buClr>
              <a:buFontTx/>
              <a:buAutoNum type="arabicPeriod" startAt="5"/>
            </a:pPr>
            <a:r>
              <a:rPr lang="pt-BR" sz="2400" b="1" dirty="0">
                <a:solidFill>
                  <a:schemeClr val="hlink"/>
                </a:solidFill>
                <a:latin typeface="Arial" pitchFamily="34" charset="0"/>
                <a:cs typeface="Arial" pitchFamily="34" charset="0"/>
              </a:rPr>
              <a:t>Baixa capacidade de resolver problemas</a:t>
            </a:r>
          </a:p>
          <a:p>
            <a:pPr marL="457200" indent="-457200" eaLnBrk="0" hangingPunct="0">
              <a:spcBef>
                <a:spcPct val="50000"/>
              </a:spcBef>
              <a:buClr>
                <a:srgbClr val="FFFF00"/>
              </a:buClr>
              <a:buFontTx/>
              <a:buAutoNum type="arabicPeriod" startAt="5"/>
            </a:pPr>
            <a:r>
              <a:rPr lang="pt-BR" sz="2400" b="1" dirty="0">
                <a:solidFill>
                  <a:schemeClr val="hlink"/>
                </a:solidFill>
                <a:latin typeface="Arial" pitchFamily="34" charset="0"/>
                <a:cs typeface="Arial" pitchFamily="34" charset="0"/>
              </a:rPr>
              <a:t>Saber e poder centrado no profissional de saúde</a:t>
            </a:r>
            <a:endParaRPr lang="en-US" sz="2400" b="1" dirty="0">
              <a:solidFill>
                <a:schemeClr val="hlink"/>
              </a:solidFill>
              <a:latin typeface="Arial" pitchFamily="34" charset="0"/>
              <a:cs typeface="Arial" pitchFamily="34" charset="0"/>
            </a:endParaRPr>
          </a:p>
          <a:p>
            <a:pPr marL="457200" indent="-457200" eaLnBrk="0" hangingPunct="0">
              <a:spcBef>
                <a:spcPct val="50000"/>
              </a:spcBef>
              <a:buClr>
                <a:srgbClr val="FFFF00"/>
              </a:buClr>
              <a:buFontTx/>
              <a:buAutoNum type="arabicPeriod" startAt="5"/>
            </a:pPr>
            <a:r>
              <a:rPr lang="pt-BR" sz="2400" b="1" dirty="0">
                <a:solidFill>
                  <a:schemeClr val="hlink"/>
                </a:solidFill>
                <a:latin typeface="Arial" pitchFamily="34" charset="0"/>
                <a:cs typeface="Arial" pitchFamily="34" charset="0"/>
              </a:rPr>
              <a:t>Desvinculado da comunidade</a:t>
            </a:r>
            <a:endParaRPr lang="en-US" sz="2400" b="1" dirty="0">
              <a:solidFill>
                <a:schemeClr val="hlink"/>
              </a:solidFill>
              <a:latin typeface="Arial" pitchFamily="34" charset="0"/>
              <a:cs typeface="Arial" pitchFamily="34" charset="0"/>
            </a:endParaRPr>
          </a:p>
          <a:p>
            <a:pPr marL="457200" indent="-457200" eaLnBrk="0" hangingPunct="0">
              <a:spcBef>
                <a:spcPct val="50000"/>
              </a:spcBef>
              <a:buClr>
                <a:srgbClr val="FFFF00"/>
              </a:buClr>
              <a:buFontTx/>
              <a:buAutoNum type="arabicPeriod" startAt="5"/>
            </a:pPr>
            <a:r>
              <a:rPr lang="pt-BR" sz="2400" b="1" dirty="0">
                <a:solidFill>
                  <a:schemeClr val="hlink"/>
                </a:solidFill>
                <a:latin typeface="Arial" pitchFamily="34" charset="0"/>
                <a:cs typeface="Arial" pitchFamily="34" charset="0"/>
              </a:rPr>
              <a:t>Relação custo/benefício desvantajosa</a:t>
            </a:r>
            <a:r>
              <a:rPr lang="en-US" sz="2400" b="1" dirty="0">
                <a:solidFill>
                  <a:schemeClr val="hlink"/>
                </a:solidFill>
                <a:latin typeface="Arial" pitchFamily="34" charset="0"/>
              </a:rPr>
              <a:t> </a:t>
            </a:r>
          </a:p>
        </p:txBody>
      </p:sp>
      <p:sp>
        <p:nvSpPr>
          <p:cNvPr id="17417" name="Rectangle 11"/>
          <p:cNvSpPr>
            <a:spLocks noChangeArrowheads="1"/>
          </p:cNvSpPr>
          <p:nvPr/>
        </p:nvSpPr>
        <p:spPr bwMode="auto">
          <a:xfrm>
            <a:off x="4648200" y="1676400"/>
            <a:ext cx="4495800" cy="3532188"/>
          </a:xfrm>
          <a:prstGeom prst="rect">
            <a:avLst/>
          </a:prstGeom>
          <a:noFill/>
          <a:ln w="9525">
            <a:noFill/>
            <a:miter lim="800000"/>
            <a:headEnd/>
            <a:tailEnd/>
          </a:ln>
        </p:spPr>
        <p:txBody>
          <a:bodyPr>
            <a:spAutoFit/>
          </a:bodyPr>
          <a:lstStyle/>
          <a:p>
            <a:pPr marL="457200" indent="-457200" eaLnBrk="0" hangingPunct="0">
              <a:spcBef>
                <a:spcPct val="50000"/>
              </a:spcBef>
              <a:buClr>
                <a:srgbClr val="FFFF00"/>
              </a:buClr>
              <a:buFontTx/>
              <a:buAutoNum type="arabicPeriod" startAt="5"/>
            </a:pPr>
            <a:r>
              <a:rPr lang="pt-BR" sz="2400" b="1" dirty="0">
                <a:solidFill>
                  <a:schemeClr val="hlink"/>
                </a:solidFill>
                <a:latin typeface="Arial" pitchFamily="34" charset="0"/>
                <a:cs typeface="Arial" pitchFamily="34" charset="0"/>
              </a:rPr>
              <a:t>Otimização da capacidade de resolver problemas</a:t>
            </a:r>
          </a:p>
          <a:p>
            <a:pPr marL="457200" indent="-457200" eaLnBrk="0" hangingPunct="0">
              <a:spcBef>
                <a:spcPct val="50000"/>
              </a:spcBef>
              <a:buClr>
                <a:srgbClr val="FFFF00"/>
              </a:buClr>
              <a:buFontTx/>
              <a:buAutoNum type="arabicPeriod" startAt="5"/>
            </a:pPr>
            <a:r>
              <a:rPr lang="pt-BR" sz="2400" b="1" dirty="0">
                <a:solidFill>
                  <a:schemeClr val="hlink"/>
                </a:solidFill>
                <a:latin typeface="Arial" pitchFamily="34" charset="0"/>
                <a:cs typeface="Arial" pitchFamily="34" charset="0"/>
              </a:rPr>
              <a:t>Saber e poder centrados na equipe e comunidade</a:t>
            </a:r>
            <a:endParaRPr lang="en-US" sz="2400" b="1" dirty="0">
              <a:solidFill>
                <a:schemeClr val="hlink"/>
              </a:solidFill>
              <a:latin typeface="Arial" pitchFamily="34" charset="0"/>
              <a:cs typeface="Arial" pitchFamily="34" charset="0"/>
            </a:endParaRPr>
          </a:p>
          <a:p>
            <a:pPr marL="457200" indent="-457200" eaLnBrk="0" hangingPunct="0">
              <a:spcBef>
                <a:spcPct val="50000"/>
              </a:spcBef>
              <a:buClr>
                <a:srgbClr val="FFFF00"/>
              </a:buClr>
              <a:buFontTx/>
              <a:buAutoNum type="arabicPeriod" startAt="5"/>
            </a:pPr>
            <a:r>
              <a:rPr lang="pt-BR" sz="2400" b="1" dirty="0">
                <a:solidFill>
                  <a:schemeClr val="hlink"/>
                </a:solidFill>
                <a:latin typeface="Arial" pitchFamily="34" charset="0"/>
                <a:cs typeface="Arial" pitchFamily="34" charset="0"/>
              </a:rPr>
              <a:t>Vinculado à comunidade</a:t>
            </a:r>
          </a:p>
          <a:p>
            <a:pPr marL="457200" indent="-457200" eaLnBrk="0" hangingPunct="0">
              <a:spcBef>
                <a:spcPct val="50000"/>
              </a:spcBef>
              <a:buClr>
                <a:srgbClr val="FFFF00"/>
              </a:buClr>
              <a:buFontTx/>
              <a:buAutoNum type="arabicPeriod" startAt="5"/>
            </a:pPr>
            <a:endParaRPr lang="en-US" sz="1200" b="1" dirty="0">
              <a:solidFill>
                <a:schemeClr val="hlink"/>
              </a:solidFill>
              <a:latin typeface="Arial" pitchFamily="34" charset="0"/>
              <a:cs typeface="Arial" pitchFamily="34" charset="0"/>
            </a:endParaRPr>
          </a:p>
          <a:p>
            <a:pPr marL="457200" indent="-457200" eaLnBrk="0" hangingPunct="0">
              <a:spcBef>
                <a:spcPct val="50000"/>
              </a:spcBef>
              <a:buClr>
                <a:srgbClr val="FFFF00"/>
              </a:buClr>
              <a:buFontTx/>
              <a:buAutoNum type="arabicPeriod" startAt="5"/>
            </a:pPr>
            <a:r>
              <a:rPr lang="pt-BR" sz="2400" b="1" dirty="0">
                <a:solidFill>
                  <a:schemeClr val="hlink"/>
                </a:solidFill>
                <a:latin typeface="Arial" pitchFamily="34" charset="0"/>
                <a:cs typeface="Arial" pitchFamily="34" charset="0"/>
              </a:rPr>
              <a:t> Relação custo benefício otimizada</a:t>
            </a:r>
            <a:r>
              <a:rPr lang="en-US" b="1" dirty="0">
                <a:solidFill>
                  <a:schemeClr val="hlink"/>
                </a:solidFill>
              </a:rPr>
              <a:t>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900" dirty="0" smtClean="0">
                <a:solidFill>
                  <a:srgbClr val="FF0000"/>
                </a:solidFill>
                <a:latin typeface="Arial" pitchFamily="34" charset="0"/>
                <a:cs typeface="Arial" pitchFamily="34" charset="0"/>
              </a:rPr>
              <a:t>Equipes de Saúde da Família</a:t>
            </a:r>
            <a:br>
              <a:rPr lang="pt-BR" sz="4900" dirty="0" smtClean="0">
                <a:solidFill>
                  <a:srgbClr val="FF0000"/>
                </a:solidFill>
                <a:latin typeface="Arial" pitchFamily="34" charset="0"/>
                <a:cs typeface="Arial" pitchFamily="34" charset="0"/>
              </a:rPr>
            </a:br>
            <a:r>
              <a:rPr lang="pt-BR" sz="4800" dirty="0" smtClean="0"/>
              <a:t>Compostas por</a:t>
            </a:r>
            <a:r>
              <a:rPr lang="pt-BR" sz="4900" dirty="0" smtClean="0">
                <a:solidFill>
                  <a:srgbClr val="FF0000"/>
                </a:solidFill>
                <a:latin typeface="Arial" pitchFamily="34" charset="0"/>
                <a:cs typeface="Arial" pitchFamily="34" charset="0"/>
              </a:rPr>
              <a:t/>
            </a:r>
            <a:br>
              <a:rPr lang="pt-BR" sz="4900" dirty="0" smtClean="0">
                <a:solidFill>
                  <a:srgbClr val="FF0000"/>
                </a:solidFill>
                <a:latin typeface="Arial" pitchFamily="34" charset="0"/>
                <a:cs typeface="Arial" pitchFamily="34" charset="0"/>
              </a:rPr>
            </a:br>
            <a:endParaRPr lang="pt-BR" dirty="0">
              <a:solidFill>
                <a:srgbClr val="FF0000"/>
              </a:solidFill>
              <a:latin typeface="Arial" pitchFamily="34" charset="0"/>
              <a:cs typeface="Arial" pitchFamily="34" charset="0"/>
            </a:endParaRPr>
          </a:p>
        </p:txBody>
      </p:sp>
      <p:sp>
        <p:nvSpPr>
          <p:cNvPr id="3" name="Espaço Reservado para Conteúdo 2"/>
          <p:cNvSpPr>
            <a:spLocks noGrp="1"/>
          </p:cNvSpPr>
          <p:nvPr>
            <p:ph idx="1"/>
          </p:nvPr>
        </p:nvSpPr>
        <p:spPr>
          <a:xfrm>
            <a:off x="179512" y="476672"/>
            <a:ext cx="8964488" cy="6381328"/>
          </a:xfrm>
        </p:spPr>
        <p:txBody>
          <a:bodyPr>
            <a:noAutofit/>
          </a:bodyPr>
          <a:lstStyle/>
          <a:p>
            <a:pPr>
              <a:buNone/>
            </a:pPr>
            <a:endParaRPr lang="pt-BR" sz="2800" dirty="0" smtClean="0">
              <a:latin typeface="Arial" panose="020B0604020202020204" pitchFamily="34" charset="0"/>
              <a:cs typeface="Arial" panose="020B0604020202020204" pitchFamily="34" charset="0"/>
            </a:endParaRPr>
          </a:p>
          <a:p>
            <a:r>
              <a:rPr lang="pt-BR" sz="2800" dirty="0" smtClean="0">
                <a:latin typeface="Arial" panose="020B0604020202020204" pitchFamily="34" charset="0"/>
                <a:cs typeface="Arial" panose="020B0604020202020204" pitchFamily="34" charset="0"/>
              </a:rPr>
              <a:t>Um médico</a:t>
            </a:r>
          </a:p>
          <a:p>
            <a:r>
              <a:rPr lang="pt-BR" sz="2800" dirty="0" smtClean="0">
                <a:latin typeface="Arial" panose="020B0604020202020204" pitchFamily="34" charset="0"/>
                <a:cs typeface="Arial" panose="020B0604020202020204" pitchFamily="34" charset="0"/>
              </a:rPr>
              <a:t>Um enfermeiro</a:t>
            </a:r>
          </a:p>
          <a:p>
            <a:r>
              <a:rPr lang="pt-BR" sz="2800" dirty="0" smtClean="0">
                <a:latin typeface="Arial" panose="020B0604020202020204" pitchFamily="34" charset="0"/>
                <a:cs typeface="Arial" panose="020B0604020202020204" pitchFamily="34" charset="0"/>
              </a:rPr>
              <a:t>Dois técnicos de enfermagem</a:t>
            </a:r>
          </a:p>
          <a:p>
            <a:r>
              <a:rPr lang="pt-BR" sz="2800" dirty="0" smtClean="0">
                <a:latin typeface="Arial" panose="020B0604020202020204" pitchFamily="34" charset="0"/>
                <a:cs typeface="Arial" panose="020B0604020202020204" pitchFamily="34" charset="0"/>
              </a:rPr>
              <a:t>Até seis agentes comunitários de </a:t>
            </a:r>
            <a:r>
              <a:rPr lang="pt-BR" sz="2800" dirty="0" smtClean="0">
                <a:latin typeface="Arial" panose="020B0604020202020204" pitchFamily="34" charset="0"/>
                <a:cs typeface="Arial" panose="020B0604020202020204" pitchFamily="34" charset="0"/>
              </a:rPr>
              <a:t>saúde (</a:t>
            </a:r>
            <a:r>
              <a:rPr lang="pt-BR" sz="2800" dirty="0" smtClean="0">
                <a:latin typeface="Arial" panose="020B0604020202020204" pitchFamily="34" charset="0"/>
                <a:cs typeface="Arial" panose="020B0604020202020204" pitchFamily="34" charset="0"/>
              </a:rPr>
              <a:t>suficiente </a:t>
            </a:r>
            <a:r>
              <a:rPr lang="pt-BR" sz="2800" dirty="0">
                <a:latin typeface="Arial" panose="020B0604020202020204" pitchFamily="34" charset="0"/>
                <a:cs typeface="Arial" panose="020B0604020202020204" pitchFamily="34" charset="0"/>
              </a:rPr>
              <a:t>para cobrir 100% da população cadastrada, com um máximo de 750 pessoas por agente e de 12 ACS por equipe </a:t>
            </a:r>
            <a:r>
              <a:rPr lang="pt-BR" sz="2800" dirty="0" smtClean="0">
                <a:latin typeface="Arial" panose="020B0604020202020204" pitchFamily="34" charset="0"/>
                <a:cs typeface="Arial" panose="020B0604020202020204" pitchFamily="34" charset="0"/>
              </a:rPr>
              <a:t>)</a:t>
            </a:r>
            <a:endParaRPr lang="pt-BR" sz="2800" dirty="0" smtClean="0">
              <a:latin typeface="Arial" panose="020B0604020202020204" pitchFamily="34" charset="0"/>
              <a:cs typeface="Arial" panose="020B0604020202020204" pitchFamily="34" charset="0"/>
            </a:endParaRPr>
          </a:p>
          <a:p>
            <a:pPr>
              <a:buNone/>
            </a:pPr>
            <a:endParaRPr lang="pt-BR" sz="2800" dirty="0" smtClean="0">
              <a:latin typeface="Arial" panose="020B0604020202020204" pitchFamily="34" charset="0"/>
              <a:cs typeface="Arial" panose="020B0604020202020204" pitchFamily="34" charset="0"/>
            </a:endParaRPr>
          </a:p>
          <a:p>
            <a:pPr>
              <a:buNone/>
            </a:pPr>
            <a:r>
              <a:rPr lang="pt-BR" sz="2800" dirty="0" smtClean="0">
                <a:latin typeface="Arial" panose="020B0604020202020204" pitchFamily="34" charset="0"/>
                <a:cs typeface="Arial" panose="020B0604020202020204" pitchFamily="34" charset="0"/>
              </a:rPr>
              <a:t>Ampliada, conta ainda com:</a:t>
            </a:r>
          </a:p>
          <a:p>
            <a:r>
              <a:rPr lang="pt-BR" sz="2800" dirty="0" smtClean="0">
                <a:latin typeface="Arial" panose="020B0604020202020204" pitchFamily="34" charset="0"/>
                <a:cs typeface="Arial" panose="020B0604020202020204" pitchFamily="34" charset="0"/>
              </a:rPr>
              <a:t>um dentista</a:t>
            </a:r>
          </a:p>
          <a:p>
            <a:r>
              <a:rPr lang="pt-BR" sz="2800" dirty="0" smtClean="0">
                <a:latin typeface="Arial" panose="020B0604020202020204" pitchFamily="34" charset="0"/>
                <a:cs typeface="Arial" panose="020B0604020202020204" pitchFamily="34" charset="0"/>
              </a:rPr>
              <a:t>um auxiliar de consultório dentário</a:t>
            </a:r>
          </a:p>
          <a:p>
            <a:r>
              <a:rPr lang="pt-BR" sz="2800" dirty="0" smtClean="0">
                <a:latin typeface="Arial" panose="020B0604020202020204" pitchFamily="34" charset="0"/>
                <a:cs typeface="Arial" panose="020B0604020202020204" pitchFamily="34" charset="0"/>
              </a:rPr>
              <a:t>um técnico de consultório dentário.</a:t>
            </a:r>
            <a:endParaRPr lang="pt-BR" sz="2800" dirty="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5800" y="1"/>
            <a:ext cx="7772400" cy="2428867"/>
          </a:xfrm>
        </p:spPr>
        <p:txBody>
          <a:bodyPr>
            <a:normAutofit/>
          </a:bodyPr>
          <a:lstStyle/>
          <a:p>
            <a:r>
              <a:rPr lang="pt-BR" dirty="0" smtClean="0"/>
              <a:t>Cada equipe é responsável por: </a:t>
            </a:r>
            <a:br>
              <a:rPr lang="pt-BR" dirty="0" smtClean="0"/>
            </a:br>
            <a:r>
              <a:rPr lang="pt-BR" dirty="0" smtClean="0"/>
              <a:t>Mil famílias (3 a </a:t>
            </a:r>
            <a:r>
              <a:rPr lang="pt-BR" dirty="0" smtClean="0"/>
              <a:t>4 </a:t>
            </a:r>
            <a:r>
              <a:rPr lang="pt-BR" dirty="0" smtClean="0"/>
              <a:t>mil pessoas)</a:t>
            </a:r>
            <a:br>
              <a:rPr lang="pt-BR" dirty="0" smtClean="0"/>
            </a:br>
            <a:r>
              <a:rPr lang="pt-BR" i="1" dirty="0" smtClean="0"/>
              <a:t>Área geográfica delimitada</a:t>
            </a:r>
            <a:endParaRPr lang="pt-BR" dirty="0"/>
          </a:p>
        </p:txBody>
      </p:sp>
      <p:sp>
        <p:nvSpPr>
          <p:cNvPr id="5" name="Subtítulo 4"/>
          <p:cNvSpPr>
            <a:spLocks noGrp="1"/>
          </p:cNvSpPr>
          <p:nvPr>
            <p:ph type="subTitle" idx="1"/>
          </p:nvPr>
        </p:nvSpPr>
        <p:spPr/>
        <p:txBody>
          <a:bodyPr/>
          <a:lstStyle/>
          <a:p>
            <a:endParaRPr lang="pt-BR" dirty="0"/>
          </a:p>
        </p:txBody>
      </p:sp>
      <p:pic>
        <p:nvPicPr>
          <p:cNvPr id="2050" name="Picture 2"/>
          <p:cNvPicPr>
            <a:picLocks noChangeAspect="1" noChangeArrowheads="1"/>
          </p:cNvPicPr>
          <p:nvPr/>
        </p:nvPicPr>
        <p:blipFill>
          <a:blip r:embed="rId2"/>
          <a:srcRect/>
          <a:stretch>
            <a:fillRect/>
          </a:stretch>
        </p:blipFill>
        <p:spPr bwMode="auto">
          <a:xfrm>
            <a:off x="2071670" y="2571744"/>
            <a:ext cx="5072098" cy="390525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Autofit/>
          </a:bodyPr>
          <a:lstStyle/>
          <a:p>
            <a:r>
              <a:rPr lang="pt-BR" sz="5400" dirty="0" smtClean="0">
                <a:solidFill>
                  <a:srgbClr val="FF0000"/>
                </a:solidFill>
              </a:rPr>
              <a:t>Atuação das Equipes</a:t>
            </a:r>
            <a:br>
              <a:rPr lang="pt-BR" sz="5400" dirty="0" smtClean="0">
                <a:solidFill>
                  <a:srgbClr val="FF0000"/>
                </a:solidFill>
              </a:rPr>
            </a:br>
            <a:r>
              <a:rPr lang="pt-BR" sz="5400" dirty="0" smtClean="0">
                <a:solidFill>
                  <a:srgbClr val="FF0000"/>
                </a:solidFill>
              </a:rPr>
              <a:t>ocorre principalmente:</a:t>
            </a:r>
            <a:endParaRPr lang="pt-BR" sz="5400" dirty="0">
              <a:solidFill>
                <a:srgbClr val="FF0000"/>
              </a:solidFill>
            </a:endParaRPr>
          </a:p>
        </p:txBody>
      </p:sp>
      <p:sp>
        <p:nvSpPr>
          <p:cNvPr id="5" name="Espaço Reservado para Conteúdo 4"/>
          <p:cNvSpPr>
            <a:spLocks noGrp="1"/>
          </p:cNvSpPr>
          <p:nvPr>
            <p:ph idx="1"/>
          </p:nvPr>
        </p:nvSpPr>
        <p:spPr/>
        <p:txBody>
          <a:bodyPr>
            <a:noAutofit/>
          </a:bodyPr>
          <a:lstStyle/>
          <a:p>
            <a:r>
              <a:rPr lang="pt-BR" sz="5400" dirty="0" smtClean="0"/>
              <a:t>nas unidades básicas de saúde</a:t>
            </a:r>
          </a:p>
          <a:p>
            <a:r>
              <a:rPr lang="pt-BR" sz="5400" dirty="0" smtClean="0"/>
              <a:t>nas residências</a:t>
            </a:r>
          </a:p>
          <a:p>
            <a:r>
              <a:rPr lang="pt-BR" sz="5400" dirty="0" smtClean="0"/>
              <a:t>na mobilização da comunidade</a:t>
            </a:r>
            <a:endParaRPr lang="pt-BR" sz="5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0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12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1447800"/>
            <a:ext cx="9144000" cy="5018939"/>
          </a:xfrm>
          <a:prstGeom prst="rect">
            <a:avLst/>
          </a:prstGeom>
          <a:noFill/>
          <a:ln w="9525">
            <a:noFill/>
            <a:miter lim="800000"/>
            <a:headEnd/>
            <a:tailEnd/>
          </a:ln>
        </p:spPr>
        <p:txBody>
          <a:bodyPr wrap="square" lIns="90000" tIns="46800" rIns="90000" bIns="46800">
            <a:spAutoFit/>
          </a:bodyPr>
          <a:lstStyle/>
          <a:p>
            <a:pPr algn="ctr"/>
            <a:r>
              <a:rPr lang="pt-BR" sz="3200" b="1" dirty="0">
                <a:latin typeface="Arial" pitchFamily="34" charset="0"/>
              </a:rPr>
              <a:t>Caracteriza-se por um conjunto de ações </a:t>
            </a:r>
            <a:r>
              <a:rPr lang="pt-BR" sz="3200" b="1" dirty="0">
                <a:solidFill>
                  <a:srgbClr val="00B050"/>
                </a:solidFill>
                <a:latin typeface="Arial" pitchFamily="34" charset="0"/>
              </a:rPr>
              <a:t>promoção</a:t>
            </a:r>
            <a:r>
              <a:rPr lang="pt-BR" sz="3200" b="1" dirty="0">
                <a:solidFill>
                  <a:schemeClr val="hlink"/>
                </a:solidFill>
                <a:latin typeface="Arial" pitchFamily="34" charset="0"/>
              </a:rPr>
              <a:t> </a:t>
            </a:r>
            <a:r>
              <a:rPr lang="pt-BR" sz="3200" b="1" dirty="0">
                <a:latin typeface="Arial" pitchFamily="34" charset="0"/>
              </a:rPr>
              <a:t>e</a:t>
            </a:r>
            <a:r>
              <a:rPr lang="pt-BR" sz="3200" b="1" dirty="0">
                <a:solidFill>
                  <a:schemeClr val="hlink"/>
                </a:solidFill>
                <a:latin typeface="Arial" pitchFamily="34" charset="0"/>
              </a:rPr>
              <a:t> </a:t>
            </a:r>
            <a:r>
              <a:rPr lang="pt-BR" sz="3200" b="1" dirty="0">
                <a:solidFill>
                  <a:srgbClr val="00B050"/>
                </a:solidFill>
                <a:latin typeface="Arial" pitchFamily="34" charset="0"/>
              </a:rPr>
              <a:t>proteção</a:t>
            </a:r>
            <a:r>
              <a:rPr lang="pt-BR" sz="3200" b="1" dirty="0">
                <a:solidFill>
                  <a:schemeClr val="hlink"/>
                </a:solidFill>
                <a:latin typeface="Arial" pitchFamily="34" charset="0"/>
              </a:rPr>
              <a:t> </a:t>
            </a:r>
            <a:r>
              <a:rPr lang="pt-BR" sz="3200" b="1" dirty="0" smtClean="0">
                <a:latin typeface="Arial" pitchFamily="34" charset="0"/>
              </a:rPr>
              <a:t>da </a:t>
            </a:r>
            <a:r>
              <a:rPr lang="pt-BR" sz="3200" b="1" dirty="0">
                <a:latin typeface="Arial" pitchFamily="34" charset="0"/>
              </a:rPr>
              <a:t>saúde,</a:t>
            </a:r>
            <a:r>
              <a:rPr lang="pt-BR" sz="3200" b="1" dirty="0">
                <a:solidFill>
                  <a:schemeClr val="hlink"/>
                </a:solidFill>
                <a:latin typeface="Arial" pitchFamily="34" charset="0"/>
              </a:rPr>
              <a:t>  </a:t>
            </a:r>
            <a:r>
              <a:rPr lang="pt-BR" sz="3200" b="1" dirty="0">
                <a:solidFill>
                  <a:srgbClr val="00B050"/>
                </a:solidFill>
                <a:latin typeface="Arial" pitchFamily="34" charset="0"/>
              </a:rPr>
              <a:t>prevenção</a:t>
            </a:r>
            <a:r>
              <a:rPr lang="pt-BR" sz="3200" b="1" dirty="0">
                <a:solidFill>
                  <a:schemeClr val="hlink"/>
                </a:solidFill>
                <a:latin typeface="Arial" pitchFamily="34" charset="0"/>
              </a:rPr>
              <a:t> </a:t>
            </a:r>
            <a:r>
              <a:rPr lang="pt-BR" sz="3200" b="1" dirty="0">
                <a:latin typeface="Arial" pitchFamily="34" charset="0"/>
              </a:rPr>
              <a:t>de agravos,</a:t>
            </a:r>
            <a:r>
              <a:rPr lang="pt-BR" sz="3200" b="1" dirty="0">
                <a:solidFill>
                  <a:schemeClr val="hlink"/>
                </a:solidFill>
                <a:latin typeface="Arial" pitchFamily="34" charset="0"/>
              </a:rPr>
              <a:t> </a:t>
            </a:r>
            <a:r>
              <a:rPr lang="pt-BR" sz="3200" b="1" dirty="0" smtClean="0">
                <a:solidFill>
                  <a:srgbClr val="00B050"/>
                </a:solidFill>
                <a:latin typeface="Arial" pitchFamily="34" charset="0"/>
              </a:rPr>
              <a:t>diagnóstico</a:t>
            </a:r>
            <a:r>
              <a:rPr lang="pt-BR" sz="3200" b="1" dirty="0" smtClean="0">
                <a:latin typeface="Arial" pitchFamily="34" charset="0"/>
              </a:rPr>
              <a:t>,</a:t>
            </a:r>
            <a:r>
              <a:rPr lang="pt-BR" sz="3200" b="1" dirty="0" smtClean="0">
                <a:solidFill>
                  <a:schemeClr val="hlink"/>
                </a:solidFill>
                <a:latin typeface="Arial" pitchFamily="34" charset="0"/>
              </a:rPr>
              <a:t> </a:t>
            </a:r>
            <a:r>
              <a:rPr lang="pt-BR" sz="3200" b="1" dirty="0" smtClean="0">
                <a:solidFill>
                  <a:srgbClr val="00B050"/>
                </a:solidFill>
                <a:latin typeface="Arial" pitchFamily="34" charset="0"/>
              </a:rPr>
              <a:t>tratamento</a:t>
            </a:r>
            <a:r>
              <a:rPr lang="pt-BR" sz="3200" b="1" dirty="0" smtClean="0">
                <a:latin typeface="Arial" pitchFamily="34" charset="0"/>
              </a:rPr>
              <a:t>,</a:t>
            </a:r>
            <a:r>
              <a:rPr lang="pt-BR" sz="3200" b="1" dirty="0" smtClean="0">
                <a:solidFill>
                  <a:srgbClr val="FFFF00"/>
                </a:solidFill>
                <a:latin typeface="Arial" pitchFamily="34" charset="0"/>
              </a:rPr>
              <a:t> </a:t>
            </a:r>
            <a:r>
              <a:rPr lang="pt-BR" sz="3200" b="1" dirty="0">
                <a:solidFill>
                  <a:srgbClr val="00B050"/>
                </a:solidFill>
                <a:latin typeface="Arial" pitchFamily="34" charset="0"/>
              </a:rPr>
              <a:t>reabilitação</a:t>
            </a:r>
            <a:r>
              <a:rPr lang="pt-BR" sz="3200" b="1" dirty="0">
                <a:solidFill>
                  <a:schemeClr val="hlink"/>
                </a:solidFill>
                <a:latin typeface="Arial" pitchFamily="34" charset="0"/>
              </a:rPr>
              <a:t> </a:t>
            </a:r>
            <a:r>
              <a:rPr lang="pt-BR" sz="3200" b="1" dirty="0">
                <a:latin typeface="Arial" pitchFamily="34" charset="0"/>
              </a:rPr>
              <a:t>e</a:t>
            </a:r>
            <a:r>
              <a:rPr lang="pt-BR" sz="3200" b="1" dirty="0">
                <a:solidFill>
                  <a:schemeClr val="hlink"/>
                </a:solidFill>
                <a:latin typeface="Arial" pitchFamily="34" charset="0"/>
              </a:rPr>
              <a:t> </a:t>
            </a:r>
            <a:r>
              <a:rPr lang="pt-BR" sz="3200" b="1" dirty="0">
                <a:solidFill>
                  <a:srgbClr val="00B050"/>
                </a:solidFill>
                <a:latin typeface="Arial" pitchFamily="34" charset="0"/>
              </a:rPr>
              <a:t>manutenção</a:t>
            </a:r>
            <a:r>
              <a:rPr lang="pt-BR" sz="3200" b="1" dirty="0">
                <a:solidFill>
                  <a:schemeClr val="hlink"/>
                </a:solidFill>
                <a:latin typeface="Arial" pitchFamily="34" charset="0"/>
              </a:rPr>
              <a:t> </a:t>
            </a:r>
            <a:r>
              <a:rPr lang="pt-BR" sz="3200" b="1" dirty="0">
                <a:latin typeface="Arial" pitchFamily="34" charset="0"/>
              </a:rPr>
              <a:t>da saúde, desenvolvida no</a:t>
            </a:r>
            <a:r>
              <a:rPr lang="pt-BR" sz="3200" b="1" dirty="0">
                <a:solidFill>
                  <a:schemeClr val="hlink"/>
                </a:solidFill>
                <a:latin typeface="Arial" pitchFamily="34" charset="0"/>
              </a:rPr>
              <a:t> </a:t>
            </a:r>
            <a:r>
              <a:rPr lang="pt-BR" sz="3200" b="1" dirty="0">
                <a:solidFill>
                  <a:srgbClr val="00B050"/>
                </a:solidFill>
                <a:latin typeface="Arial" pitchFamily="34" charset="0"/>
              </a:rPr>
              <a:t>individual </a:t>
            </a:r>
            <a:r>
              <a:rPr lang="pt-BR" sz="3200" b="1" dirty="0">
                <a:latin typeface="Arial" pitchFamily="34" charset="0"/>
              </a:rPr>
              <a:t>e nos </a:t>
            </a:r>
            <a:r>
              <a:rPr lang="pt-BR" sz="3200" b="1" dirty="0">
                <a:solidFill>
                  <a:srgbClr val="00B050"/>
                </a:solidFill>
                <a:latin typeface="Arial" pitchFamily="34" charset="0"/>
              </a:rPr>
              <a:t>coletivos</a:t>
            </a:r>
            <a:r>
              <a:rPr lang="pt-BR" sz="3200" b="1" dirty="0">
                <a:latin typeface="Arial" pitchFamily="34" charset="0"/>
              </a:rPr>
              <a:t>,</a:t>
            </a:r>
            <a:r>
              <a:rPr lang="pt-BR" sz="3200" b="1" dirty="0">
                <a:solidFill>
                  <a:schemeClr val="hlink"/>
                </a:solidFill>
                <a:latin typeface="Arial" pitchFamily="34" charset="0"/>
              </a:rPr>
              <a:t> </a:t>
            </a:r>
            <a:r>
              <a:rPr lang="pt-BR" sz="3200" b="1" dirty="0">
                <a:latin typeface="Arial" pitchFamily="34" charset="0"/>
              </a:rPr>
              <a:t>por meio de práticas gerenciais e sanitárias democráticas e participativas.</a:t>
            </a:r>
          </a:p>
          <a:p>
            <a:pPr algn="ctr"/>
            <a:r>
              <a:rPr lang="pt-BR" sz="3200" b="1" dirty="0">
                <a:latin typeface="Arial" pitchFamily="34" charset="0"/>
              </a:rPr>
              <a:t>No </a:t>
            </a:r>
            <a:r>
              <a:rPr lang="pt-BR" sz="3200" b="1">
                <a:latin typeface="Arial" pitchFamily="34" charset="0"/>
              </a:rPr>
              <a:t>SUS</a:t>
            </a:r>
            <a:r>
              <a:rPr lang="pt-BR" sz="3200" b="1" smtClean="0">
                <a:latin typeface="Arial" pitchFamily="34" charset="0"/>
              </a:rPr>
              <a:t>, </a:t>
            </a:r>
            <a:r>
              <a:rPr lang="pt-BR" sz="3200" b="1" dirty="0">
                <a:latin typeface="Arial" pitchFamily="34" charset="0"/>
              </a:rPr>
              <a:t>constitui-se como um nível hierárquico da atenção, que deve estar organizado em todos os municípios do país.</a:t>
            </a:r>
          </a:p>
        </p:txBody>
      </p:sp>
      <p:sp>
        <p:nvSpPr>
          <p:cNvPr id="5123" name="Text Box 3"/>
          <p:cNvSpPr txBox="1">
            <a:spLocks noChangeArrowheads="1"/>
          </p:cNvSpPr>
          <p:nvPr/>
        </p:nvSpPr>
        <p:spPr bwMode="auto">
          <a:xfrm>
            <a:off x="357158" y="152400"/>
            <a:ext cx="8561417" cy="1202510"/>
          </a:xfrm>
          <a:prstGeom prst="rect">
            <a:avLst/>
          </a:prstGeom>
          <a:noFill/>
          <a:ln w="9525">
            <a:noFill/>
            <a:miter lim="800000"/>
            <a:headEnd/>
            <a:tailEnd/>
          </a:ln>
        </p:spPr>
        <p:txBody>
          <a:bodyPr wrap="square" lIns="90000" tIns="46800" rIns="90000" bIns="46800">
            <a:spAutoFit/>
          </a:bodyPr>
          <a:lstStyle/>
          <a:p>
            <a:r>
              <a:rPr lang="pt-BR" sz="3600" b="1" dirty="0" smtClean="0">
                <a:solidFill>
                  <a:srgbClr val="FF0000"/>
                </a:solidFill>
                <a:latin typeface="Arial" pitchFamily="34" charset="0"/>
              </a:rPr>
              <a:t>Atenção Básica ou Atenção Primária em Saúde (APS)</a:t>
            </a:r>
            <a:endParaRPr lang="pt-BR" sz="3600" b="1" dirty="0">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0"/>
            <a:ext cx="8229600" cy="1071546"/>
          </a:xfrm>
        </p:spPr>
        <p:txBody>
          <a:bodyPr/>
          <a:lstStyle/>
          <a:p>
            <a:r>
              <a:rPr lang="pt-BR" b="1" dirty="0" smtClean="0">
                <a:solidFill>
                  <a:srgbClr val="FF0000"/>
                </a:solidFill>
              </a:rPr>
              <a:t>Atuação das Equipes</a:t>
            </a:r>
            <a:endParaRPr lang="pt-BR" b="1" dirty="0">
              <a:solidFill>
                <a:srgbClr val="FF0000"/>
              </a:solidFill>
            </a:endParaRPr>
          </a:p>
        </p:txBody>
      </p:sp>
      <p:sp>
        <p:nvSpPr>
          <p:cNvPr id="3" name="Espaço Reservado para Conteúdo 2"/>
          <p:cNvSpPr>
            <a:spLocks noGrp="1"/>
          </p:cNvSpPr>
          <p:nvPr>
            <p:ph idx="1"/>
          </p:nvPr>
        </p:nvSpPr>
        <p:spPr>
          <a:xfrm>
            <a:off x="285720" y="1071546"/>
            <a:ext cx="8858280" cy="5786454"/>
          </a:xfrm>
        </p:spPr>
        <p:txBody>
          <a:bodyPr>
            <a:normAutofit/>
          </a:bodyPr>
          <a:lstStyle/>
          <a:p>
            <a:r>
              <a:rPr lang="pt-BR" sz="3600" u="sng" dirty="0" smtClean="0"/>
              <a:t>Caracterização:</a:t>
            </a:r>
          </a:p>
          <a:p>
            <a:r>
              <a:rPr lang="pt-BR" sz="3600" dirty="0" smtClean="0"/>
              <a:t>Porta de entrada de um sistema hierarquizado e regionalizado de saúde;</a:t>
            </a:r>
          </a:p>
          <a:p>
            <a:r>
              <a:rPr lang="pt-BR" sz="3600" dirty="0" smtClean="0"/>
              <a:t>Intervenção sobre os fatores de risco aos quais a comunidade está exposta;</a:t>
            </a:r>
          </a:p>
          <a:p>
            <a:r>
              <a:rPr lang="pt-BR" sz="3600" dirty="0" smtClean="0"/>
              <a:t>Prestação de assistência integral, permanente e de qualidade;</a:t>
            </a:r>
          </a:p>
          <a:p>
            <a:r>
              <a:rPr lang="pt-BR" sz="3600" dirty="0" smtClean="0"/>
              <a:t>Realização de atividades de educação e promoção da saúde.</a:t>
            </a:r>
            <a:endParaRPr lang="pt-BR" sz="3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285720" y="285728"/>
            <a:ext cx="8858280" cy="6286544"/>
          </a:xfrm>
        </p:spPr>
        <p:txBody>
          <a:bodyPr>
            <a:normAutofit lnSpcReduction="10000"/>
          </a:bodyPr>
          <a:lstStyle/>
          <a:p>
            <a:r>
              <a:rPr lang="pt-BR" dirty="0" smtClean="0"/>
              <a:t>Estabelecimento de vínculos de compromisso e de </a:t>
            </a:r>
            <a:r>
              <a:rPr lang="pt-BR" dirty="0" err="1" smtClean="0"/>
              <a:t>corresponsabilidade</a:t>
            </a:r>
            <a:r>
              <a:rPr lang="pt-BR" dirty="0" smtClean="0"/>
              <a:t> com a população</a:t>
            </a:r>
          </a:p>
          <a:p>
            <a:r>
              <a:rPr lang="pt-BR" dirty="0" smtClean="0"/>
              <a:t>Estímulo da organização das comunidades para exercer o controle social das ações e serviços de saúde</a:t>
            </a:r>
          </a:p>
          <a:p>
            <a:r>
              <a:rPr lang="pt-BR" dirty="0" smtClean="0"/>
              <a:t>Utilização de sistemas de informação para o monitoramento e a tomada de decisões</a:t>
            </a:r>
          </a:p>
          <a:p>
            <a:r>
              <a:rPr lang="pt-BR" dirty="0" smtClean="0"/>
              <a:t>Atuação de forma </a:t>
            </a:r>
            <a:r>
              <a:rPr lang="pt-BR" dirty="0" err="1" smtClean="0"/>
              <a:t>intersetorial</a:t>
            </a:r>
            <a:r>
              <a:rPr lang="pt-BR" dirty="0" smtClean="0"/>
              <a:t> (parcerias com segmentos sociais e institucionais)</a:t>
            </a:r>
          </a:p>
          <a:p>
            <a:r>
              <a:rPr lang="pt-BR" dirty="0" smtClean="0"/>
              <a:t>Intervenção em situações que transcendem o setor saúde, mas determinantes sobre as condições de vida e saúde da população.</a:t>
            </a:r>
          </a:p>
          <a:p>
            <a:endParaRPr lang="pt-B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9144000" cy="1143000"/>
          </a:xfrm>
        </p:spPr>
        <p:txBody>
          <a:bodyPr>
            <a:normAutofit fontScale="90000"/>
          </a:bodyPr>
          <a:lstStyle/>
          <a:p>
            <a:r>
              <a:rPr lang="pt-BR" sz="4900" b="1" dirty="0" smtClean="0">
                <a:solidFill>
                  <a:srgbClr val="FF0000"/>
                </a:solidFill>
              </a:rPr>
              <a:t>Portaria nº 648 -28 de março de 2006</a:t>
            </a:r>
            <a:br>
              <a:rPr lang="pt-BR" sz="4900" b="1" dirty="0" smtClean="0">
                <a:solidFill>
                  <a:srgbClr val="FF0000"/>
                </a:solidFill>
              </a:rPr>
            </a:br>
            <a:endParaRPr lang="pt-BR" b="1" dirty="0">
              <a:solidFill>
                <a:srgbClr val="FF0000"/>
              </a:solidFill>
            </a:endParaRPr>
          </a:p>
        </p:txBody>
      </p:sp>
      <p:sp>
        <p:nvSpPr>
          <p:cNvPr id="3" name="Espaço Reservado para Conteúdo 2"/>
          <p:cNvSpPr>
            <a:spLocks noGrp="1"/>
          </p:cNvSpPr>
          <p:nvPr>
            <p:ph idx="1"/>
          </p:nvPr>
        </p:nvSpPr>
        <p:spPr>
          <a:xfrm>
            <a:off x="285720" y="1142984"/>
            <a:ext cx="8858280" cy="5715016"/>
          </a:xfrm>
        </p:spPr>
        <p:txBody>
          <a:bodyPr>
            <a:normAutofit/>
          </a:bodyPr>
          <a:lstStyle/>
          <a:p>
            <a:r>
              <a:rPr lang="pt-BR" sz="3600" dirty="0" smtClean="0"/>
              <a:t>Programação e implementação das atividades, com a priorização de solução dos problemas de saúde mais freqüentes, considerando a responsabilidade da assistência resolutiva à demanda espontânea</a:t>
            </a:r>
          </a:p>
          <a:p>
            <a:r>
              <a:rPr lang="pt-BR" sz="3600" dirty="0" smtClean="0"/>
              <a:t>Desenvolvimento de ações educativas que possam interferir no processo de saúde-doença da população e ampliar o controle social na defesa da qualidade de vida</a:t>
            </a:r>
            <a:endParaRPr lang="pt-BR"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sz="4000" dirty="0" smtClean="0"/>
              <a:t>Desenvolvimento de ações focalizadas sobre os grupos de risco e fatores de risco comportamentais, alimentares e/ou ambientais, com a finalidade de prevenir o aparecimento ou a manutenção de doenças e danos evitáveis</a:t>
            </a:r>
          </a:p>
          <a:p>
            <a:endParaRPr lang="pt-BR" dirty="0" smtClean="0"/>
          </a:p>
          <a:p>
            <a:endParaRPr lang="pt-B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7170" name="Picture 2"/>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819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921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4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126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8858280" cy="1143000"/>
          </a:xfrm>
        </p:spPr>
        <p:txBody>
          <a:bodyPr>
            <a:normAutofit fontScale="90000"/>
          </a:bodyPr>
          <a:lstStyle/>
          <a:p>
            <a:r>
              <a:rPr lang="pt-BR" dirty="0" smtClean="0">
                <a:solidFill>
                  <a:srgbClr val="FF0000"/>
                </a:solidFill>
              </a:rPr>
              <a:t>Atribuições específicas do TÉCNICO DE ENFERMAGEM</a:t>
            </a:r>
            <a:endParaRPr lang="pt-BR" dirty="0">
              <a:solidFill>
                <a:srgbClr val="FF0000"/>
              </a:solidFill>
            </a:endParaRPr>
          </a:p>
        </p:txBody>
      </p:sp>
      <p:sp>
        <p:nvSpPr>
          <p:cNvPr id="3" name="Espaço Reservado para Conteúdo 2"/>
          <p:cNvSpPr>
            <a:spLocks noGrp="1"/>
          </p:cNvSpPr>
          <p:nvPr>
            <p:ph idx="1"/>
          </p:nvPr>
        </p:nvSpPr>
        <p:spPr>
          <a:xfrm>
            <a:off x="0" y="1600200"/>
            <a:ext cx="9144000" cy="4972072"/>
          </a:xfrm>
        </p:spPr>
        <p:txBody>
          <a:bodyPr>
            <a:normAutofit fontScale="92500"/>
          </a:bodyPr>
          <a:lstStyle/>
          <a:p>
            <a:r>
              <a:rPr lang="pt-BR" dirty="0" err="1" smtClean="0"/>
              <a:t>I-participar</a:t>
            </a:r>
            <a:r>
              <a:rPr lang="pt-BR" dirty="0" smtClean="0"/>
              <a:t> das atividades de assistência básica realizando procedimentos regulamentados no exercício de sua profissão na USF e, quando indicado ou necessário, no domicílio e/ou nos demais espaços comunitários (escolas, associações </a:t>
            </a:r>
            <a:r>
              <a:rPr lang="pt-BR" dirty="0" err="1" smtClean="0"/>
              <a:t>etc</a:t>
            </a:r>
            <a:r>
              <a:rPr lang="pt-BR" dirty="0" smtClean="0"/>
              <a:t>);</a:t>
            </a:r>
          </a:p>
          <a:p>
            <a:r>
              <a:rPr lang="pt-BR" dirty="0" err="1" smtClean="0"/>
              <a:t>II-realizar</a:t>
            </a:r>
            <a:r>
              <a:rPr lang="pt-BR" dirty="0" smtClean="0"/>
              <a:t> ações de educação em saúde a grupos específicos e </a:t>
            </a:r>
            <a:r>
              <a:rPr lang="pt-BR" dirty="0" err="1" smtClean="0"/>
              <a:t>afamílias</a:t>
            </a:r>
            <a:r>
              <a:rPr lang="pt-BR" dirty="0" smtClean="0"/>
              <a:t> em situação de risco, conforme planejamento da equipe;</a:t>
            </a:r>
          </a:p>
          <a:p>
            <a:r>
              <a:rPr lang="pt-BR" dirty="0" err="1" smtClean="0"/>
              <a:t>III-participar</a:t>
            </a:r>
            <a:r>
              <a:rPr lang="pt-BR" dirty="0" smtClean="0"/>
              <a:t> do gerenciamento dos insumos necessários para o adequado funcionamento da USF.</a:t>
            </a:r>
            <a:endParaRPr lang="pt-B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050"/>
          <p:cNvSpPr txBox="1">
            <a:spLocks noChangeArrowheads="1"/>
          </p:cNvSpPr>
          <p:nvPr/>
        </p:nvSpPr>
        <p:spPr bwMode="auto">
          <a:xfrm>
            <a:off x="0" y="1000108"/>
            <a:ext cx="9144000" cy="5696048"/>
          </a:xfrm>
          <a:prstGeom prst="rect">
            <a:avLst/>
          </a:prstGeom>
          <a:noFill/>
          <a:ln w="9525">
            <a:noFill/>
            <a:miter lim="800000"/>
            <a:headEnd/>
            <a:tailEnd/>
          </a:ln>
        </p:spPr>
        <p:txBody>
          <a:bodyPr wrap="square" lIns="90000" tIns="46800" rIns="90000" bIns="46800">
            <a:spAutoFit/>
          </a:bodyPr>
          <a:lstStyle/>
          <a:p>
            <a:pPr eaLnBrk="0" hangingPunct="0">
              <a:spcBef>
                <a:spcPct val="50000"/>
              </a:spcBef>
              <a:buClr>
                <a:srgbClr val="FFFF00"/>
              </a:buClr>
              <a:buFont typeface="Wingdings" pitchFamily="2" charset="2"/>
              <a:buChar char="ü"/>
            </a:pPr>
            <a:r>
              <a:rPr lang="pt-BR" sz="2800" b="1" dirty="0">
                <a:solidFill>
                  <a:schemeClr val="hlink"/>
                </a:solidFill>
                <a:latin typeface="Arial" pitchFamily="34" charset="0"/>
              </a:rPr>
              <a:t>Ser baseada na realidade local</a:t>
            </a:r>
          </a:p>
          <a:p>
            <a:pPr eaLnBrk="0" hangingPunct="0">
              <a:spcBef>
                <a:spcPct val="50000"/>
              </a:spcBef>
              <a:buClr>
                <a:srgbClr val="FFFF00"/>
              </a:buClr>
              <a:buFont typeface="Wingdings" pitchFamily="2" charset="2"/>
              <a:buChar char="ü"/>
            </a:pPr>
            <a:r>
              <a:rPr lang="pt-BR" sz="2800" b="1" dirty="0">
                <a:solidFill>
                  <a:schemeClr val="hlink"/>
                </a:solidFill>
                <a:latin typeface="Arial" pitchFamily="34" charset="0"/>
              </a:rPr>
              <a:t>Considerar os sujeitos em sua singularidade, complexidade, integridade e inserção sócio-cultural</a:t>
            </a:r>
          </a:p>
          <a:p>
            <a:pPr eaLnBrk="0" hangingPunct="0">
              <a:spcBef>
                <a:spcPct val="50000"/>
              </a:spcBef>
              <a:buClr>
                <a:srgbClr val="FFFF00"/>
              </a:buClr>
              <a:buFont typeface="Wingdings" pitchFamily="2" charset="2"/>
              <a:buChar char="ü"/>
            </a:pPr>
            <a:r>
              <a:rPr lang="pt-BR" sz="2800" b="1" dirty="0">
                <a:solidFill>
                  <a:schemeClr val="hlink"/>
                </a:solidFill>
                <a:latin typeface="Arial" pitchFamily="34" charset="0"/>
              </a:rPr>
              <a:t>Orientar-se:</a:t>
            </a:r>
          </a:p>
          <a:p>
            <a:pPr lvl="1" eaLnBrk="0" hangingPunct="0">
              <a:spcBef>
                <a:spcPct val="50000"/>
              </a:spcBef>
              <a:buClr>
                <a:srgbClr val="FFFF00"/>
              </a:buClr>
              <a:buFont typeface="Wingdings" pitchFamily="2" charset="2"/>
              <a:buChar char="ü"/>
            </a:pPr>
            <a:r>
              <a:rPr lang="pt-BR" sz="2800" b="1" dirty="0">
                <a:solidFill>
                  <a:schemeClr val="hlink"/>
                </a:solidFill>
                <a:latin typeface="Arial" pitchFamily="34" charset="0"/>
              </a:rPr>
              <a:t> Pelos princípios do SUS: universalidade, equidade, integralidade, controle social, hierarquização</a:t>
            </a:r>
          </a:p>
          <a:p>
            <a:pPr lvl="1" eaLnBrk="0" hangingPunct="0">
              <a:spcBef>
                <a:spcPct val="50000"/>
              </a:spcBef>
              <a:buClr>
                <a:srgbClr val="FFFF00"/>
              </a:buClr>
              <a:buFont typeface="Wingdings" pitchFamily="2" charset="2"/>
              <a:buChar char="ü"/>
            </a:pPr>
            <a:r>
              <a:rPr lang="pt-BR" sz="2800" b="1" dirty="0">
                <a:solidFill>
                  <a:schemeClr val="hlink"/>
                </a:solidFill>
                <a:latin typeface="Arial" pitchFamily="34" charset="0"/>
              </a:rPr>
              <a:t>Pelos princípios próprios: acessibilidade, vínculo, coordenação, continuidade do cuidado, </a:t>
            </a:r>
            <a:r>
              <a:rPr lang="pt-BR" sz="2800" b="1" dirty="0" err="1">
                <a:solidFill>
                  <a:schemeClr val="hlink"/>
                </a:solidFill>
                <a:latin typeface="Arial" pitchFamily="34" charset="0"/>
              </a:rPr>
              <a:t>territorialização</a:t>
            </a:r>
            <a:r>
              <a:rPr lang="pt-BR" sz="2800" b="1" dirty="0">
                <a:solidFill>
                  <a:schemeClr val="hlink"/>
                </a:solidFill>
                <a:latin typeface="Arial" pitchFamily="34" charset="0"/>
              </a:rPr>
              <a:t> e </a:t>
            </a:r>
            <a:r>
              <a:rPr lang="pt-BR" sz="2800" b="1" dirty="0" err="1">
                <a:solidFill>
                  <a:schemeClr val="hlink"/>
                </a:solidFill>
                <a:latin typeface="Arial" pitchFamily="34" charset="0"/>
              </a:rPr>
              <a:t>adscrição</a:t>
            </a:r>
            <a:r>
              <a:rPr lang="pt-BR" sz="2800" b="1" dirty="0">
                <a:solidFill>
                  <a:schemeClr val="hlink"/>
                </a:solidFill>
                <a:latin typeface="Arial" pitchFamily="34" charset="0"/>
              </a:rPr>
              <a:t> de clientela, responsabilização, humanização.</a:t>
            </a:r>
          </a:p>
        </p:txBody>
      </p:sp>
      <p:sp>
        <p:nvSpPr>
          <p:cNvPr id="6147" name="Text Box 2051"/>
          <p:cNvSpPr txBox="1">
            <a:spLocks noChangeArrowheads="1"/>
          </p:cNvSpPr>
          <p:nvPr/>
        </p:nvSpPr>
        <p:spPr bwMode="auto">
          <a:xfrm>
            <a:off x="500034" y="152400"/>
            <a:ext cx="8418541" cy="648512"/>
          </a:xfrm>
          <a:prstGeom prst="rect">
            <a:avLst/>
          </a:prstGeom>
          <a:noFill/>
          <a:ln w="9525">
            <a:noFill/>
            <a:miter lim="800000"/>
            <a:headEnd/>
            <a:tailEnd/>
          </a:ln>
        </p:spPr>
        <p:txBody>
          <a:bodyPr wrap="square" lIns="90000" tIns="46800" rIns="90000" bIns="46800">
            <a:spAutoFit/>
          </a:bodyPr>
          <a:lstStyle/>
          <a:p>
            <a:r>
              <a:rPr lang="pt-BR" sz="3600" b="1" dirty="0">
                <a:solidFill>
                  <a:srgbClr val="FF0000"/>
                </a:solidFill>
                <a:latin typeface="Arial" pitchFamily="34" charset="0"/>
              </a:rPr>
              <a:t>Atenção Básica ou </a:t>
            </a:r>
            <a:r>
              <a:rPr lang="pt-BR" sz="3600" b="1" dirty="0" smtClean="0">
                <a:solidFill>
                  <a:srgbClr val="FF0000"/>
                </a:solidFill>
                <a:latin typeface="Arial" pitchFamily="34" charset="0"/>
              </a:rPr>
              <a:t>APS - DEVE</a:t>
            </a:r>
            <a:endParaRPr lang="pt-BR" sz="3600" b="1" dirty="0">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srcRect/>
          <a:stretch>
            <a:fillRect/>
          </a:stretch>
        </p:blipFill>
        <p:spPr bwMode="auto">
          <a:xfrm>
            <a:off x="1979613" y="188913"/>
            <a:ext cx="5038725" cy="6480175"/>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2"/>
          <a:srcRect/>
          <a:stretch>
            <a:fillRect/>
          </a:stretch>
        </p:blipFill>
        <p:spPr bwMode="auto">
          <a:xfrm>
            <a:off x="0" y="0"/>
            <a:ext cx="4459288" cy="6857999"/>
          </a:xfrm>
          <a:prstGeom prst="rect">
            <a:avLst/>
          </a:prstGeom>
          <a:noFill/>
          <a:ln w="9525">
            <a:noFill/>
            <a:miter lim="800000"/>
            <a:headEnd/>
            <a:tailEnd/>
          </a:ln>
        </p:spPr>
      </p:pic>
      <p:pic>
        <p:nvPicPr>
          <p:cNvPr id="15363" name="Picture 9"/>
          <p:cNvPicPr>
            <a:picLocks noChangeAspect="1" noChangeArrowheads="1"/>
          </p:cNvPicPr>
          <p:nvPr/>
        </p:nvPicPr>
        <p:blipFill>
          <a:blip r:embed="rId3"/>
          <a:srcRect/>
          <a:stretch>
            <a:fillRect/>
          </a:stretch>
        </p:blipFill>
        <p:spPr bwMode="auto">
          <a:xfrm>
            <a:off x="4572000" y="0"/>
            <a:ext cx="4572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85720" y="428604"/>
            <a:ext cx="8553480" cy="1202510"/>
          </a:xfrm>
          <a:prstGeom prst="rect">
            <a:avLst/>
          </a:prstGeom>
          <a:noFill/>
          <a:ln w="9525">
            <a:noFill/>
            <a:miter lim="800000"/>
            <a:headEnd/>
            <a:tailEnd/>
          </a:ln>
        </p:spPr>
        <p:txBody>
          <a:bodyPr wrap="square" lIns="90000" tIns="46800" rIns="90000" bIns="46800">
            <a:spAutoFit/>
          </a:bodyPr>
          <a:lstStyle/>
          <a:p>
            <a:pPr algn="ctr"/>
            <a:r>
              <a:rPr lang="pt-BR" sz="3600" b="1" dirty="0" smtClean="0">
                <a:latin typeface="Arial" pitchFamily="34" charset="0"/>
              </a:rPr>
              <a:t>ELEMENTOS FUNDAMENTAIS DOS SERVIÇOS DE ATENÇÃO BÁSICA</a:t>
            </a:r>
            <a:endParaRPr lang="pt-BR" sz="3600" b="1" dirty="0">
              <a:latin typeface="Arial" pitchFamily="34" charset="0"/>
            </a:endParaRPr>
          </a:p>
        </p:txBody>
      </p:sp>
      <p:sp>
        <p:nvSpPr>
          <p:cNvPr id="7171" name="Text Box 3"/>
          <p:cNvSpPr txBox="1">
            <a:spLocks noChangeArrowheads="1"/>
          </p:cNvSpPr>
          <p:nvPr/>
        </p:nvSpPr>
        <p:spPr bwMode="auto">
          <a:xfrm>
            <a:off x="428597" y="2214554"/>
            <a:ext cx="8029604" cy="3972499"/>
          </a:xfrm>
          <a:prstGeom prst="rect">
            <a:avLst/>
          </a:prstGeom>
          <a:noFill/>
          <a:ln w="9525">
            <a:noFill/>
            <a:miter lim="800000"/>
            <a:headEnd/>
            <a:tailEnd/>
          </a:ln>
        </p:spPr>
        <p:txBody>
          <a:bodyPr wrap="square" lIns="90000" tIns="46800" rIns="90000" bIns="46800">
            <a:spAutoFit/>
          </a:bodyPr>
          <a:lstStyle/>
          <a:p>
            <a:pPr marL="457200" indent="-457200" eaLnBrk="0" hangingPunct="0">
              <a:spcBef>
                <a:spcPct val="50000"/>
              </a:spcBef>
              <a:buFontTx/>
              <a:buChar char="•"/>
            </a:pPr>
            <a:r>
              <a:rPr lang="pt-BR" sz="3600" b="1" dirty="0">
                <a:solidFill>
                  <a:schemeClr val="hlink"/>
                </a:solidFill>
                <a:latin typeface="Arial" pitchFamily="34" charset="0"/>
              </a:rPr>
              <a:t>Capacidade para organizar os serviços e a rede de atenção </a:t>
            </a:r>
          </a:p>
          <a:p>
            <a:pPr marL="457200" indent="-457200" eaLnBrk="0" hangingPunct="0">
              <a:spcBef>
                <a:spcPct val="50000"/>
              </a:spcBef>
              <a:buFontTx/>
              <a:buChar char="•"/>
            </a:pPr>
            <a:r>
              <a:rPr lang="pt-BR" sz="3600" b="1" dirty="0">
                <a:solidFill>
                  <a:schemeClr val="hlink"/>
                </a:solidFill>
                <a:latin typeface="Arial" pitchFamily="34" charset="0"/>
              </a:rPr>
              <a:t>Prestação de serviços</a:t>
            </a:r>
          </a:p>
          <a:p>
            <a:pPr marL="457200" indent="-457200" eaLnBrk="0" hangingPunct="0">
              <a:spcBef>
                <a:spcPct val="50000"/>
              </a:spcBef>
              <a:buFontTx/>
              <a:buChar char="•"/>
            </a:pPr>
            <a:r>
              <a:rPr lang="pt-BR" sz="3600" b="1" dirty="0">
                <a:solidFill>
                  <a:schemeClr val="hlink"/>
                </a:solidFill>
                <a:latin typeface="Arial" pitchFamily="34" charset="0"/>
              </a:rPr>
              <a:t>Desempenho clínico</a:t>
            </a:r>
          </a:p>
          <a:p>
            <a:pPr marL="457200" indent="-457200" eaLnBrk="0" hangingPunct="0">
              <a:spcBef>
                <a:spcPct val="50000"/>
              </a:spcBef>
              <a:buFontTx/>
              <a:buChar char="•"/>
            </a:pPr>
            <a:r>
              <a:rPr lang="pt-BR" sz="3600" b="1" dirty="0">
                <a:solidFill>
                  <a:schemeClr val="hlink"/>
                </a:solidFill>
                <a:latin typeface="Arial" pitchFamily="34" charset="0"/>
              </a:rPr>
              <a:t>Resultados da atenção</a:t>
            </a:r>
          </a:p>
          <a:p>
            <a:pPr marL="457200" indent="-457200"/>
            <a:endParaRPr lang="pt-BR" b="1" dirty="0">
              <a:solidFill>
                <a:schemeClr val="hlink"/>
              </a:solidFill>
              <a:latin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57158" y="228600"/>
            <a:ext cx="8482042" cy="1571842"/>
          </a:xfrm>
          <a:prstGeom prst="rect">
            <a:avLst/>
          </a:prstGeom>
          <a:noFill/>
          <a:ln w="9525">
            <a:noFill/>
            <a:miter lim="800000"/>
            <a:headEnd/>
            <a:tailEnd/>
          </a:ln>
        </p:spPr>
        <p:txBody>
          <a:bodyPr wrap="square" lIns="90000" tIns="46800" rIns="90000" bIns="46800">
            <a:spAutoFit/>
          </a:bodyPr>
          <a:lstStyle/>
          <a:p>
            <a:pPr algn="ctr"/>
            <a:r>
              <a:rPr lang="pt-BR" sz="4800" b="1" dirty="0">
                <a:latin typeface="Arial" pitchFamily="34" charset="0"/>
                <a:cs typeface="Times New Roman" pitchFamily="18" charset="0"/>
              </a:rPr>
              <a:t>Atenção Primária à Saúde no mundo</a:t>
            </a:r>
          </a:p>
        </p:txBody>
      </p:sp>
      <p:sp>
        <p:nvSpPr>
          <p:cNvPr id="8195" name="Text Box 3"/>
          <p:cNvSpPr txBox="1">
            <a:spLocks noChangeArrowheads="1"/>
          </p:cNvSpPr>
          <p:nvPr/>
        </p:nvSpPr>
        <p:spPr bwMode="auto">
          <a:xfrm>
            <a:off x="304800" y="2071678"/>
            <a:ext cx="8763000" cy="4458786"/>
          </a:xfrm>
          <a:prstGeom prst="rect">
            <a:avLst/>
          </a:prstGeom>
          <a:noFill/>
          <a:ln w="9525">
            <a:noFill/>
            <a:miter lim="800000"/>
            <a:headEnd/>
            <a:tailEnd/>
          </a:ln>
        </p:spPr>
        <p:txBody>
          <a:bodyPr wrap="square" lIns="90000" tIns="46800" rIns="90000" bIns="46800">
            <a:spAutoFit/>
          </a:bodyPr>
          <a:lstStyle/>
          <a:p>
            <a:pPr>
              <a:spcAft>
                <a:spcPct val="115000"/>
              </a:spcAft>
              <a:buClr>
                <a:schemeClr val="hlink"/>
              </a:buClr>
              <a:buFontTx/>
              <a:buChar char="•"/>
            </a:pPr>
            <a:r>
              <a:rPr lang="pt-BR" sz="3200" b="1" dirty="0">
                <a:solidFill>
                  <a:schemeClr val="hlink"/>
                </a:solidFill>
                <a:latin typeface="Arial" pitchFamily="34" charset="0"/>
                <a:cs typeface="Arial" pitchFamily="34" charset="0"/>
              </a:rPr>
              <a:t> Tendência dos sistemas de saúde no mundo – Europa, Canadá, América Latina</a:t>
            </a:r>
          </a:p>
          <a:p>
            <a:pPr>
              <a:spcAft>
                <a:spcPct val="115000"/>
              </a:spcAft>
              <a:buClr>
                <a:schemeClr val="hlink"/>
              </a:buClr>
              <a:buFontTx/>
              <a:buChar char="•"/>
            </a:pPr>
            <a:r>
              <a:rPr lang="pt-BR" sz="3200" b="1" dirty="0">
                <a:solidFill>
                  <a:schemeClr val="hlink"/>
                </a:solidFill>
                <a:latin typeface="Arial" pitchFamily="34" charset="0"/>
                <a:cs typeface="Arial" pitchFamily="34" charset="0"/>
              </a:rPr>
              <a:t>S</a:t>
            </a:r>
            <a:r>
              <a:rPr lang="pt-BR" sz="3200" b="1" dirty="0" smtClean="0">
                <a:solidFill>
                  <a:schemeClr val="hlink"/>
                </a:solidFill>
                <a:latin typeface="Arial" pitchFamily="34" charset="0"/>
                <a:cs typeface="Arial" pitchFamily="34" charset="0"/>
              </a:rPr>
              <a:t>istemas </a:t>
            </a:r>
            <a:r>
              <a:rPr lang="pt-BR" sz="3200" b="1" dirty="0">
                <a:solidFill>
                  <a:schemeClr val="hlink"/>
                </a:solidFill>
                <a:latin typeface="Arial" pitchFamily="34" charset="0"/>
                <a:cs typeface="Arial" pitchFamily="34" charset="0"/>
              </a:rPr>
              <a:t>de saúde orientados pelos princípios da APS alcançam melhores indicadores de saúde, tem menores custos e maior satisfação dos usuários</a:t>
            </a:r>
            <a:endParaRPr lang="pt-BR" sz="3200" b="1" dirty="0">
              <a:solidFill>
                <a:schemeClr val="hlink"/>
              </a:solidFill>
              <a:latin typeface="Arial" pitchFamily="34" charset="0"/>
              <a:ea typeface="Arial Unicode MS" pitchFamily="34" charset="-128"/>
              <a:cs typeface="Arial Unicode MS" pitchFamily="34" charset="-128"/>
            </a:endParaRPr>
          </a:p>
          <a:p>
            <a:endParaRPr lang="pt-BR" b="1" dirty="0">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00035" y="228600"/>
            <a:ext cx="8643966" cy="771623"/>
          </a:xfrm>
          <a:prstGeom prst="rect">
            <a:avLst/>
          </a:prstGeom>
          <a:noFill/>
          <a:ln w="9525">
            <a:noFill/>
            <a:miter lim="800000"/>
            <a:headEnd/>
            <a:tailEnd/>
          </a:ln>
        </p:spPr>
        <p:txBody>
          <a:bodyPr wrap="square" lIns="90000" tIns="46800" rIns="90000" bIns="46800">
            <a:spAutoFit/>
          </a:bodyPr>
          <a:lstStyle/>
          <a:p>
            <a:r>
              <a:rPr lang="pt-BR" sz="4400" b="1" dirty="0">
                <a:latin typeface="Arial" pitchFamily="34" charset="0"/>
              </a:rPr>
              <a:t>Evidências para gestão</a:t>
            </a:r>
          </a:p>
        </p:txBody>
      </p:sp>
      <p:sp>
        <p:nvSpPr>
          <p:cNvPr id="9219" name="Rectangle 4"/>
          <p:cNvSpPr>
            <a:spLocks noChangeArrowheads="1"/>
          </p:cNvSpPr>
          <p:nvPr/>
        </p:nvSpPr>
        <p:spPr bwMode="auto">
          <a:xfrm>
            <a:off x="0" y="1285860"/>
            <a:ext cx="9144000" cy="5603715"/>
          </a:xfrm>
          <a:prstGeom prst="rect">
            <a:avLst/>
          </a:prstGeom>
          <a:noFill/>
          <a:ln w="9525">
            <a:noFill/>
            <a:miter lim="800000"/>
            <a:headEnd/>
            <a:tailEnd/>
          </a:ln>
        </p:spPr>
        <p:txBody>
          <a:bodyPr wrap="square" lIns="90000" tIns="46800" rIns="90000" bIns="46800">
            <a:spAutoFit/>
          </a:bodyPr>
          <a:lstStyle/>
          <a:p>
            <a:pPr indent="-228600">
              <a:tabLst>
                <a:tab pos="228600" algn="l"/>
              </a:tabLst>
            </a:pPr>
            <a:r>
              <a:rPr lang="pt-BR" sz="2800" b="1" dirty="0">
                <a:solidFill>
                  <a:srgbClr val="FF0000"/>
                </a:solidFill>
                <a:latin typeface="Arial" pitchFamily="34" charset="0"/>
                <a:cs typeface="Times New Roman" pitchFamily="18" charset="0"/>
              </a:rPr>
              <a:t>U</a:t>
            </a:r>
            <a:r>
              <a:rPr lang="pt-BR" sz="2800" b="1" dirty="0">
                <a:solidFill>
                  <a:srgbClr val="FF0000"/>
                </a:solidFill>
                <a:latin typeface="Arial" pitchFamily="34" charset="0"/>
                <a:cs typeface="Arial" pitchFamily="34" charset="0"/>
              </a:rPr>
              <a:t>m sistema de saúde com forte base em Atenção Primária é mais eficiente e mais </a:t>
            </a:r>
            <a:r>
              <a:rPr lang="pt-BR" sz="2800" b="1" dirty="0" err="1">
                <a:solidFill>
                  <a:srgbClr val="FF0000"/>
                </a:solidFill>
                <a:latin typeface="Arial" pitchFamily="34" charset="0"/>
                <a:cs typeface="Arial" pitchFamily="34" charset="0"/>
              </a:rPr>
              <a:t>eqüanime</a:t>
            </a:r>
            <a:r>
              <a:rPr lang="pt-BR" sz="2800" b="1" dirty="0">
                <a:solidFill>
                  <a:srgbClr val="FF0000"/>
                </a:solidFill>
                <a:latin typeface="Arial" pitchFamily="34" charset="0"/>
                <a:cs typeface="Arial" pitchFamily="34" charset="0"/>
              </a:rPr>
              <a:t>, mesmo em situações de grande iniqüidade social </a:t>
            </a:r>
          </a:p>
          <a:p>
            <a:pPr indent="-228600" algn="r">
              <a:tabLst>
                <a:tab pos="228600" algn="l"/>
              </a:tabLst>
            </a:pPr>
            <a:r>
              <a:rPr lang="pt-BR" sz="2400" b="1" dirty="0">
                <a:solidFill>
                  <a:schemeClr val="hlink"/>
                </a:solidFill>
                <a:latin typeface="Arial" pitchFamily="34" charset="0"/>
                <a:cs typeface="Arial" pitchFamily="34" charset="0"/>
              </a:rPr>
              <a:t>(</a:t>
            </a:r>
            <a:r>
              <a:rPr lang="pt-BR" sz="1800" b="1" dirty="0" err="1">
                <a:solidFill>
                  <a:schemeClr val="hlink"/>
                </a:solidFill>
                <a:latin typeface="Arial" pitchFamily="34" charset="0"/>
                <a:cs typeface="Arial" pitchFamily="34" charset="0"/>
              </a:rPr>
              <a:t>Macinko</a:t>
            </a:r>
            <a:r>
              <a:rPr lang="pt-BR" sz="1800" b="1" dirty="0">
                <a:solidFill>
                  <a:schemeClr val="hlink"/>
                </a:solidFill>
                <a:latin typeface="Arial" pitchFamily="34" charset="0"/>
                <a:cs typeface="Arial" pitchFamily="34" charset="0"/>
              </a:rPr>
              <a:t>,2004, </a:t>
            </a:r>
            <a:r>
              <a:rPr lang="pt-BR" sz="1800" b="1" dirty="0" err="1">
                <a:solidFill>
                  <a:schemeClr val="hlink"/>
                </a:solidFill>
                <a:latin typeface="Arial" pitchFamily="34" charset="0"/>
                <a:cs typeface="Arial" pitchFamily="34" charset="0"/>
              </a:rPr>
              <a:t>Perrin</a:t>
            </a:r>
            <a:r>
              <a:rPr lang="pt-BR" sz="1800" b="1" dirty="0">
                <a:solidFill>
                  <a:schemeClr val="hlink"/>
                </a:solidFill>
                <a:latin typeface="Arial" pitchFamily="34" charset="0"/>
                <a:cs typeface="Arial" pitchFamily="34" charset="0"/>
              </a:rPr>
              <a:t>, 1997; </a:t>
            </a:r>
            <a:r>
              <a:rPr lang="pt-BR" sz="1800" b="1" dirty="0" err="1">
                <a:solidFill>
                  <a:schemeClr val="hlink"/>
                </a:solidFill>
                <a:latin typeface="Arial" pitchFamily="34" charset="0"/>
                <a:cs typeface="Arial" pitchFamily="34" charset="0"/>
              </a:rPr>
              <a:t>Halfon</a:t>
            </a:r>
            <a:r>
              <a:rPr lang="pt-BR" sz="1800" b="1" dirty="0">
                <a:solidFill>
                  <a:schemeClr val="hlink"/>
                </a:solidFill>
                <a:latin typeface="Arial" pitchFamily="34" charset="0"/>
                <a:cs typeface="Arial" pitchFamily="34" charset="0"/>
              </a:rPr>
              <a:t>, 1996; </a:t>
            </a:r>
            <a:r>
              <a:rPr lang="pt-BR" sz="1800" b="1" dirty="0" err="1">
                <a:solidFill>
                  <a:schemeClr val="hlink"/>
                </a:solidFill>
                <a:latin typeface="Arial" pitchFamily="34" charset="0"/>
                <a:cs typeface="Arial" pitchFamily="34" charset="0"/>
              </a:rPr>
              <a:t>Bindman</a:t>
            </a:r>
            <a:r>
              <a:rPr lang="pt-BR" sz="1800" b="1" dirty="0">
                <a:solidFill>
                  <a:schemeClr val="hlink"/>
                </a:solidFill>
                <a:latin typeface="Arial" pitchFamily="34" charset="0"/>
                <a:cs typeface="Arial" pitchFamily="34" charset="0"/>
              </a:rPr>
              <a:t>,1995;</a:t>
            </a:r>
            <a:r>
              <a:rPr lang="pt-BR" sz="1800" b="1" dirty="0" err="1">
                <a:solidFill>
                  <a:schemeClr val="hlink"/>
                </a:solidFill>
                <a:latin typeface="Arial" pitchFamily="34" charset="0"/>
                <a:cs typeface="Arial" pitchFamily="34" charset="0"/>
              </a:rPr>
              <a:t>Casanova</a:t>
            </a:r>
            <a:r>
              <a:rPr lang="pt-BR" sz="1800" b="1" dirty="0">
                <a:solidFill>
                  <a:schemeClr val="hlink"/>
                </a:solidFill>
                <a:latin typeface="Arial" pitchFamily="34" charset="0"/>
                <a:cs typeface="Arial" pitchFamily="34" charset="0"/>
              </a:rPr>
              <a:t> e </a:t>
            </a:r>
            <a:r>
              <a:rPr lang="pt-BR" sz="1800" b="1" dirty="0" err="1">
                <a:solidFill>
                  <a:schemeClr val="hlink"/>
                </a:solidFill>
                <a:latin typeface="Arial" pitchFamily="34" charset="0"/>
                <a:cs typeface="Arial" pitchFamily="34" charset="0"/>
              </a:rPr>
              <a:t>Starfield</a:t>
            </a:r>
            <a:r>
              <a:rPr lang="pt-BR" sz="1800" b="1" dirty="0">
                <a:solidFill>
                  <a:schemeClr val="hlink"/>
                </a:solidFill>
                <a:latin typeface="Arial" pitchFamily="34" charset="0"/>
                <a:cs typeface="Arial" pitchFamily="34" charset="0"/>
              </a:rPr>
              <a:t>, 1995; </a:t>
            </a:r>
            <a:r>
              <a:rPr lang="pt-BR" sz="1800" b="1" dirty="0" err="1">
                <a:solidFill>
                  <a:schemeClr val="hlink"/>
                </a:solidFill>
                <a:latin typeface="Arial" pitchFamily="34" charset="0"/>
                <a:cs typeface="Arial" pitchFamily="34" charset="0"/>
              </a:rPr>
              <a:t>Parchman</a:t>
            </a:r>
            <a:r>
              <a:rPr lang="pt-BR" sz="1800" b="1" dirty="0">
                <a:solidFill>
                  <a:schemeClr val="hlink"/>
                </a:solidFill>
                <a:latin typeface="Arial" pitchFamily="34" charset="0"/>
                <a:cs typeface="Arial" pitchFamily="34" charset="0"/>
              </a:rPr>
              <a:t> e </a:t>
            </a:r>
            <a:r>
              <a:rPr lang="pt-BR" sz="1800" b="1" dirty="0" err="1">
                <a:solidFill>
                  <a:schemeClr val="hlink"/>
                </a:solidFill>
                <a:latin typeface="Arial" pitchFamily="34" charset="0"/>
                <a:cs typeface="Arial" pitchFamily="34" charset="0"/>
              </a:rPr>
              <a:t>Culler</a:t>
            </a:r>
            <a:r>
              <a:rPr lang="pt-BR" sz="1800" b="1" dirty="0">
                <a:solidFill>
                  <a:schemeClr val="hlink"/>
                </a:solidFill>
                <a:latin typeface="Arial" pitchFamily="34" charset="0"/>
                <a:cs typeface="Arial" pitchFamily="34" charset="0"/>
              </a:rPr>
              <a:t>, 1994; </a:t>
            </a:r>
            <a:r>
              <a:rPr lang="pt-BR" sz="1800" b="1" dirty="0" err="1">
                <a:solidFill>
                  <a:schemeClr val="hlink"/>
                </a:solidFill>
                <a:latin typeface="Arial" pitchFamily="34" charset="0"/>
                <a:cs typeface="Arial" pitchFamily="34" charset="0"/>
              </a:rPr>
              <a:t>Billings</a:t>
            </a:r>
            <a:r>
              <a:rPr lang="pt-BR" sz="1800" b="1" dirty="0">
                <a:solidFill>
                  <a:schemeClr val="hlink"/>
                </a:solidFill>
                <a:latin typeface="Arial" pitchFamily="34" charset="0"/>
                <a:cs typeface="Arial" pitchFamily="34" charset="0"/>
              </a:rPr>
              <a:t>, 1993; </a:t>
            </a:r>
            <a:r>
              <a:rPr lang="pt-BR" sz="1800" b="1" dirty="0" err="1">
                <a:solidFill>
                  <a:schemeClr val="hlink"/>
                </a:solidFill>
                <a:latin typeface="Arial" pitchFamily="34" charset="0"/>
                <a:cs typeface="Arial" pitchFamily="34" charset="0"/>
              </a:rPr>
              <a:t>Weissman</a:t>
            </a:r>
            <a:r>
              <a:rPr lang="pt-BR" sz="1800" b="1" dirty="0">
                <a:solidFill>
                  <a:schemeClr val="hlink"/>
                </a:solidFill>
                <a:latin typeface="Arial" pitchFamily="34" charset="0"/>
                <a:cs typeface="Arial" pitchFamily="34" charset="0"/>
              </a:rPr>
              <a:t>, 1992; </a:t>
            </a:r>
            <a:r>
              <a:rPr lang="pt-BR" sz="1800" b="1" dirty="0" err="1">
                <a:solidFill>
                  <a:schemeClr val="hlink"/>
                </a:solidFill>
                <a:latin typeface="Arial" pitchFamily="34" charset="0"/>
                <a:cs typeface="Arial" pitchFamily="34" charset="0"/>
              </a:rPr>
              <a:t>Billings</a:t>
            </a:r>
            <a:r>
              <a:rPr lang="pt-BR" sz="1800" b="1" dirty="0">
                <a:solidFill>
                  <a:schemeClr val="hlink"/>
                </a:solidFill>
                <a:latin typeface="Arial" pitchFamily="34" charset="0"/>
                <a:cs typeface="Arial" pitchFamily="34" charset="0"/>
              </a:rPr>
              <a:t> e </a:t>
            </a:r>
            <a:r>
              <a:rPr lang="pt-BR" sz="1800" b="1" dirty="0" err="1">
                <a:solidFill>
                  <a:schemeClr val="hlink"/>
                </a:solidFill>
                <a:latin typeface="Arial" pitchFamily="34" charset="0"/>
                <a:cs typeface="Arial" pitchFamily="34" charset="0"/>
              </a:rPr>
              <a:t>Teicholz</a:t>
            </a:r>
            <a:r>
              <a:rPr lang="pt-BR" sz="1800" b="1" dirty="0">
                <a:solidFill>
                  <a:schemeClr val="hlink"/>
                </a:solidFill>
                <a:latin typeface="Arial" pitchFamily="34" charset="0"/>
                <a:cs typeface="Arial" pitchFamily="34" charset="0"/>
              </a:rPr>
              <a:t>,1990, </a:t>
            </a:r>
            <a:r>
              <a:rPr lang="pt-BR" sz="1800" b="1" dirty="0" err="1">
                <a:solidFill>
                  <a:schemeClr val="hlink"/>
                </a:solidFill>
                <a:latin typeface="Arial" pitchFamily="34" charset="0"/>
                <a:cs typeface="Arial" pitchFamily="34" charset="0"/>
              </a:rPr>
              <a:t>Billings</a:t>
            </a:r>
            <a:r>
              <a:rPr lang="pt-BR" sz="1800" b="1" dirty="0">
                <a:solidFill>
                  <a:schemeClr val="hlink"/>
                </a:solidFill>
                <a:latin typeface="Arial" pitchFamily="34" charset="0"/>
                <a:cs typeface="Arial" pitchFamily="34" charset="0"/>
              </a:rPr>
              <a:t>,1989, </a:t>
            </a:r>
            <a:r>
              <a:rPr lang="pt-BR" sz="1800" b="1" dirty="0" err="1">
                <a:solidFill>
                  <a:schemeClr val="hlink"/>
                </a:solidFill>
                <a:latin typeface="Arial" pitchFamily="34" charset="0"/>
                <a:cs typeface="Arial" pitchFamily="34" charset="0"/>
              </a:rPr>
              <a:t>Starfield</a:t>
            </a:r>
            <a:r>
              <a:rPr lang="pt-BR" sz="1800" b="1" dirty="0">
                <a:solidFill>
                  <a:schemeClr val="hlink"/>
                </a:solidFill>
                <a:latin typeface="Arial" pitchFamily="34" charset="0"/>
                <a:cs typeface="Arial" pitchFamily="34" charset="0"/>
              </a:rPr>
              <a:t>, 1985).</a:t>
            </a:r>
            <a:endParaRPr lang="pt-BR" sz="1200" b="1" dirty="0">
              <a:solidFill>
                <a:schemeClr val="hlink"/>
              </a:solidFill>
              <a:latin typeface="Arial" pitchFamily="34" charset="0"/>
              <a:cs typeface="Times New Roman" pitchFamily="18" charset="0"/>
            </a:endParaRPr>
          </a:p>
          <a:p>
            <a:pPr indent="-228600" eaLnBrk="0" hangingPunct="0">
              <a:tabLst>
                <a:tab pos="228600" algn="l"/>
              </a:tabLst>
            </a:pPr>
            <a:endParaRPr lang="pt-BR" sz="2800" b="1" dirty="0">
              <a:solidFill>
                <a:srgbClr val="00FFFF"/>
              </a:solidFill>
              <a:latin typeface="Arial" pitchFamily="34" charset="0"/>
              <a:cs typeface="Arial" pitchFamily="34" charset="0"/>
            </a:endParaRPr>
          </a:p>
          <a:p>
            <a:pPr indent="-228600" eaLnBrk="0" hangingPunct="0">
              <a:tabLst>
                <a:tab pos="228600" algn="l"/>
              </a:tabLst>
            </a:pPr>
            <a:r>
              <a:rPr lang="pt-BR" sz="2800" b="1" dirty="0">
                <a:solidFill>
                  <a:srgbClr val="FF0000"/>
                </a:solidFill>
                <a:latin typeface="Arial" pitchFamily="34" charset="0"/>
                <a:cs typeface="Arial" pitchFamily="34" charset="0"/>
              </a:rPr>
              <a:t>O número de médicos generalistas na atenção primária  por habitante tem efeito positivo sobre indicadores vitais como  mortalidade global, mortalidade por cardiopatia isquêmica, mortalidade por câncer, mortalidade neonatal, expectativa de vida ao nascer e baixo peso ao nascer. </a:t>
            </a:r>
          </a:p>
          <a:p>
            <a:pPr indent="-228600" algn="r" eaLnBrk="0" hangingPunct="0">
              <a:tabLst>
                <a:tab pos="228600" algn="l"/>
              </a:tabLst>
            </a:pPr>
            <a:r>
              <a:rPr lang="pt-BR" sz="1800" b="1" dirty="0">
                <a:solidFill>
                  <a:schemeClr val="hlink"/>
                </a:solidFill>
                <a:latin typeface="Arial" pitchFamily="34" charset="0"/>
                <a:cs typeface="Arial" pitchFamily="34" charset="0"/>
              </a:rPr>
              <a:t>(</a:t>
            </a:r>
            <a:r>
              <a:rPr lang="pt-BR" sz="1800" b="1" dirty="0" err="1">
                <a:solidFill>
                  <a:schemeClr val="hlink"/>
                </a:solidFill>
                <a:latin typeface="Arial" pitchFamily="34" charset="0"/>
                <a:cs typeface="Arial" pitchFamily="34" charset="0"/>
              </a:rPr>
              <a:t>Shi</a:t>
            </a:r>
            <a:r>
              <a:rPr lang="pt-BR" sz="1800" b="1" dirty="0">
                <a:solidFill>
                  <a:schemeClr val="hlink"/>
                </a:solidFill>
                <a:latin typeface="Arial" pitchFamily="34" charset="0"/>
                <a:cs typeface="Arial" pitchFamily="34" charset="0"/>
              </a:rPr>
              <a:t>,1994).</a:t>
            </a:r>
            <a:endParaRPr lang="pt-BR" sz="1200" b="1" dirty="0">
              <a:solidFill>
                <a:schemeClr val="hlink"/>
              </a:solidFill>
              <a:latin typeface="Arial"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1981200"/>
            <a:ext cx="9144000" cy="823913"/>
          </a:xfrm>
          <a:prstGeom prst="rect">
            <a:avLst/>
          </a:prstGeom>
          <a:noFill/>
          <a:ln w="9525">
            <a:noFill/>
            <a:miter lim="800000"/>
            <a:headEnd/>
            <a:tailEnd/>
          </a:ln>
        </p:spPr>
        <p:txBody>
          <a:bodyPr lIns="90000" tIns="46800" rIns="90000" bIns="46800">
            <a:spAutoFit/>
          </a:bodyPr>
          <a:lstStyle/>
          <a:p>
            <a:pPr algn="ctr"/>
            <a:endParaRPr lang="pt-BR" sz="4800">
              <a:solidFill>
                <a:schemeClr val="hlink"/>
              </a:solidFill>
              <a:latin typeface="Arial" pitchFamily="34" charset="0"/>
            </a:endParaRPr>
          </a:p>
        </p:txBody>
      </p:sp>
      <p:sp>
        <p:nvSpPr>
          <p:cNvPr id="10243" name="Text Box 4"/>
          <p:cNvSpPr txBox="1">
            <a:spLocks noChangeArrowheads="1"/>
          </p:cNvSpPr>
          <p:nvPr/>
        </p:nvSpPr>
        <p:spPr bwMode="auto">
          <a:xfrm>
            <a:off x="304800" y="228600"/>
            <a:ext cx="8534400" cy="2987614"/>
          </a:xfrm>
          <a:prstGeom prst="rect">
            <a:avLst/>
          </a:prstGeom>
          <a:noFill/>
          <a:ln w="9525">
            <a:noFill/>
            <a:miter lim="800000"/>
            <a:headEnd/>
            <a:tailEnd/>
          </a:ln>
        </p:spPr>
        <p:txBody>
          <a:bodyPr lIns="90000" tIns="46800" rIns="90000" bIns="46800">
            <a:spAutoFit/>
          </a:bodyPr>
          <a:lstStyle/>
          <a:p>
            <a:pPr algn="ctr"/>
            <a:r>
              <a:rPr lang="en-US" sz="4400" b="1" dirty="0" err="1">
                <a:latin typeface="Arial" pitchFamily="34" charset="0"/>
              </a:rPr>
              <a:t>Saúde</a:t>
            </a:r>
            <a:r>
              <a:rPr lang="en-US" sz="4400" b="1" dirty="0">
                <a:latin typeface="Arial" pitchFamily="34" charset="0"/>
              </a:rPr>
              <a:t> </a:t>
            </a:r>
            <a:r>
              <a:rPr lang="en-US" sz="4400" b="1" dirty="0" err="1">
                <a:latin typeface="Arial" pitchFamily="34" charset="0"/>
              </a:rPr>
              <a:t>da</a:t>
            </a:r>
            <a:r>
              <a:rPr lang="en-US" sz="4400" b="1" dirty="0">
                <a:latin typeface="Arial" pitchFamily="34" charset="0"/>
              </a:rPr>
              <a:t> </a:t>
            </a:r>
            <a:r>
              <a:rPr lang="en-US" sz="4400" b="1" dirty="0" err="1">
                <a:latin typeface="Arial" pitchFamily="34" charset="0"/>
              </a:rPr>
              <a:t>Família</a:t>
            </a:r>
            <a:r>
              <a:rPr lang="en-US" sz="4400" b="1" dirty="0">
                <a:latin typeface="Arial" pitchFamily="34" charset="0"/>
              </a:rPr>
              <a:t> </a:t>
            </a:r>
          </a:p>
          <a:p>
            <a:pPr algn="ctr"/>
            <a:r>
              <a:rPr lang="en-US" sz="3600" b="1" dirty="0">
                <a:solidFill>
                  <a:schemeClr val="hlink"/>
                </a:solidFill>
                <a:latin typeface="Arial" pitchFamily="34" charset="0"/>
              </a:rPr>
              <a:t/>
            </a:r>
            <a:br>
              <a:rPr lang="en-US" sz="3600" b="1" dirty="0">
                <a:solidFill>
                  <a:schemeClr val="hlink"/>
                </a:solidFill>
                <a:latin typeface="Arial" pitchFamily="34" charset="0"/>
              </a:rPr>
            </a:br>
            <a:r>
              <a:rPr lang="en-US" sz="3600" b="1" dirty="0" err="1">
                <a:solidFill>
                  <a:srgbClr val="FF0000"/>
                </a:solidFill>
                <a:latin typeface="Arial" pitchFamily="34" charset="0"/>
              </a:rPr>
              <a:t>Constitui</a:t>
            </a:r>
            <a:r>
              <a:rPr lang="en-US" sz="3600" b="1" dirty="0">
                <a:solidFill>
                  <a:srgbClr val="FF0000"/>
                </a:solidFill>
                <a:latin typeface="Arial" pitchFamily="34" charset="0"/>
              </a:rPr>
              <a:t> </a:t>
            </a:r>
            <a:r>
              <a:rPr lang="en-US" sz="3600" b="1" dirty="0" err="1">
                <a:solidFill>
                  <a:srgbClr val="FF0000"/>
                </a:solidFill>
                <a:latin typeface="Arial" pitchFamily="34" charset="0"/>
              </a:rPr>
              <a:t>uma</a:t>
            </a:r>
            <a:r>
              <a:rPr lang="en-US" sz="3600" b="1" dirty="0">
                <a:solidFill>
                  <a:srgbClr val="FF0000"/>
                </a:solidFill>
                <a:latin typeface="Arial" pitchFamily="34" charset="0"/>
              </a:rPr>
              <a:t> </a:t>
            </a:r>
            <a:r>
              <a:rPr lang="en-US" sz="3600" b="1" dirty="0" err="1">
                <a:solidFill>
                  <a:srgbClr val="FF0000"/>
                </a:solidFill>
                <a:latin typeface="Arial" pitchFamily="34" charset="0"/>
              </a:rPr>
              <a:t>estratégia</a:t>
            </a:r>
            <a:r>
              <a:rPr lang="en-US" sz="3600" b="1" dirty="0">
                <a:solidFill>
                  <a:srgbClr val="FF0000"/>
                </a:solidFill>
                <a:latin typeface="Arial" pitchFamily="34" charset="0"/>
              </a:rPr>
              <a:t> </a:t>
            </a:r>
            <a:r>
              <a:rPr lang="en-US" sz="3600" b="1" dirty="0" err="1">
                <a:solidFill>
                  <a:srgbClr val="FF0000"/>
                </a:solidFill>
                <a:latin typeface="Arial" pitchFamily="34" charset="0"/>
              </a:rPr>
              <a:t>para</a:t>
            </a:r>
            <a:r>
              <a:rPr lang="en-US" sz="3600" b="1" dirty="0">
                <a:solidFill>
                  <a:srgbClr val="FF0000"/>
                </a:solidFill>
                <a:latin typeface="Arial" pitchFamily="34" charset="0"/>
              </a:rPr>
              <a:t> o </a:t>
            </a:r>
            <a:r>
              <a:rPr lang="en-US" sz="3600" b="1" dirty="0" err="1">
                <a:solidFill>
                  <a:srgbClr val="FF0000"/>
                </a:solidFill>
                <a:latin typeface="Arial" pitchFamily="34" charset="0"/>
              </a:rPr>
              <a:t>fortalecimento</a:t>
            </a:r>
            <a:r>
              <a:rPr lang="en-US" sz="3600" b="1" dirty="0">
                <a:solidFill>
                  <a:srgbClr val="FF0000"/>
                </a:solidFill>
                <a:latin typeface="Arial" pitchFamily="34" charset="0"/>
              </a:rPr>
              <a:t> e  </a:t>
            </a:r>
            <a:r>
              <a:rPr lang="en-US" sz="3600" b="1" dirty="0" err="1">
                <a:solidFill>
                  <a:srgbClr val="FF0000"/>
                </a:solidFill>
                <a:latin typeface="Arial" pitchFamily="34" charset="0"/>
              </a:rPr>
              <a:t>organização</a:t>
            </a:r>
            <a:r>
              <a:rPr lang="en-US" sz="3600" b="1" dirty="0">
                <a:solidFill>
                  <a:srgbClr val="FF0000"/>
                </a:solidFill>
                <a:latin typeface="Arial" pitchFamily="34" charset="0"/>
              </a:rPr>
              <a:t> </a:t>
            </a:r>
            <a:r>
              <a:rPr lang="en-US" sz="3600" b="1" dirty="0" err="1">
                <a:solidFill>
                  <a:srgbClr val="FF0000"/>
                </a:solidFill>
                <a:latin typeface="Arial" pitchFamily="34" charset="0"/>
              </a:rPr>
              <a:t>da</a:t>
            </a:r>
            <a:r>
              <a:rPr lang="en-US" sz="3600" b="1" dirty="0">
                <a:solidFill>
                  <a:srgbClr val="FF0000"/>
                </a:solidFill>
                <a:latin typeface="Arial" pitchFamily="34" charset="0"/>
              </a:rPr>
              <a:t> APS no </a:t>
            </a:r>
            <a:r>
              <a:rPr lang="en-US" sz="3600" b="1" dirty="0" err="1">
                <a:solidFill>
                  <a:srgbClr val="FF0000"/>
                </a:solidFill>
                <a:latin typeface="Arial" pitchFamily="34" charset="0"/>
              </a:rPr>
              <a:t>Brasil</a:t>
            </a:r>
            <a:r>
              <a:rPr lang="en-US" sz="3600" b="1" dirty="0">
                <a:solidFill>
                  <a:srgbClr val="FF0000"/>
                </a:solidFill>
                <a:latin typeface="Arial" pitchFamily="34" charset="0"/>
              </a:rPr>
              <a:t> </a:t>
            </a:r>
            <a:endParaRPr lang="pt-BR" dirty="0">
              <a:solidFill>
                <a:srgbClr val="FF0000"/>
              </a:solidFill>
            </a:endParaRPr>
          </a:p>
        </p:txBody>
      </p:sp>
      <p:sp>
        <p:nvSpPr>
          <p:cNvPr id="10244" name="Text Box 5"/>
          <p:cNvSpPr txBox="1">
            <a:spLocks noChangeArrowheads="1"/>
          </p:cNvSpPr>
          <p:nvPr/>
        </p:nvSpPr>
        <p:spPr bwMode="auto">
          <a:xfrm>
            <a:off x="357158" y="3429000"/>
            <a:ext cx="8501122" cy="2862322"/>
          </a:xfrm>
          <a:prstGeom prst="rect">
            <a:avLst/>
          </a:prstGeom>
          <a:noFill/>
          <a:ln w="9525">
            <a:noFill/>
            <a:miter lim="800000"/>
            <a:headEnd/>
            <a:tailEnd/>
          </a:ln>
        </p:spPr>
        <p:txBody>
          <a:bodyPr wrap="square">
            <a:spAutoFit/>
          </a:bodyPr>
          <a:lstStyle/>
          <a:p>
            <a:pPr eaLnBrk="0" hangingPunct="0"/>
            <a:r>
              <a:rPr lang="pt-BR" sz="3600" b="1" dirty="0">
                <a:solidFill>
                  <a:schemeClr val="hlink"/>
                </a:solidFill>
                <a:latin typeface="Arial" pitchFamily="34" charset="0"/>
                <a:cs typeface="Times New Roman" pitchFamily="18" charset="0"/>
              </a:rPr>
              <a:t>Possibilita a organização do Sistema Municipal de Saúde para contemplar os pontos essenciais de qualidade na APS mantendo o foco da atenção nas famílias da comunidade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2400" y="1312863"/>
            <a:ext cx="8839200" cy="5558445"/>
          </a:xfrm>
          <a:prstGeom prst="rect">
            <a:avLst/>
          </a:prstGeom>
          <a:noFill/>
          <a:ln w="9525">
            <a:noFill/>
            <a:miter lim="800000"/>
            <a:headEnd/>
            <a:tailEnd/>
          </a:ln>
        </p:spPr>
        <p:txBody>
          <a:bodyPr>
            <a:spAutoFit/>
          </a:bodyPr>
          <a:lstStyle/>
          <a:p>
            <a:pPr eaLnBrk="0" hangingPunct="0">
              <a:lnSpc>
                <a:spcPct val="80000"/>
              </a:lnSpc>
              <a:spcBef>
                <a:spcPct val="50000"/>
              </a:spcBef>
            </a:pPr>
            <a:r>
              <a:rPr lang="pt-BR" sz="3200" b="1" dirty="0">
                <a:latin typeface="Arial" pitchFamily="34" charset="0"/>
              </a:rPr>
              <a:t>Busca o fortalecimento da atenção por meio da ampliação do acesso, a qualificação e reorientação das práticas de </a:t>
            </a:r>
            <a:r>
              <a:rPr lang="pt-BR" sz="3200" b="1" dirty="0">
                <a:solidFill>
                  <a:srgbClr val="0070C0"/>
                </a:solidFill>
                <a:latin typeface="Arial" pitchFamily="34" charset="0"/>
              </a:rPr>
              <a:t>saúde no modelo de Promoção da Saúde</a:t>
            </a:r>
          </a:p>
          <a:p>
            <a:pPr eaLnBrk="0" hangingPunct="0">
              <a:lnSpc>
                <a:spcPct val="80000"/>
              </a:lnSpc>
              <a:spcBef>
                <a:spcPct val="50000"/>
              </a:spcBef>
              <a:buClr>
                <a:srgbClr val="FFFF00"/>
              </a:buClr>
              <a:buFont typeface="Wingdings" pitchFamily="2" charset="2"/>
              <a:buChar char="ü"/>
            </a:pPr>
            <a:r>
              <a:rPr lang="pt-BR" sz="3200" b="1" dirty="0">
                <a:solidFill>
                  <a:schemeClr val="hlink"/>
                </a:solidFill>
                <a:latin typeface="Arial" pitchFamily="34" charset="0"/>
              </a:rPr>
              <a:t> </a:t>
            </a:r>
            <a:r>
              <a:rPr lang="pt-BR" sz="3200" b="1" dirty="0" smtClean="0">
                <a:solidFill>
                  <a:srgbClr val="0070C0"/>
                </a:solidFill>
                <a:latin typeface="Arial" pitchFamily="34" charset="0"/>
              </a:rPr>
              <a:t>Pró-atividade</a:t>
            </a:r>
            <a:r>
              <a:rPr lang="pt-BR" sz="3200" b="1" dirty="0" smtClean="0">
                <a:solidFill>
                  <a:schemeClr val="hlink"/>
                </a:solidFill>
                <a:latin typeface="Arial" pitchFamily="34" charset="0"/>
              </a:rPr>
              <a:t> </a:t>
            </a:r>
            <a:r>
              <a:rPr lang="pt-BR" sz="3200" b="1" dirty="0">
                <a:latin typeface="Arial" pitchFamily="34" charset="0"/>
              </a:rPr>
              <a:t>perante indivíduos, famílias e comunidade </a:t>
            </a:r>
          </a:p>
          <a:p>
            <a:pPr eaLnBrk="0" hangingPunct="0">
              <a:lnSpc>
                <a:spcPct val="80000"/>
              </a:lnSpc>
              <a:spcBef>
                <a:spcPct val="50000"/>
              </a:spcBef>
              <a:buClr>
                <a:srgbClr val="FFFF00"/>
              </a:buClr>
              <a:buFont typeface="Wingdings" pitchFamily="2" charset="2"/>
              <a:buChar char="ü"/>
            </a:pPr>
            <a:r>
              <a:rPr lang="pt-BR" sz="3200" b="1" dirty="0">
                <a:solidFill>
                  <a:schemeClr val="hlink"/>
                </a:solidFill>
                <a:latin typeface="Arial" pitchFamily="34" charset="0"/>
              </a:rPr>
              <a:t> </a:t>
            </a:r>
            <a:r>
              <a:rPr lang="pt-BR" sz="3200" b="1" dirty="0">
                <a:solidFill>
                  <a:srgbClr val="0070C0"/>
                </a:solidFill>
                <a:latin typeface="Arial" pitchFamily="34" charset="0"/>
              </a:rPr>
              <a:t>Foco na Família </a:t>
            </a:r>
            <a:r>
              <a:rPr lang="pt-BR" sz="3200" b="1" dirty="0">
                <a:solidFill>
                  <a:schemeClr val="hlink"/>
                </a:solidFill>
                <a:latin typeface="Arial" pitchFamily="34" charset="0"/>
              </a:rPr>
              <a:t>– </a:t>
            </a:r>
            <a:r>
              <a:rPr lang="pt-BR" sz="3200" b="1" dirty="0">
                <a:latin typeface="Arial" pitchFamily="34" charset="0"/>
              </a:rPr>
              <a:t>produção social do processo saúde-doença </a:t>
            </a:r>
          </a:p>
          <a:p>
            <a:pPr eaLnBrk="0" hangingPunct="0">
              <a:lnSpc>
                <a:spcPct val="80000"/>
              </a:lnSpc>
              <a:spcBef>
                <a:spcPct val="50000"/>
              </a:spcBef>
              <a:buClr>
                <a:srgbClr val="FFFF00"/>
              </a:buClr>
              <a:buFont typeface="Wingdings" pitchFamily="2" charset="2"/>
              <a:buChar char="ü"/>
            </a:pPr>
            <a:r>
              <a:rPr lang="pt-BR" sz="3200" b="1" dirty="0">
                <a:solidFill>
                  <a:schemeClr val="hlink"/>
                </a:solidFill>
                <a:latin typeface="Arial" pitchFamily="34" charset="0"/>
              </a:rPr>
              <a:t> </a:t>
            </a:r>
            <a:r>
              <a:rPr lang="pt-BR" sz="3200" b="1" dirty="0">
                <a:solidFill>
                  <a:srgbClr val="0070C0"/>
                </a:solidFill>
                <a:latin typeface="Arial" pitchFamily="34" charset="0"/>
              </a:rPr>
              <a:t>Humanização, Acolhimento, Vínculo e Cuidado </a:t>
            </a:r>
            <a:r>
              <a:rPr lang="pt-BR" sz="3200" b="1" dirty="0">
                <a:latin typeface="Arial" pitchFamily="34" charset="0"/>
              </a:rPr>
              <a:t>ao longo do tempo – Ações de prevenção, promoção, tratamento, recuperação e manutenção da saúde</a:t>
            </a:r>
            <a:endParaRPr lang="pt-BR" b="1" dirty="0">
              <a:latin typeface="Arial" pitchFamily="34" charset="0"/>
            </a:endParaRPr>
          </a:p>
        </p:txBody>
      </p:sp>
      <p:sp>
        <p:nvSpPr>
          <p:cNvPr id="11267" name="Text Box 3"/>
          <p:cNvSpPr txBox="1">
            <a:spLocks noChangeArrowheads="1"/>
          </p:cNvSpPr>
          <p:nvPr/>
        </p:nvSpPr>
        <p:spPr bwMode="auto">
          <a:xfrm>
            <a:off x="285720" y="228600"/>
            <a:ext cx="8858280" cy="646331"/>
          </a:xfrm>
          <a:prstGeom prst="rect">
            <a:avLst/>
          </a:prstGeom>
          <a:noFill/>
          <a:ln w="9525">
            <a:noFill/>
            <a:miter lim="800000"/>
            <a:headEnd/>
            <a:tailEnd/>
          </a:ln>
        </p:spPr>
        <p:txBody>
          <a:bodyPr wrap="square">
            <a:spAutoFit/>
          </a:bodyPr>
          <a:lstStyle/>
          <a:p>
            <a:pPr algn="ctr" eaLnBrk="0" hangingPunct="0"/>
            <a:r>
              <a:rPr lang="pt-BR" sz="3600" b="1" dirty="0">
                <a:solidFill>
                  <a:srgbClr val="FF0000"/>
                </a:solidFill>
                <a:latin typeface="Arial" pitchFamily="34" charset="0"/>
              </a:rPr>
              <a:t>A estratégia Saúde da Família na APS</a:t>
            </a:r>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69875" y="1285861"/>
            <a:ext cx="8602663" cy="5112169"/>
          </a:xfrm>
          <a:prstGeom prst="rect">
            <a:avLst/>
          </a:prstGeom>
          <a:noFill/>
          <a:ln w="9525">
            <a:noFill/>
            <a:miter lim="800000"/>
            <a:headEnd/>
            <a:tailEnd/>
          </a:ln>
        </p:spPr>
        <p:txBody>
          <a:bodyPr wrap="square" anchor="ctr">
            <a:spAutoFit/>
          </a:bodyPr>
          <a:lstStyle/>
          <a:p>
            <a:pPr eaLnBrk="0" hangingPunct="0">
              <a:lnSpc>
                <a:spcPct val="80000"/>
              </a:lnSpc>
              <a:spcBef>
                <a:spcPct val="50000"/>
              </a:spcBef>
              <a:buClr>
                <a:srgbClr val="FFFF00"/>
              </a:buClr>
              <a:buFont typeface="Wingdings" pitchFamily="2" charset="2"/>
              <a:buChar char="ü"/>
            </a:pPr>
            <a:r>
              <a:rPr lang="pt-BR" sz="3200" b="1" dirty="0">
                <a:latin typeface="Arial" pitchFamily="34" charset="0"/>
              </a:rPr>
              <a:t>Integralidade, planejamento e coordenação  do cuidado</a:t>
            </a:r>
          </a:p>
          <a:p>
            <a:pPr eaLnBrk="0" hangingPunct="0">
              <a:lnSpc>
                <a:spcPct val="80000"/>
              </a:lnSpc>
              <a:spcBef>
                <a:spcPct val="50000"/>
              </a:spcBef>
              <a:buClr>
                <a:srgbClr val="FFFF00"/>
              </a:buClr>
              <a:buFont typeface="Wingdings" pitchFamily="2" charset="2"/>
              <a:buChar char="ü"/>
            </a:pPr>
            <a:r>
              <a:rPr lang="pt-BR" sz="3200" b="1" dirty="0">
                <a:latin typeface="Arial" pitchFamily="34" charset="0"/>
              </a:rPr>
              <a:t> Território e comunidade adstrita</a:t>
            </a:r>
          </a:p>
          <a:p>
            <a:pPr eaLnBrk="0" hangingPunct="0">
              <a:lnSpc>
                <a:spcPct val="65000"/>
              </a:lnSpc>
              <a:spcBef>
                <a:spcPct val="50000"/>
              </a:spcBef>
              <a:buClr>
                <a:srgbClr val="FFFF00"/>
              </a:buClr>
              <a:buFont typeface="Wingdings" pitchFamily="2" charset="2"/>
              <a:buChar char="ü"/>
            </a:pPr>
            <a:r>
              <a:rPr lang="pt-BR" sz="3200" b="1" dirty="0">
                <a:latin typeface="Arial" pitchFamily="34" charset="0"/>
              </a:rPr>
              <a:t> Trabalho em equipe </a:t>
            </a:r>
          </a:p>
          <a:p>
            <a:pPr eaLnBrk="0" hangingPunct="0">
              <a:lnSpc>
                <a:spcPct val="65000"/>
              </a:lnSpc>
              <a:spcBef>
                <a:spcPct val="50000"/>
              </a:spcBef>
              <a:buClr>
                <a:srgbClr val="FFFF00"/>
              </a:buClr>
              <a:buFont typeface="Wingdings" pitchFamily="2" charset="2"/>
              <a:buChar char="ü"/>
            </a:pPr>
            <a:r>
              <a:rPr lang="pt-BR" sz="3200" b="1" dirty="0">
                <a:latin typeface="Arial" pitchFamily="34" charset="0"/>
              </a:rPr>
              <a:t> </a:t>
            </a:r>
            <a:r>
              <a:rPr lang="pt-BR" sz="3200" b="1" dirty="0" err="1">
                <a:latin typeface="Arial" pitchFamily="34" charset="0"/>
              </a:rPr>
              <a:t>Co-responsabilidade</a:t>
            </a:r>
            <a:r>
              <a:rPr lang="pt-BR" sz="3200" b="1" dirty="0">
                <a:latin typeface="Arial" pitchFamily="34" charset="0"/>
              </a:rPr>
              <a:t> entre profissionais </a:t>
            </a:r>
            <a:endParaRPr lang="pt-BR" sz="3200" b="1" dirty="0" smtClean="0">
              <a:latin typeface="Arial" pitchFamily="34" charset="0"/>
            </a:endParaRPr>
          </a:p>
          <a:p>
            <a:pPr eaLnBrk="0" hangingPunct="0">
              <a:lnSpc>
                <a:spcPct val="65000"/>
              </a:lnSpc>
              <a:spcBef>
                <a:spcPct val="50000"/>
              </a:spcBef>
              <a:buClr>
                <a:srgbClr val="FFFF00"/>
              </a:buClr>
            </a:pPr>
            <a:r>
              <a:rPr lang="pt-BR" sz="3200" b="1" dirty="0" smtClean="0">
                <a:latin typeface="Arial" pitchFamily="34" charset="0"/>
              </a:rPr>
              <a:t>    e </a:t>
            </a:r>
            <a:r>
              <a:rPr lang="pt-BR" sz="3200" b="1" dirty="0">
                <a:latin typeface="Arial" pitchFamily="34" charset="0"/>
              </a:rPr>
              <a:t>famílias assistidas</a:t>
            </a:r>
          </a:p>
          <a:p>
            <a:pPr eaLnBrk="0" hangingPunct="0">
              <a:spcBef>
                <a:spcPct val="50000"/>
              </a:spcBef>
              <a:buClr>
                <a:srgbClr val="FFFF00"/>
              </a:buClr>
              <a:buFont typeface="Wingdings" pitchFamily="2" charset="2"/>
              <a:buChar char="ü"/>
            </a:pPr>
            <a:r>
              <a:rPr lang="pt-BR" sz="3200" b="1" dirty="0">
                <a:latin typeface="Arial" pitchFamily="34" charset="0"/>
              </a:rPr>
              <a:t> Estímulo à participação social</a:t>
            </a:r>
          </a:p>
          <a:p>
            <a:pPr eaLnBrk="0" hangingPunct="0">
              <a:spcBef>
                <a:spcPct val="50000"/>
              </a:spcBef>
              <a:buClr>
                <a:srgbClr val="FFFF00"/>
              </a:buClr>
              <a:buFont typeface="Wingdings" pitchFamily="2" charset="2"/>
              <a:buChar char="ü"/>
            </a:pPr>
            <a:r>
              <a:rPr lang="pt-BR" sz="3200" b="1" dirty="0">
                <a:latin typeface="Arial" pitchFamily="34" charset="0"/>
              </a:rPr>
              <a:t> </a:t>
            </a:r>
            <a:r>
              <a:rPr lang="pt-BR" sz="3200" b="1" dirty="0" err="1">
                <a:latin typeface="Arial" pitchFamily="34" charset="0"/>
              </a:rPr>
              <a:t>Intersetorialidade</a:t>
            </a:r>
            <a:r>
              <a:rPr lang="pt-BR" sz="3200" b="1" dirty="0">
                <a:latin typeface="Arial" pitchFamily="34" charset="0"/>
              </a:rPr>
              <a:t> das ações </a:t>
            </a:r>
          </a:p>
          <a:p>
            <a:pPr eaLnBrk="0" hangingPunct="0">
              <a:spcBef>
                <a:spcPct val="50000"/>
              </a:spcBef>
              <a:buClr>
                <a:srgbClr val="FFFF00"/>
              </a:buClr>
              <a:buFont typeface="Wingdings" pitchFamily="2" charset="2"/>
              <a:buChar char="ü"/>
            </a:pPr>
            <a:endParaRPr lang="pt-BR" b="1" dirty="0">
              <a:solidFill>
                <a:schemeClr val="hlink"/>
              </a:solidFill>
              <a:latin typeface="Arial" pitchFamily="34" charset="0"/>
            </a:endParaRPr>
          </a:p>
        </p:txBody>
      </p:sp>
      <p:sp>
        <p:nvSpPr>
          <p:cNvPr id="12291" name="Text Box 3"/>
          <p:cNvSpPr txBox="1">
            <a:spLocks noChangeArrowheads="1"/>
          </p:cNvSpPr>
          <p:nvPr/>
        </p:nvSpPr>
        <p:spPr bwMode="auto">
          <a:xfrm>
            <a:off x="533400" y="3657600"/>
            <a:ext cx="8458200" cy="366713"/>
          </a:xfrm>
          <a:prstGeom prst="rect">
            <a:avLst/>
          </a:prstGeom>
          <a:noFill/>
          <a:ln w="9525">
            <a:noFill/>
            <a:miter lim="800000"/>
            <a:headEnd/>
            <a:tailEnd/>
          </a:ln>
        </p:spPr>
        <p:txBody>
          <a:bodyPr anchor="ctr">
            <a:spAutoFit/>
          </a:bodyPr>
          <a:lstStyle/>
          <a:p>
            <a:pPr eaLnBrk="0" hangingPunct="0">
              <a:spcBef>
                <a:spcPct val="50000"/>
              </a:spcBef>
            </a:pPr>
            <a:endParaRPr lang="pt-BR" sz="1800">
              <a:solidFill>
                <a:schemeClr val="tx2"/>
              </a:solidFill>
            </a:endParaRPr>
          </a:p>
        </p:txBody>
      </p:sp>
      <p:sp>
        <p:nvSpPr>
          <p:cNvPr id="12292" name="Text Box 4"/>
          <p:cNvSpPr txBox="1">
            <a:spLocks noChangeArrowheads="1"/>
          </p:cNvSpPr>
          <p:nvPr/>
        </p:nvSpPr>
        <p:spPr bwMode="auto">
          <a:xfrm>
            <a:off x="685800" y="3505200"/>
            <a:ext cx="82296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2293" name="Text Box 5"/>
          <p:cNvSpPr txBox="1">
            <a:spLocks noChangeArrowheads="1"/>
          </p:cNvSpPr>
          <p:nvPr/>
        </p:nvSpPr>
        <p:spPr bwMode="auto">
          <a:xfrm>
            <a:off x="762000" y="3505200"/>
            <a:ext cx="83820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2294" name="Text Box 6"/>
          <p:cNvSpPr txBox="1">
            <a:spLocks noChangeArrowheads="1"/>
          </p:cNvSpPr>
          <p:nvPr/>
        </p:nvSpPr>
        <p:spPr bwMode="auto">
          <a:xfrm>
            <a:off x="609600" y="3390900"/>
            <a:ext cx="82296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2295" name="Text Box 7"/>
          <p:cNvSpPr txBox="1">
            <a:spLocks noChangeArrowheads="1"/>
          </p:cNvSpPr>
          <p:nvPr/>
        </p:nvSpPr>
        <p:spPr bwMode="auto">
          <a:xfrm>
            <a:off x="533400" y="3505200"/>
            <a:ext cx="8305800" cy="762000"/>
          </a:xfrm>
          <a:prstGeom prst="rect">
            <a:avLst/>
          </a:prstGeom>
          <a:noFill/>
          <a:ln w="9525">
            <a:noFill/>
            <a:miter lim="800000"/>
            <a:headEnd/>
            <a:tailEnd/>
          </a:ln>
        </p:spPr>
        <p:txBody>
          <a:bodyPr anchor="ctr">
            <a:spAutoFit/>
          </a:bodyPr>
          <a:lstStyle/>
          <a:p>
            <a:pPr algn="ctr" eaLnBrk="0" hangingPunct="0">
              <a:spcBef>
                <a:spcPct val="50000"/>
              </a:spcBef>
            </a:pPr>
            <a:endParaRPr lang="pt-BR" sz="4400">
              <a:solidFill>
                <a:schemeClr val="tx2"/>
              </a:solidFill>
            </a:endParaRPr>
          </a:p>
        </p:txBody>
      </p:sp>
      <p:sp>
        <p:nvSpPr>
          <p:cNvPr id="12296" name="Text Box 8"/>
          <p:cNvSpPr txBox="1">
            <a:spLocks noChangeArrowheads="1"/>
          </p:cNvSpPr>
          <p:nvPr/>
        </p:nvSpPr>
        <p:spPr bwMode="auto">
          <a:xfrm>
            <a:off x="609600" y="3698875"/>
            <a:ext cx="7696200" cy="457200"/>
          </a:xfrm>
          <a:prstGeom prst="rect">
            <a:avLst/>
          </a:prstGeom>
          <a:noFill/>
          <a:ln w="9525">
            <a:noFill/>
            <a:miter lim="800000"/>
            <a:headEnd/>
            <a:tailEnd/>
          </a:ln>
        </p:spPr>
        <p:txBody>
          <a:bodyPr anchor="ctr">
            <a:spAutoFit/>
          </a:bodyPr>
          <a:lstStyle/>
          <a:p>
            <a:pPr algn="ctr" eaLnBrk="0" hangingPunct="0">
              <a:spcBef>
                <a:spcPct val="50000"/>
              </a:spcBef>
            </a:pPr>
            <a:endParaRPr lang="pt-BR" sz="2400">
              <a:solidFill>
                <a:srgbClr val="000099"/>
              </a:solidFill>
              <a:latin typeface="Comic Sans MS" pitchFamily="66" charset="0"/>
            </a:endParaRPr>
          </a:p>
        </p:txBody>
      </p:sp>
      <p:sp>
        <p:nvSpPr>
          <p:cNvPr id="12297" name="Text Box 9"/>
          <p:cNvSpPr txBox="1">
            <a:spLocks noChangeArrowheads="1"/>
          </p:cNvSpPr>
          <p:nvPr/>
        </p:nvSpPr>
        <p:spPr bwMode="auto">
          <a:xfrm>
            <a:off x="838200" y="3497263"/>
            <a:ext cx="7467600" cy="457200"/>
          </a:xfrm>
          <a:prstGeom prst="rect">
            <a:avLst/>
          </a:prstGeom>
          <a:noFill/>
          <a:ln w="9525">
            <a:noFill/>
            <a:miter lim="800000"/>
            <a:headEnd/>
            <a:tailEnd/>
          </a:ln>
        </p:spPr>
        <p:txBody>
          <a:bodyPr anchor="ctr">
            <a:spAutoFit/>
          </a:bodyPr>
          <a:lstStyle/>
          <a:p>
            <a:pPr algn="ctr" eaLnBrk="0" hangingPunct="0">
              <a:spcBef>
                <a:spcPct val="50000"/>
              </a:spcBef>
            </a:pPr>
            <a:endParaRPr lang="pt-BR" sz="2400" b="1">
              <a:solidFill>
                <a:srgbClr val="000099"/>
              </a:solidFill>
              <a:latin typeface="Comic Sans MS" pitchFamily="66" charset="0"/>
            </a:endParaRPr>
          </a:p>
        </p:txBody>
      </p:sp>
      <p:sp>
        <p:nvSpPr>
          <p:cNvPr id="12298" name="Text Box 11"/>
          <p:cNvSpPr txBox="1">
            <a:spLocks noChangeArrowheads="1"/>
          </p:cNvSpPr>
          <p:nvPr/>
        </p:nvSpPr>
        <p:spPr bwMode="auto">
          <a:xfrm>
            <a:off x="0" y="228600"/>
            <a:ext cx="9144000" cy="646331"/>
          </a:xfrm>
          <a:prstGeom prst="rect">
            <a:avLst/>
          </a:prstGeom>
          <a:noFill/>
          <a:ln w="9525">
            <a:noFill/>
            <a:miter lim="800000"/>
            <a:headEnd/>
            <a:tailEnd/>
          </a:ln>
        </p:spPr>
        <p:txBody>
          <a:bodyPr wrap="square">
            <a:spAutoFit/>
          </a:bodyPr>
          <a:lstStyle/>
          <a:p>
            <a:pPr algn="ctr" eaLnBrk="0" hangingPunct="0"/>
            <a:r>
              <a:rPr lang="pt-BR" sz="3600" b="1" dirty="0" smtClean="0">
                <a:solidFill>
                  <a:srgbClr val="FF0000"/>
                </a:solidFill>
                <a:latin typeface="Arial" pitchFamily="34" charset="0"/>
              </a:rPr>
              <a:t>A estratégia Saúde da Família na APS</a:t>
            </a:r>
            <a:endParaRPr lang="pt-BR" sz="3600" b="1" dirty="0">
              <a:solidFill>
                <a:srgbClr val="FF0000"/>
              </a:solidFill>
              <a:latin typeface="Arial" pitchFamily="34" charset="0"/>
            </a:endParaRPr>
          </a:p>
        </p:txBody>
      </p:sp>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2234</TotalTime>
  <Words>1087</Words>
  <Application>Microsoft Office PowerPoint</Application>
  <PresentationFormat>Apresentação na tela (4:3)</PresentationFormat>
  <Paragraphs>120</Paragraphs>
  <Slides>40</Slides>
  <Notes>0</Notes>
  <HiddenSlides>0</HiddenSlides>
  <MMClips>0</MMClips>
  <ScaleCrop>false</ScaleCrop>
  <HeadingPairs>
    <vt:vector size="4" baseType="variant">
      <vt:variant>
        <vt:lpstr>Tema</vt:lpstr>
      </vt:variant>
      <vt:variant>
        <vt:i4>1</vt:i4>
      </vt:variant>
      <vt:variant>
        <vt:lpstr>Títulos de slides</vt:lpstr>
      </vt:variant>
      <vt:variant>
        <vt:i4>40</vt:i4>
      </vt:variant>
    </vt:vector>
  </HeadingPairs>
  <TitlesOfParts>
    <vt:vector size="41"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 estratégia Saúde da Família na APS</vt:lpstr>
      <vt:lpstr>Apresentação do PowerPoint</vt:lpstr>
      <vt:lpstr>Apresentação do PowerPoint</vt:lpstr>
      <vt:lpstr>Apresentação do PowerPoint</vt:lpstr>
      <vt:lpstr>Apresentação do PowerPoint</vt:lpstr>
      <vt:lpstr>Equipes de Saúde da Família Compostas por </vt:lpstr>
      <vt:lpstr>Cada equipe é responsável por:  Mil famílias (3 a 4 mil pessoas) Área geográfica delimitada</vt:lpstr>
      <vt:lpstr>Atuação das Equipes ocorre principalmente:</vt:lpstr>
      <vt:lpstr>Apresentação do PowerPoint</vt:lpstr>
      <vt:lpstr>Apresentação do PowerPoint</vt:lpstr>
      <vt:lpstr>Atuação das Equipes</vt:lpstr>
      <vt:lpstr>Apresentação do PowerPoint</vt:lpstr>
      <vt:lpstr>Portaria nº 648 -28 de março de 2006 </vt:lpstr>
      <vt:lpstr>Apresentação do PowerPoint</vt:lpstr>
      <vt:lpstr>Apresentação do PowerPoint</vt:lpstr>
      <vt:lpstr>Apresentação do PowerPoint</vt:lpstr>
      <vt:lpstr>Apresentação do PowerPoint</vt:lpstr>
      <vt:lpstr>Apresentação do PowerPoint</vt:lpstr>
      <vt:lpstr>Apresentação do PowerPoint</vt:lpstr>
      <vt:lpstr>Atribuições específicas do TÉCNICO DE ENFERMAGEM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isabela</dc:creator>
  <cp:lastModifiedBy>Isabela</cp:lastModifiedBy>
  <cp:revision>18</cp:revision>
  <dcterms:created xsi:type="dcterms:W3CDTF">2017-03-06T17:02:42Z</dcterms:created>
  <dcterms:modified xsi:type="dcterms:W3CDTF">2017-11-21T22:26:14Z</dcterms:modified>
</cp:coreProperties>
</file>