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8"/>
  </p:notesMasterIdLst>
  <p:handoutMasterIdLst>
    <p:handoutMasterId r:id="rId49"/>
  </p:handoutMasterIdLst>
  <p:sldIdLst>
    <p:sldId id="404" r:id="rId2"/>
    <p:sldId id="439" r:id="rId3"/>
    <p:sldId id="440" r:id="rId4"/>
    <p:sldId id="441" r:id="rId5"/>
    <p:sldId id="447" r:id="rId6"/>
    <p:sldId id="448" r:id="rId7"/>
    <p:sldId id="406" r:id="rId8"/>
    <p:sldId id="414" r:id="rId9"/>
    <p:sldId id="415" r:id="rId10"/>
    <p:sldId id="418" r:id="rId11"/>
    <p:sldId id="419" r:id="rId12"/>
    <p:sldId id="420" r:id="rId13"/>
    <p:sldId id="421" r:id="rId14"/>
    <p:sldId id="353" r:id="rId15"/>
    <p:sldId id="325" r:id="rId16"/>
    <p:sldId id="454" r:id="rId17"/>
    <p:sldId id="456" r:id="rId18"/>
    <p:sldId id="457" r:id="rId19"/>
    <p:sldId id="458" r:id="rId20"/>
    <p:sldId id="460" r:id="rId21"/>
    <p:sldId id="461" r:id="rId22"/>
    <p:sldId id="462" r:id="rId23"/>
    <p:sldId id="464" r:id="rId24"/>
    <p:sldId id="450" r:id="rId25"/>
    <p:sldId id="428" r:id="rId26"/>
    <p:sldId id="430" r:id="rId27"/>
    <p:sldId id="432" r:id="rId28"/>
    <p:sldId id="433" r:id="rId29"/>
    <p:sldId id="435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473" r:id="rId39"/>
    <p:sldId id="474" r:id="rId40"/>
    <p:sldId id="475" r:id="rId41"/>
    <p:sldId id="476" r:id="rId42"/>
    <p:sldId id="477" r:id="rId43"/>
    <p:sldId id="478" r:id="rId44"/>
    <p:sldId id="479" r:id="rId45"/>
    <p:sldId id="480" r:id="rId46"/>
    <p:sldId id="481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BF7F3"/>
    <a:srgbClr val="FFF5CD"/>
    <a:srgbClr val="F4FFCD"/>
    <a:srgbClr val="FFEBCD"/>
    <a:srgbClr val="0066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8577" autoAdjust="0"/>
  </p:normalViewPr>
  <p:slideViewPr>
    <p:cSldViewPr>
      <p:cViewPr>
        <p:scale>
          <a:sx n="68" d="100"/>
          <a:sy n="68" d="100"/>
        </p:scale>
        <p:origin x="-15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608" y="4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0CBCA-33D3-4BB5-ACE1-A50CE73AC236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0B3A7-84EC-401C-9205-7F4359294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28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EB15A5-4D75-41F6-AD95-7418F39336B5}" type="datetimeFigureOut">
              <a:rPr lang="pt-BR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9F22B-469A-42C0-9637-709CE2929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719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805D0B-727C-4920-8D5F-781B4BA3F016}" type="slidenum">
              <a:rPr lang="pt-BR" smtClean="0">
                <a:latin typeface="Arial" charset="0"/>
              </a:rPr>
              <a:pPr eaLnBrk="1" hangingPunct="1"/>
              <a:t>15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9C5A5C42-00EE-4E8F-8BF6-E7FA611502D0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F78B9006-61D4-42FA-A3DC-6D480E1FD6A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BD765-C70A-4F45-8ACD-E165024ED674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9DC22-BC7C-4B3D-9C71-DF35CCCB874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09E57-1544-41CC-9165-31448BB753D3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58E0B-2481-4843-9750-0495F4D013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E99448C-5847-42CF-A29B-602E265E2ADF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42677ED0-25CC-4F4D-8B1F-3ED708F5963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BBFDBAA-13AE-4D8F-93F5-ECF164FF907B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922854E7-28C8-4784-AC01-712405EBA6D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CCFCB-BDCE-470C-BB69-A8F3BF898A8A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708-5584-4A06-A60B-9CBF4C4C3A8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2F5F37-B696-4C4C-B85B-AD53E9B14EA9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4465C-DEE8-4B84-91C3-9B8A9CD27FD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7522F4B-5448-4EBB-955E-2ED2D3441AEF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A10B902-5069-4A3D-81B4-75917A3479D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7B43D-B2C9-4117-ABC5-B1E19D5E4D70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AB921-D720-451E-9422-B6D8CF7C1EF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CB77CCD6-67B2-4B6E-AC99-B2DF0FF9645F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FC87497-1369-420E-9055-27AC67B1E20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BBAC7CD-C1C4-42DD-B15F-6E311078AB5C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C5FD443-6C57-4E91-B9BA-CAC8C474FC5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8740A9-86E6-4BF8-A800-1BC21050E5E1}" type="datetimeFigureOut">
              <a:rPr lang="pt-BR" smtClean="0"/>
              <a:pPr>
                <a:defRPr/>
              </a:pPr>
              <a:t>03/07/2018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F19E37-AF70-4D15-A4A1-498C3823240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br/imgres?imgurl&amp;imgrefurl=http%3A%2F%2Fmarciusmachadocientistapolitico.blogspot.com%2F2011_05_01_archive.html&amp;h=0&amp;w=0&amp;sz=1&amp;tbnid=AQmiAUb206I3XM&amp;tbnh=251&amp;tbnw=201&amp;zoom=1&amp;docid=bPipa9yoY4p7sM&amp;ei=VIfGUruOLejisASFk4LIDQ&amp;ved=0CAQQsCUo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google.com.br/imgres?imgurl&amp;imgrefurl=http%3A%2F%2Fdisciplinas.stoa.usp.br%2Fmod%2Fresource%2Fview.php%3Fid%3D27338&amp;h=0&amp;w=0&amp;sz=1&amp;tbnid=r8h-hipu85IJsM&amp;tbnh=198&amp;tbnw=255&amp;zoom=1&amp;docid=GTzLPpNIeBU4XM&amp;ei=VIfGUruOLejisASFk4LIDQ&amp;ved=0CAIQsCUoAA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br/url?sa=i&amp;rct=j&amp;q=&amp;esrc=s&amp;source=images&amp;cd=&amp;cad=rja&amp;docid=qysN3CKor-UquM&amp;tbnid=y42WZNSIgHcIFM:&amp;ved=0CAUQjRw&amp;url=http%3A%2F%2Fmensagens.culturamix.com%2Ffrases%2Fhomenagem-para-enfermeiras&amp;ei=9Z_GUrOOMsrHsASdsICQDQ&amp;bvm=bv.58187178,d.eW0&amp;psig=AFQjCNGWTEUmhroJ7SDCxBsCaU71hUr0wQ&amp;ust=13888351738690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www.google.com.br/url?sa=i&amp;rct=j&amp;q=&amp;esrc=s&amp;source=images&amp;cd=&amp;cad=rja&amp;docid=OFjFgH2eorwj-M&amp;tbnid=92PNymnIEgdAZM:&amp;ved=0CAUQjRw&amp;url=http%3A%2F%2Fwww.portaleducacao.com.br%2FArtigo%2FImprimir%2F19218&amp;ei=CKDGUoPfFuHesASppoDoDA&amp;bvm=bv.58187178,d.eW0&amp;psig=AFQjCNGWTEUmhroJ7SDCxBsCaU71hUr0wQ&amp;ust=1388835173869005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1979712" y="980728"/>
            <a:ext cx="6820272" cy="1894362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4400" dirty="0" smtClean="0">
                <a:latin typeface="Adobe Hebrew" pitchFamily="18" charset="-79"/>
                <a:cs typeface="Adobe Hebrew" pitchFamily="18" charset="-79"/>
              </a:rPr>
              <a:t>RESUMO PARA A PROVA </a:t>
            </a:r>
            <a:br>
              <a:rPr lang="pt-BR" sz="4400" dirty="0" smtClean="0">
                <a:latin typeface="Adobe Hebrew" pitchFamily="18" charset="-79"/>
                <a:cs typeface="Adobe Hebrew" pitchFamily="18" charset="-79"/>
              </a:rPr>
            </a:br>
            <a:r>
              <a:rPr lang="pt-BR" sz="4400" dirty="0" smtClean="0">
                <a:latin typeface="Adobe Hebrew" pitchFamily="18" charset="-79"/>
                <a:cs typeface="Adobe Hebrew" pitchFamily="18" charset="-79"/>
              </a:rPr>
              <a:t>GESTÃO </a:t>
            </a:r>
            <a:r>
              <a:rPr lang="pt-BR" sz="4400" dirty="0" smtClean="0">
                <a:latin typeface="Adobe Hebrew" pitchFamily="18" charset="-79"/>
                <a:cs typeface="Adobe Hebrew" pitchFamily="18" charset="-79"/>
              </a:rPr>
              <a:t>DO TRABALHO EM ENFERMAGEM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F8288F78-5B26-4162-B30B-1C041AA33714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66725" y="2063750"/>
            <a:ext cx="8281988" cy="3381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 PROCESSOS PODEM SER CLASSIFICADOS EM: </a:t>
            </a:r>
          </a:p>
          <a:p>
            <a:pPr>
              <a:lnSpc>
                <a:spcPct val="110000"/>
              </a:lnSpc>
              <a:defRPr/>
            </a:pPr>
            <a:endParaRPr lang="pt-BR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Estratégico</a:t>
            </a: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Finalístico</a:t>
            </a:r>
          </a:p>
          <a:p>
            <a:pPr>
              <a:lnSpc>
                <a:spcPct val="110000"/>
              </a:lnSpc>
              <a:buClr>
                <a:srgbClr val="00FF99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 apoio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E6A89897-17E9-41A7-BAE4-C1E039234583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6725" y="1484313"/>
            <a:ext cx="8208963" cy="43211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ESTRATÉGICOS: 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definem o negócio da organização e direcionam os processos finalísticos.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pt-BR" sz="28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Exemplo: Gestão de Pessoas, Plano Diretor / Estratégico, Controle Orçamentário, etc. 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 Concentrado </a:t>
            </a:r>
            <a:r>
              <a:rPr lang="pt-B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Nível Central – Secretaria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73B64B79-2E48-42A6-A97D-CFC6B04E8176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8281987" cy="5505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FINALÍSTICOS: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5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geram os produtos ou serviços finais da organização, isto é, aqueles produtos e serviços que são entregues e atendem as necessidades e expectativas das partes interessadas. Estes processos contribuem diretamente para a criação de valor para os clientes e para a sociedade </a:t>
            </a:r>
            <a:r>
              <a:rPr lang="pt-B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(SES MG, 2008)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Exemplo: Consulta, Visita domiciliar, Vacinas, Internação clínica, Atendimento em Urgência, etc.</a:t>
            </a: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6B18542D-337A-4E96-A778-13F47793C283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703263" y="3725863"/>
            <a:ext cx="1187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Promover 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Saneamento</a:t>
            </a:r>
          </a:p>
          <a:p>
            <a:pPr algn="ctr" eaLnBrk="1" hangingPunct="1">
              <a:lnSpc>
                <a:spcPct val="110000"/>
              </a:lnSpc>
            </a:pPr>
            <a:r>
              <a:rPr lang="pt-BR" sz="1200">
                <a:solidFill>
                  <a:schemeClr val="bg1"/>
                </a:solidFill>
                <a:latin typeface="Arial" charset="0"/>
                <a:cs typeface="Arial" charset="0"/>
              </a:rPr>
              <a:t>Básico</a:t>
            </a:r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713788" cy="5429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PROCESSOS DE APOIO:</a:t>
            </a: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São aqueles que dão suporte direto aos processos finalísticos. Fornecem ou criam as condições necessárias para que a organização possa gerar seus produtos ou serviços que vão atender às necessidades e expectativas de seus clientes e da sociedade, agregando valor para estes </a:t>
            </a:r>
            <a:r>
              <a:rPr lang="pt-BR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(SES MG, 2008)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pt-BR" sz="1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pt-BR" sz="28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t-B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Exemplos: Higienização, Serviço de Manutenção, Laboratório, Esterilização, SAME etc.</a:t>
            </a:r>
            <a:endParaRPr lang="pt-BR" sz="28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409575"/>
            <a:ext cx="6335713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defRPr/>
            </a:pPr>
            <a:r>
              <a:rPr kumimoji="1"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GERENCIAMENTO POR PROCESSOS</a:t>
            </a:r>
            <a:endParaRPr kumimoji="1" lang="pt-BR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77787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6600"/>
                </a:solidFill>
              </a:rPr>
              <a:t>O QUE FAZ UM GESTOR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038600" cy="41148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z="3000" b="1" smtClean="0"/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Escolhe caminho a seguir</a:t>
            </a:r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Alocação de  recursos</a:t>
            </a:r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Foco no resultado</a:t>
            </a:r>
          </a:p>
          <a:p>
            <a:pPr eaLnBrk="1" hangingPunct="1"/>
            <a:endParaRPr lang="pt-BR" sz="3000" smtClean="0">
              <a:solidFill>
                <a:srgbClr val="990000"/>
              </a:solidFill>
            </a:endParaRPr>
          </a:p>
        </p:txBody>
      </p:sp>
      <p:pic>
        <p:nvPicPr>
          <p:cNvPr id="34820" name="Picture 8" descr="enf-sorrindo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0400" y="1981200"/>
            <a:ext cx="3403600" cy="41148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0" y="381000"/>
            <a:ext cx="864393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1-Nível Profissional</a:t>
            </a:r>
            <a:r>
              <a:rPr lang="pt-BR" sz="2400" b="1">
                <a:cs typeface="Tahoma" pitchFamily="34" charset="0"/>
              </a:rPr>
              <a:t>: </a:t>
            </a:r>
            <a:r>
              <a:rPr lang="pt-BR" sz="2000">
                <a:cs typeface="Tahoma" pitchFamily="34" charset="0"/>
              </a:rPr>
              <a:t>O cuidado começa na relação profissional-paciente (espaço de gestão do cuidado):</a:t>
            </a: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Ética profissional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Capacidade técnica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sz="2000">
                <a:cs typeface="Tahoma" pitchFamily="34" charset="0"/>
              </a:rPr>
              <a:t>Relação profissional-paciente</a:t>
            </a:r>
            <a:endParaRPr lang="pt-BR" sz="2000" b="1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2- Nível dos Serviços de saúde: </a:t>
            </a:r>
            <a:r>
              <a:rPr lang="pt-BR" sz="2000">
                <a:cs typeface="Tahoma" pitchFamily="34" charset="0"/>
              </a:rPr>
              <a:t>Divisão técnica do trabalho, organização, processo de trabalho, acesso, mecanismos de comunicação da equipe, organização dos fluxos dos pacientes, gestão da informação</a:t>
            </a: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pt-BR" sz="2400"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pt-BR" sz="2000">
              <a:solidFill>
                <a:srgbClr val="990000"/>
              </a:solidFill>
              <a:cs typeface="Tahom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sz="2000" b="1">
                <a:cs typeface="Tahoma" pitchFamily="34" charset="0"/>
              </a:rPr>
              <a:t>3- Nível dos Sistemas de saúde: </a:t>
            </a:r>
            <a:r>
              <a:rPr lang="pt-BR" sz="2000">
                <a:cs typeface="Tahoma" pitchFamily="34" charset="0"/>
              </a:rPr>
              <a:t>Organização do sistema de saúde, das redes de cuidado, mecanismos de comunicação (referência, contra-referência)</a:t>
            </a:r>
          </a:p>
          <a:p>
            <a:pPr algn="just" eaLnBrk="1" hangingPunct="1">
              <a:spcBef>
                <a:spcPct val="50000"/>
              </a:spcBef>
            </a:pPr>
            <a:endParaRPr lang="pt-BR" sz="2400">
              <a:cs typeface="Tahoma" pitchFamily="34" charset="0"/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5638800" y="1219200"/>
            <a:ext cx="2286000" cy="91440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é o usuário</a:t>
            </a:r>
          </a:p>
        </p:txBody>
      </p:sp>
      <p:sp>
        <p:nvSpPr>
          <p:cNvPr id="40964" name="Oval 6"/>
          <p:cNvSpPr>
            <a:spLocks noChangeArrowheads="1"/>
          </p:cNvSpPr>
          <p:nvPr/>
        </p:nvSpPr>
        <p:spPr bwMode="auto">
          <a:xfrm>
            <a:off x="3214688" y="3714750"/>
            <a:ext cx="2286000" cy="91440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são</a:t>
            </a:r>
          </a:p>
          <a:p>
            <a:pPr algn="ctr"/>
            <a:r>
              <a:rPr lang="pt-BR">
                <a:solidFill>
                  <a:srgbClr val="990000"/>
                </a:solidFill>
              </a:rPr>
              <a:t>os profissionais</a:t>
            </a:r>
          </a:p>
        </p:txBody>
      </p:sp>
      <p:sp>
        <p:nvSpPr>
          <p:cNvPr id="40965" name="Oval 7"/>
          <p:cNvSpPr>
            <a:spLocks noChangeArrowheads="1"/>
          </p:cNvSpPr>
          <p:nvPr/>
        </p:nvSpPr>
        <p:spPr bwMode="auto">
          <a:xfrm>
            <a:off x="3286125" y="5786438"/>
            <a:ext cx="2286000" cy="857250"/>
          </a:xfrm>
          <a:prstGeom prst="ellipse">
            <a:avLst/>
          </a:prstGeom>
          <a:solidFill>
            <a:srgbClr val="FFEBCD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>
                <a:solidFill>
                  <a:srgbClr val="990000"/>
                </a:solidFill>
              </a:rPr>
              <a:t>O “outro” é o sistema</a:t>
            </a:r>
          </a:p>
        </p:txBody>
      </p:sp>
      <p:sp>
        <p:nvSpPr>
          <p:cNvPr id="40966" name="Text Box 83"/>
          <p:cNvSpPr txBox="1">
            <a:spLocks noChangeArrowheads="1"/>
          </p:cNvSpPr>
          <p:nvPr/>
        </p:nvSpPr>
        <p:spPr bwMode="auto">
          <a:xfrm rot="-5400000">
            <a:off x="6523831" y="4239419"/>
            <a:ext cx="492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pt-BR" sz="14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Organizações&#10;Conceitos&#10;“Organizações são unidades sociais (ou&#10;agrupamentos humanos) intencionalmente&#10;construídas e recon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929486" cy="520254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Organizações&#10;Objetivo&#10;Fornecer bens e serviços de forma a satisfazer as&#10;necessidades da sociedade e, simultaneamente,&#10;cer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358114" cy="552435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O que as&#10;pessoas&#10;esperam&#10;da organi-&#10;zação&#10;Um&#10;excelente&#10;lugar para&#10;trabalhar&#10;Reconhe-&#10;cimento e&#10;recompen-&#10;sas&#10;Oportuni-&#10;da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326644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O que as&#10;organizações&#10;esperam das&#10;pessoas&#10;Foco na&#10;missão&#10;organiza-&#10;cional&#10;Foco na&#10;visão do&#10;futuro da&#10;organiza-&#10;ção&#10;Foco n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231493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333375"/>
            <a:ext cx="7859713" cy="61404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Técnico em Enfermagem é o profissional que vai atuar na área da saúde com estas competências:</a:t>
            </a:r>
          </a:p>
          <a:p>
            <a:pPr marL="0" indent="0" algn="just">
              <a:buFont typeface="Wingdings"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Desenvolver em equipe atividades de promoção da saúde e de prevenção de agravos ao individuo nas diferentes faixas etárias, a família, a grupos e a comunidade.</a:t>
            </a: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Desenvolver em equipe as atividades de recuperação /reabilitação da saúde de pacientes/ clientes graves de qualquer faixa etária, que estejam em estado critico e que exigem cuidados de enfermagem que envolva ambientes e procedimentos de maior complexidade e suporte tecnológico.</a:t>
            </a:r>
          </a:p>
          <a:p>
            <a:pPr marL="1074420" lvl="2" indent="-274320" algn="just">
              <a:buFont typeface="Wingdings"/>
              <a:buChar char=""/>
              <a:defRPr/>
            </a:pPr>
            <a:r>
              <a:rPr lang="pt-BR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Desempenhar ações de gestão, planejamento e administração, com vistas à eficiência e a eficácia de processo de trabalho da enfermagem.</a:t>
            </a:r>
            <a:endParaRPr lang="pt-BR"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Organizações&#10;Organizações de Saúde – Características&#10;• Ações diversificadas;&#10;• Pessoal com variadas qualificações técnica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481567"/>
            <a:ext cx="7731857" cy="580495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Administração e Gestão&#10;Conceitos – Administração&#10;“A administração é o processo de planear, organizar,&#10;liderar e controla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16946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“Gerir é planear e decidir; é actuar (coordenar e&#10;controlar actuações); é avaliação sistemática,&#10;controlada de: ideias,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862768" cy="515245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íntese&#10;• Funções do administrador/gestor: planear, organizar,&#10;dirigir, controlar e coordenar.&#10;• Habilidades: técnicas, h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946039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77" descr="C:\Arquivos de programas\Arquivos comuns\Microsoft Shared\Clipart\cagcat50\BD06517_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2004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828800" y="381000"/>
            <a:ext cx="5638800" cy="1143000"/>
          </a:xfrm>
          <a:prstGeom prst="rect">
            <a:avLst/>
          </a:prstGeom>
          <a:effectLst>
            <a:outerShdw dist="74053" dir="19742175" algn="ctr" rotWithShape="0">
              <a:srgbClr val="FF9900"/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CONCEITOS</a:t>
            </a:r>
          </a:p>
        </p:txBody>
      </p:sp>
      <p:sp>
        <p:nvSpPr>
          <p:cNvPr id="46084" name="Rectangle 7"/>
          <p:cNvSpPr txBox="1">
            <a:spLocks noChangeArrowheads="1"/>
          </p:cNvSpPr>
          <p:nvPr/>
        </p:nvSpPr>
        <p:spPr bwMode="auto">
          <a:xfrm>
            <a:off x="609600" y="13716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 b="1">
                <a:latin typeface="Calibri" pitchFamily="34" charset="0"/>
                <a:cs typeface="Times New Roman" pitchFamily="18" charset="0"/>
              </a:rPr>
              <a:t>Administração</a:t>
            </a:r>
            <a:r>
              <a:rPr lang="pt-BR" sz="2800">
                <a:latin typeface="Calibri" pitchFamily="34" charset="0"/>
                <a:cs typeface="Times New Roman" pitchFamily="18" charset="0"/>
              </a:rPr>
              <a:t> é o processo de conjugar recursos humanos e materiais de forma a atingir fins desejados, através de uma </a:t>
            </a:r>
            <a:r>
              <a:rPr lang="pt-BR" sz="2800" b="1">
                <a:latin typeface="Calibri" pitchFamily="34" charset="0"/>
                <a:cs typeface="Times New Roman" pitchFamily="18" charset="0"/>
              </a:rPr>
              <a:t>organização</a:t>
            </a:r>
            <a:r>
              <a:rPr lang="pt-BR" sz="280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 b="1">
                <a:latin typeface="Calibri" pitchFamily="34" charset="0"/>
                <a:cs typeface="Times New Roman" pitchFamily="18" charset="0"/>
              </a:rPr>
              <a:t>Organização</a:t>
            </a:r>
            <a:r>
              <a:rPr lang="pt-BR" sz="2800">
                <a:latin typeface="Calibri" pitchFamily="34" charset="0"/>
                <a:cs typeface="Times New Roman" pitchFamily="18" charset="0"/>
              </a:rPr>
              <a:t> é uma combinação de esforços individuais que tem por finalidade realizar propósitos coletivos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charset="0"/>
              <a:buChar char="•"/>
            </a:pPr>
            <a:r>
              <a:rPr lang="pt-BR" sz="2800">
                <a:latin typeface="Calibri" pitchFamily="34" charset="0"/>
              </a:rPr>
              <a:t> </a:t>
            </a:r>
            <a:r>
              <a:rPr lang="pt-BR" sz="2800" b="1">
                <a:latin typeface="Calibri" pitchFamily="34" charset="0"/>
              </a:rPr>
              <a:t>Funções Administrativas:</a:t>
            </a:r>
            <a:r>
              <a:rPr lang="pt-BR" sz="2800">
                <a:latin typeface="Calibri" pitchFamily="34" charset="0"/>
              </a:rPr>
              <a:t> planejamento, organização, liderança ou direção, avaliação e controle</a:t>
            </a:r>
          </a:p>
        </p:txBody>
      </p:sp>
    </p:spTree>
  </p:cSld>
  <p:clrMapOvr>
    <a:masterClrMapping/>
  </p:clrMapOvr>
  <p:transition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0179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50180" name="Picture 2" descr="•   O processo administrativo (POCCC):     •   Prever – Visualizar o futuro;     •   Organizar – Constituir o duplo orga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8913"/>
            <a:ext cx="9063038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eoria das relações humana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60350"/>
            <a:ext cx="8659812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• Teoria Burocrática – Principal autor: Max Weber     • Ênfase: Na estrutura     • Proposta: visava a organização sob o p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13787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• Teoria Comportamental.     • Ênfase: Nas pessoas e na estrutura     • Proposta: Na abordagem comportamental, a preocupaç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59813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lementos      • Figura geométrica – retângulo         – Unidade de comando         – Representação dos órgãos         –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9050338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549275"/>
            <a:ext cx="8002588" cy="59245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Deverá oferecer uma prestação de serviços de forma dinâmica, atual e contextualizada para com as transformações esperadas no exercício dessa profissão sempre de forma ética, crítica e relevando o caráter social da enfermagem.</a:t>
            </a:r>
          </a:p>
          <a:p>
            <a:pPr marL="0" indent="0" algn="just">
              <a:buFont typeface="Wingdings"/>
              <a:buNone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O Cuidar é o eixo central de todas as atividades desenvolvidas pelo profissional de enfermagem.</a:t>
            </a:r>
          </a:p>
          <a:p>
            <a:pPr marL="0" indent="0" algn="just">
              <a:buFont typeface="Wingdings"/>
              <a:buNone/>
              <a:defRPr/>
            </a:pPr>
            <a:endParaRPr lang="pt-BR" smtClean="0"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r>
              <a:rPr lang="pt-BR" smtClean="0">
                <a:latin typeface="Arial" pitchFamily="34" charset="0"/>
                <a:cs typeface="Arial" pitchFamily="34" charset="0"/>
              </a:rPr>
              <a:t>O desempenho dessas atividades profissionais exige competências técnicas, competências organizacionais ou metódicas, competências comunicativas e competências sócio-políticas que em conjunto vão contribuir com a qualidade dos serviços de saúde.</a:t>
            </a:r>
          </a:p>
          <a:p>
            <a:pPr marL="0" indent="0" algn="just">
              <a:buFont typeface="Wingdings"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>
          <a:xfrm>
            <a:off x="1116013" y="549275"/>
            <a:ext cx="7818437" cy="5699125"/>
          </a:xfrm>
        </p:spPr>
        <p:txBody>
          <a:bodyPr/>
          <a:lstStyle/>
          <a:p>
            <a:pPr marL="80963" indent="0" algn="just" eaLnBrk="1" hangingPunct="1">
              <a:buFont typeface="Wingdings 2" pitchFamily="18" charset="2"/>
              <a:buNone/>
            </a:pPr>
            <a:r>
              <a:rPr lang="pt-BR" altLang="pt-BR" smtClean="0">
                <a:latin typeface="Times New Roman" pitchFamily="18" charset="0"/>
                <a:cs typeface="Times New Roman" pitchFamily="18" charset="0"/>
              </a:rPr>
              <a:t>O técnico de enfermagem deve contribuir como enfermeiro na previsão do material necessário para executar os procedimentos sob sua competência e comunicá-lo quando houver baixo estoque ou falta desses recursos na unidade. Deve cuidar também dos materiais e equipamentos, protegendo-os contra possíveis danos e extravios.</a:t>
            </a:r>
          </a:p>
        </p:txBody>
      </p:sp>
      <p:pic>
        <p:nvPicPr>
          <p:cNvPr id="14339" name="Picture 2" descr="https://encrypted-tbn1.gstatic.com/images?q=tbn:ANd9GcQHAypxNu6uBxpeQFN-zvdaBMlvQBpXKPZUqRcCPogK27r4b4fs0aoSU56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s://encrypted-tbn3.gstatic.com/images?q=tbn:ANd9GcTER-WiGRVfwz123I3hGQW79iuvZsROLz3Xa_z564ZGS4ZYDwjQNEZQC9s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10088"/>
            <a:ext cx="37449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6387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 pensamento administrativo sofreu várias  influências.   DA IGREJA CATÓLICA: A hierarquia da autoridade presente até os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74898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816317"/>
      </p:ext>
    </p:extLst>
  </p:cSld>
  <p:clrMapOvr>
    <a:masterClrMapping/>
  </p:clrMapOvr>
  <p:transition>
    <p:check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 pensamento administrativo sofreu várias  influências.   DA ORGANIZAÇÃO MILITAR: O princípio da unidade de comando (um só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3725"/>
            <a:ext cx="768191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18533"/>
      </p:ext>
    </p:extLst>
  </p:cSld>
  <p:clrMapOvr>
    <a:masterClrMapping/>
  </p:clrMapOvr>
  <p:transition>
    <p:check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 pensamento administrativo sofreu várias  influências.   DOS ECONOMISTAS: Surgimento do liberalismo econômico que pregav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25463"/>
            <a:ext cx="74882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813897"/>
      </p:ext>
    </p:extLst>
  </p:cSld>
  <p:clrMapOvr>
    <a:masterClrMapping/>
  </p:clrMapOvr>
  <p:transition>
    <p:check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 pensamento administrativo sofreu várias  influências.   DA REVOLUÇÃO INDUSTRIAL: A invenção da máquina a vapor foi fat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75850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078142"/>
      </p:ext>
    </p:extLst>
  </p:cSld>
  <p:clrMapOvr>
    <a:masterClrMapping/>
  </p:clrMapOvr>
  <p:transition>
    <p:check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S TEORIAS DA ADMINISTRAÇÃO E A ENFERMAGEM: TEORIA CIENTÍFICA: Principal teórico:  Frederick Taylor Proposta Básica:  au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739298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547940"/>
      </p:ext>
    </p:extLst>
  </p:cSld>
  <p:clrMapOvr>
    <a:masterClrMapping/>
  </p:clrMapOvr>
  <p:transition>
    <p:check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S TEORIAS DA ADMINISTRAÇÃO E A ENFERMAGEM: TEORIA CIENTÍFICA E A ENFERMAGEM: Elaboração ou simples adoção de manuais de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04813"/>
            <a:ext cx="8064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84469"/>
      </p:ext>
    </p:extLst>
  </p:cSld>
  <p:clrMapOvr>
    <a:masterClrMapping/>
  </p:clrMapOvr>
  <p:transition>
    <p:check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S TEORIAS DA ADMINISTRAÇÃO E A ENFERMAGEM: TEORIA CLÁSSICA: Teórico:  Henry Fayol Objetivo:  Eficiência da organização 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250"/>
            <a:ext cx="76803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885770"/>
      </p:ext>
    </p:extLst>
  </p:cSld>
  <p:clrMapOvr>
    <a:masterClrMapping/>
  </p:clrMapOvr>
  <p:transition>
    <p:check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S TEORIAS DA ADMINISTRAÇÃO E A ENFERMAGEM: TEORIA CLÁSSICA E A ENFERMAGEM: Estruturação rigidamente hierarquizada das i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8316912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251339"/>
      </p:ext>
    </p:extLst>
  </p:cSld>
  <p:clrMapOvr>
    <a:masterClrMapping/>
  </p:clrMapOvr>
  <p:transition>
    <p:check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S TEORIAS DA ADMINISTRAÇÃO  E A ENFERMAGEM: TEORIA DAS RELAÇÕES HUMANAS: Ruptura de paradigma  – no início da década de 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692150"/>
            <a:ext cx="787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586552"/>
      </p:ext>
    </p:extLst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2"/>
          <p:cNvSpPr txBox="1">
            <a:spLocks/>
          </p:cNvSpPr>
          <p:nvPr/>
        </p:nvSpPr>
        <p:spPr bwMode="auto">
          <a:xfrm>
            <a:off x="457200" y="1052513"/>
            <a:ext cx="8002588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800" i="1" dirty="0">
                <a:latin typeface="Arial" charset="0"/>
                <a:cs typeface="Arial" charset="0"/>
              </a:rPr>
              <a:t>Hoje, a qualidade em saúde inclui a humanização da assistência; o respeito à autonomia do paciente/cliente bem como os seus direitos de consumidor; a satisfação das necessidades e expectativas individuais deles; a tecnologia em seu sentido global e a valorização da autonomia das pessoas na gestão das questões da sua saúde</a:t>
            </a:r>
            <a:r>
              <a:rPr lang="pt-BR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S TEORIAS DA ADMINISTRAÇÃO  E A ENFERMAGEM: TEORIA DAS RELAÇÕES HUMANAS : CRÍTICA:  Os abusos fizeram com que ela se tr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7726363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538362"/>
      </p:ext>
    </p:extLst>
  </p:cSld>
  <p:clrMapOvr>
    <a:masterClrMapping/>
  </p:clrMapOvr>
  <p:transition>
    <p:check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S TEORIAS DA ADMINISTRAÇÃO  E A ENFERMAGEM: TEORIA BUROCRÁTICA : Principal teórico:  Max Weber Características:  Visa a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60350"/>
            <a:ext cx="8158162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44273"/>
      </p:ext>
    </p:extLst>
  </p:cSld>
  <p:clrMapOvr>
    <a:masterClrMapping/>
  </p:clrMapOvr>
  <p:transition>
    <p:check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S TEORIAS DA ADMINISTRAÇÃO  E A ENFERMAGEM: TEORIA BUROCRÁTICA E A ENFERMAGEM: Os serviços de enfermagem seguem o model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68313"/>
            <a:ext cx="8353425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90020"/>
      </p:ext>
    </p:extLst>
  </p:cSld>
  <p:clrMapOvr>
    <a:masterClrMapping/>
  </p:clrMapOvr>
  <p:transition>
    <p:check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S TEORIAS DA ADMINISTRAÇÃO  E A ENFERMAGEM: TEORIA CONTINGENCIAL: Investigou-se como uma mesma empresa funcionava de dif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76250"/>
            <a:ext cx="78724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22914"/>
      </p:ext>
    </p:extLst>
  </p:cSld>
  <p:clrMapOvr>
    <a:masterClrMapping/>
  </p:clrMapOvr>
  <p:transition>
    <p:check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891462" cy="11430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400" b="1" i="1" dirty="0" smtClean="0">
                <a:solidFill>
                  <a:schemeClr val="tx2">
                    <a:satMod val="130000"/>
                  </a:schemeClr>
                </a:solidFill>
                <a:effectLst/>
                <a:latin typeface="Algerian" panose="04020705040A02060702" pitchFamily="82" charset="0"/>
              </a:rPr>
              <a:t>Aplicação da administração em enfermagem</a:t>
            </a:r>
            <a:endParaRPr lang="pt-BR" sz="2400" b="1" i="1" dirty="0">
              <a:solidFill>
                <a:schemeClr val="tx2">
                  <a:satMod val="130000"/>
                </a:schemeClr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4800600"/>
          </a:xfrm>
        </p:spPr>
        <p:txBody>
          <a:bodyPr/>
          <a:lstStyle/>
          <a:p>
            <a:pPr marL="80963" indent="0" algn="just" eaLnBrk="1" hangingPunct="1">
              <a:buFont typeface="Wingdings 2" pitchFamily="18" charset="2"/>
              <a:buNone/>
            </a:pPr>
            <a:r>
              <a:rPr lang="pt-BR" altLang="pt-BR" smtClean="0">
                <a:latin typeface="Times New Roman" pitchFamily="18" charset="0"/>
                <a:cs typeface="Times New Roman" pitchFamily="18" charset="0"/>
              </a:rPr>
              <a:t>A enfermagem busca uma administração participativa no que diz respeito à democratização das tomadas de decisões, estabelece uma melhor satisfação e aumento da produtividade no trabalho, de torná-la racional, tendo em vista que a administração é defendida com instrumento de qualquer organização e pode ser aplicada em qualquer área.</a:t>
            </a:r>
          </a:p>
        </p:txBody>
      </p:sp>
    </p:spTree>
    <p:extLst>
      <p:ext uri="{BB962C8B-B14F-4D97-AF65-F5344CB8AC3E}">
        <p14:creationId xmlns:p14="http://schemas.microsoft.com/office/powerpoint/2010/main" val="33011912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188913"/>
            <a:ext cx="7891462" cy="6059487"/>
          </a:xfrm>
        </p:spPr>
        <p:txBody>
          <a:bodyPr/>
          <a:lstStyle/>
          <a:p>
            <a:pPr marL="80963" indent="0" algn="just" eaLnBrk="1" hangingPunct="1">
              <a:buFont typeface="Wingdings 2" pitchFamily="18" charset="2"/>
              <a:buNone/>
            </a:pPr>
            <a:r>
              <a:rPr lang="pt-BR" altLang="pt-BR" sz="2800" smtClean="0">
                <a:latin typeface="Times New Roman" pitchFamily="18" charset="0"/>
                <a:cs typeface="Times New Roman" pitchFamily="18" charset="0"/>
              </a:rPr>
              <a:t>Visando o acúmulo de responsabilidades entende-se que o enfermeiro/administrador na resolução de problemas busque não somente soluções imediatistas, ou seja, a curto prazo, mas também a médio e longo prazo, através de planejamento e organização evitando assim o acúmulo de situações problemáticas e o estresse e sobrecarga do enfermeiro, prejudicando assim seu desempenho.</a:t>
            </a:r>
          </a:p>
        </p:txBody>
      </p:sp>
      <p:pic>
        <p:nvPicPr>
          <p:cNvPr id="38915" name="Picture 2" descr="https://encrypted-tbn2.gstatic.com/images?q=tbn:ANd9GcTrtKsA6P8QfjOBXG8dbArRwQ4_w5sqRgWBY1DyFIr47qpQ_K145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05263"/>
            <a:ext cx="3667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https://encrypted-tbn1.gstatic.com/images?q=tbn:ANd9GcT14k8_KyIvfNEQgbR0RN7zG-ppvb6P0Cu4njahgedysu0VbaZXM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67200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46305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333375"/>
            <a:ext cx="7891462" cy="5915025"/>
          </a:xfrm>
        </p:spPr>
        <p:txBody>
          <a:bodyPr>
            <a:normAutofit fontScale="92500"/>
          </a:bodyPr>
          <a:lstStyle/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enfermagem planejar e executar são imprescindíveis para garantir assistência com qualidade.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função de planejamento costuma figurar como uma das atividades desenvolvidas predominantemente pelo enfermeiro, através da divisão social e técnica do trabalho.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Associa-se o planejamento da assistência de enfermagem como função das enfermeiras que gerenciam o serviço da unidade.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Planejar deve ser uma atividade proativa necessária a todos os enfermeiros para que os objetivos sejam alcançados alimentando um ciclo de planificação.</a:t>
            </a: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do planejamento, dá organização, execução do trabalho podemos incluir dois elementos: Liderança e Controle.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Estes dois elementos são componentes essenciais no processo de enfermagem, como por exemplo, controle de horas, custos, salários, horas extras, ausência de doença, patrimônio, suprimentos e etc.</a:t>
            </a:r>
          </a:p>
        </p:txBody>
      </p:sp>
    </p:spTree>
    <p:extLst>
      <p:ext uri="{BB962C8B-B14F-4D97-AF65-F5344CB8AC3E}">
        <p14:creationId xmlns:p14="http://schemas.microsoft.com/office/powerpoint/2010/main" val="82802246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468313" y="31750"/>
            <a:ext cx="77136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sz="4400" b="1">
                <a:latin typeface="Calibri" pitchFamily="34" charset="0"/>
              </a:rPr>
              <a:t>Áreas de Atuação Profissional:</a:t>
            </a:r>
            <a:endParaRPr lang="pt-BR" sz="4400">
              <a:latin typeface="Calibri" pitchFamily="34" charset="0"/>
            </a:endParaRPr>
          </a:p>
        </p:txBody>
      </p:sp>
      <p:sp>
        <p:nvSpPr>
          <p:cNvPr id="12291" name="Espaço Reservado para Conteúdo 2"/>
          <p:cNvSpPr txBox="1">
            <a:spLocks/>
          </p:cNvSpPr>
          <p:nvPr/>
        </p:nvSpPr>
        <p:spPr bwMode="auto">
          <a:xfrm>
            <a:off x="395288" y="1412875"/>
            <a:ext cx="80645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400">
                <a:latin typeface="Arial" charset="0"/>
                <a:cs typeface="Arial" charset="0"/>
              </a:rPr>
              <a:t>O profissional Técnico em Enfermagem poderá atuar na assistência primária, secundária ou terciária sob a supervisão do enfermeiro, nas seguintes atividades: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a) do apoio ao diagnóstico (preparação e acompanhamento de exames diagnósticos);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b) na proteção e prevenção (promoção da biossegurança nas ações de enfermagem e assistência em saúde coletiva);</a:t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/>
            </a:r>
            <a:br>
              <a:rPr lang="pt-BR" sz="2400">
                <a:latin typeface="Arial" charset="0"/>
                <a:cs typeface="Arial" charset="0"/>
              </a:rPr>
            </a:br>
            <a:r>
              <a:rPr lang="pt-BR" sz="240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2"/>
          <p:cNvSpPr txBox="1">
            <a:spLocks/>
          </p:cNvSpPr>
          <p:nvPr/>
        </p:nvSpPr>
        <p:spPr bwMode="auto">
          <a:xfrm>
            <a:off x="611188" y="620713"/>
            <a:ext cx="79311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>c) na recuperação e reabilitação (assistência a clientes/pacientes em tratamento cirúrgico, assistência em saúde mental, assistência em situação de urgência e emergência, assistência à criança, ao adolescente e à mulher, assistência a paciente em estado grave);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pt-BR" sz="2800">
                <a:latin typeface="Arial" charset="0"/>
                <a:cs typeface="Arial" charset="0"/>
              </a:rPr>
              <a:t/>
            </a:r>
            <a:br>
              <a:rPr lang="pt-BR" sz="2800">
                <a:latin typeface="Arial" charset="0"/>
                <a:cs typeface="Arial" charset="0"/>
              </a:rPr>
            </a:br>
            <a:r>
              <a:rPr lang="pt-BR" sz="2800">
                <a:latin typeface="Arial" charset="0"/>
                <a:cs typeface="Arial" charset="0"/>
              </a:rPr>
              <a:t/>
            </a:r>
            <a:br>
              <a:rPr lang="pt-BR" sz="2800">
                <a:latin typeface="Arial" charset="0"/>
                <a:cs typeface="Arial" charset="0"/>
              </a:rPr>
            </a:br>
            <a:r>
              <a:rPr lang="pt-BR" sz="2800">
                <a:latin typeface="Arial" charset="0"/>
                <a:cs typeface="Arial" charset="0"/>
              </a:rPr>
              <a:t>d) na gestão em saúde (organização do processo de trabalho em saúde e em enfermagem) sob a supervisão do enfermeiro.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27088" y="549275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kumimoji="1" lang="pt-BR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PROCESSOS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/>
        </p:nvSpPr>
        <p:spPr bwMode="auto">
          <a:xfrm>
            <a:off x="827088" y="220503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>
                <a:latin typeface="Calibri" pitchFamily="34" charset="0"/>
              </a:rPr>
              <a:t>Pode ser definido como um conjunto de atividades de trabalho inter-relacionado que se caracteriza por requerer certos insumos e tarefas particulares, implicando em um valor agregado com vistas  a obter resultados.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7851C1ED-27C7-4585-9A9D-EF8F53231E4C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158875" y="200025"/>
            <a:ext cx="74803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IMPORTÂNCIA DO </a:t>
            </a:r>
          </a:p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GERENCIAMENTO DOS PROCESSOS</a:t>
            </a:r>
          </a:p>
        </p:txBody>
      </p:sp>
      <p:sp>
        <p:nvSpPr>
          <p:cNvPr id="22532" name="Rectangle 23"/>
          <p:cNvSpPr txBox="1">
            <a:spLocks noChangeArrowheads="1"/>
          </p:cNvSpPr>
          <p:nvPr/>
        </p:nvSpPr>
        <p:spPr bwMode="auto">
          <a:xfrm>
            <a:off x="685800" y="1844675"/>
            <a:ext cx="6191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100" b="1">
                <a:latin typeface="Arial" charset="0"/>
              </a:rPr>
              <a:t>São vários os motivos, mas podemos destacar: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a variabilidade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custos / desperdícios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Determinar as responsabilidades e autoridades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Aumentar a previsibilidade e confiabilidade nos resultados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Aumentar o grau de satisfação dos clientes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100">
                <a:latin typeface="Arial" charset="0"/>
              </a:rPr>
              <a:t>Reduzir a ocorrência de riscos evitáveis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100">
              <a:latin typeface="Arial" charset="0"/>
            </a:endParaRPr>
          </a:p>
        </p:txBody>
      </p:sp>
      <p:pic>
        <p:nvPicPr>
          <p:cNvPr id="22533" name="Picture 24" descr="Econo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 b="1428"/>
          <a:stretch>
            <a:fillRect/>
          </a:stretch>
        </p:blipFill>
        <p:spPr bwMode="auto">
          <a:xfrm>
            <a:off x="6948488" y="2205038"/>
            <a:ext cx="1838325" cy="23193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31"/>
          <p:cNvGrpSpPr>
            <a:grpSpLocks/>
          </p:cNvGrpSpPr>
          <p:nvPr/>
        </p:nvGrpSpPr>
        <p:grpSpPr bwMode="auto">
          <a:xfrm>
            <a:off x="0" y="4827588"/>
            <a:ext cx="2300288" cy="2057400"/>
            <a:chOff x="0" y="3041"/>
            <a:chExt cx="1449" cy="1296"/>
          </a:xfrm>
        </p:grpSpPr>
        <p:pic>
          <p:nvPicPr>
            <p:cNvPr id="22535" name="Picture 29" descr="MPj04093470000[1]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D8E5ED"/>
                </a:clrFrom>
                <a:clrTo>
                  <a:srgbClr val="D8E5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5"/>
              <a:ext cx="1292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Oval 30"/>
            <p:cNvSpPr>
              <a:spLocks noChangeArrowheads="1"/>
            </p:cNvSpPr>
            <p:nvPr/>
          </p:nvSpPr>
          <p:spPr bwMode="auto">
            <a:xfrm rot="1687881">
              <a:off x="1041" y="3041"/>
              <a:ext cx="408" cy="2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34975" y="6381750"/>
            <a:ext cx="1905000" cy="457200"/>
          </a:xfrm>
        </p:spPr>
        <p:txBody>
          <a:bodyPr/>
          <a:lstStyle/>
          <a:p>
            <a:pPr>
              <a:defRPr/>
            </a:pPr>
            <a:fld id="{67EF56B4-29FB-4107-9ECF-9875F05D81A7}" type="slidenum">
              <a:rPr lang="pt-BR"/>
              <a:pPr>
                <a:defRPr/>
              </a:pPr>
              <a:t>9</a:t>
            </a:fld>
            <a:endParaRPr lang="pt-BR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3850" y="1341438"/>
            <a:ext cx="8424863" cy="4651375"/>
            <a:chOff x="204" y="845"/>
            <a:chExt cx="5307" cy="293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385" y="845"/>
              <a:ext cx="5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kumimoji="1" lang="pt-BR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Na Espanha confundiram.... DIREITO E ESQUERDO</a:t>
              </a:r>
            </a:p>
          </p:txBody>
        </p:sp>
        <p:sp>
          <p:nvSpPr>
            <p:cNvPr id="23558" name="Rectangle 3"/>
            <p:cNvSpPr>
              <a:spLocks noChangeArrowheads="1"/>
            </p:cNvSpPr>
            <p:nvPr/>
          </p:nvSpPr>
          <p:spPr bwMode="auto">
            <a:xfrm>
              <a:off x="204" y="1162"/>
              <a:ext cx="5307" cy="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ctr" eaLnBrk="0" hangingPunct="0"/>
              <a:r>
                <a:rPr lang="pt-BR" i="1">
                  <a:latin typeface="Arial" charset="0"/>
                </a:rPr>
                <a:t>Guillermo L., um paciente diabético de 51 anos, ao despertar da anestesia, depois de submeter-se a uma cirurgia para retirada de carcinoma no pé direito (tumor maligno), descobriu espantado que lhe haviam amputado o pé esquerdo. </a:t>
              </a:r>
            </a:p>
            <a:p>
              <a:pPr algn="ctr" eaLnBrk="0" hangingPunct="0"/>
              <a:endParaRPr lang="pt-BR" i="1">
                <a:latin typeface="Arial" charset="0"/>
              </a:endParaRPr>
            </a:p>
            <a:p>
              <a:pPr algn="ctr" eaLnBrk="0" hangingPunct="0"/>
              <a:r>
                <a:rPr lang="pt-BR" i="1">
                  <a:latin typeface="Arial" charset="0"/>
                </a:rPr>
                <a:t>O chocante da situação é que posteriormente tiveram de amputar-lhe o pé direito!</a:t>
              </a:r>
            </a:p>
          </p:txBody>
        </p:sp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295" y="3385"/>
              <a:ext cx="2585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r">
                <a:lnSpc>
                  <a:spcPct val="120000"/>
                </a:lnSpc>
                <a:buFont typeface="Wingdings" pitchFamily="2" charset="2"/>
                <a:buNone/>
              </a:pPr>
              <a:r>
                <a:rPr lang="pt-BR" sz="2000" i="1"/>
                <a:t>A assustadora história da medicina </a:t>
              </a:r>
              <a:br>
                <a:rPr lang="pt-BR" sz="2000" i="1"/>
              </a:br>
              <a:r>
                <a:rPr lang="pt-BR" sz="2000" i="1"/>
                <a:t>Ediouro,2002</a:t>
              </a: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95738" y="146050"/>
            <a:ext cx="4191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defRPr/>
            </a:pPr>
            <a:r>
              <a:rPr kumimoji="1" lang="pt-BR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RISCOS EVITÁVEIS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1560</TotalTime>
  <Words>1184</Words>
  <Application>Microsoft Office PowerPoint</Application>
  <PresentationFormat>Apresentação na tela (4:3)</PresentationFormat>
  <Paragraphs>111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Balcão Envidraçado</vt:lpstr>
      <vt:lpstr>RESUMO PARA A PROVA  GESTÃO DO TRABALHO EM ENFERMAGEM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FAZ UM GESTOR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Aplicação da administração em enfermagem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Usuario</cp:lastModifiedBy>
  <cp:revision>122</cp:revision>
  <dcterms:created xsi:type="dcterms:W3CDTF">2005-12-12T03:42:54Z</dcterms:created>
  <dcterms:modified xsi:type="dcterms:W3CDTF">2018-07-03T21:50:45Z</dcterms:modified>
</cp:coreProperties>
</file>