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77" r:id="rId3"/>
    <p:sldId id="278" r:id="rId4"/>
    <p:sldId id="280" r:id="rId5"/>
    <p:sldId id="282" r:id="rId6"/>
    <p:sldId id="284" r:id="rId7"/>
    <p:sldId id="286" r:id="rId8"/>
    <p:sldId id="288" r:id="rId9"/>
    <p:sldId id="261" r:id="rId10"/>
    <p:sldId id="267" r:id="rId11"/>
    <p:sldId id="265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0" r:id="rId20"/>
    <p:sldId id="264" r:id="rId21"/>
    <p:sldId id="276" r:id="rId22"/>
    <p:sldId id="263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1" d="100"/>
          <a:sy n="51" d="100"/>
        </p:scale>
        <p:origin x="-1434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2DF961-D4A6-4E64-95E9-4DEAB06B5806}" type="datetimeFigureOut">
              <a:rPr lang="pt-BR" smtClean="0"/>
              <a:pPr/>
              <a:t>10/07/2018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22C303-7E65-41BE-8D17-260699D0C888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8080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725797" y="2772312"/>
            <a:ext cx="10363200" cy="1362456"/>
          </a:xfrm>
        </p:spPr>
        <p:txBody>
          <a:bodyPr/>
          <a:lstStyle/>
          <a:p>
            <a:pPr algn="ctr"/>
            <a:r>
              <a:rPr lang="pt-BR" b="1" dirty="0" smtClean="0"/>
              <a:t>A Constituição Federal e o Sistema Único de Saúde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Constituição Federal de 1988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Art. 196. </a:t>
            </a:r>
            <a:r>
              <a:rPr lang="pt-BR" u="sng" dirty="0" smtClean="0"/>
              <a:t>A saúde é direito de todos e dever do Estado</a:t>
            </a:r>
            <a:r>
              <a:rPr lang="pt-BR" dirty="0" smtClean="0"/>
              <a:t>, garantido mediante políticas sociais e econômicas que visem à redução do risco de doença e de outros agravos e ao </a:t>
            </a:r>
            <a:r>
              <a:rPr lang="pt-BR" u="sng" dirty="0" smtClean="0"/>
              <a:t>acesso universal e igualitário</a:t>
            </a:r>
            <a:r>
              <a:rPr lang="pt-BR" dirty="0" smtClean="0"/>
              <a:t> às ações e serviços para sua </a:t>
            </a:r>
            <a:r>
              <a:rPr lang="pt-BR" u="sng" dirty="0" smtClean="0"/>
              <a:t>promoção, proteção e recuperação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Art. 198. As ações e serviços públicos de saúde integram uma </a:t>
            </a:r>
            <a:r>
              <a:rPr lang="pt-BR" u="sng" dirty="0" smtClean="0"/>
              <a:t>rede regionalizada e hierarquizada</a:t>
            </a:r>
            <a:r>
              <a:rPr lang="pt-BR" dirty="0" smtClean="0"/>
              <a:t> e constituem um sistema único, organizado de acordo com as seguintes diretrizes:</a:t>
            </a:r>
          </a:p>
          <a:p>
            <a:pPr>
              <a:buNone/>
            </a:pPr>
            <a:r>
              <a:rPr lang="pt-BR" dirty="0" smtClean="0"/>
              <a:t>	I - </a:t>
            </a:r>
            <a:r>
              <a:rPr lang="pt-BR" u="sng" dirty="0" smtClean="0"/>
              <a:t>descentralização</a:t>
            </a:r>
            <a:r>
              <a:rPr lang="pt-BR" dirty="0" smtClean="0"/>
              <a:t>, com direção única em cada esfera de governo;</a:t>
            </a:r>
          </a:p>
          <a:p>
            <a:pPr algn="just">
              <a:buNone/>
            </a:pPr>
            <a:r>
              <a:rPr lang="pt-BR" dirty="0" smtClean="0"/>
              <a:t>	II - </a:t>
            </a:r>
            <a:r>
              <a:rPr lang="pt-BR" u="sng" dirty="0" smtClean="0"/>
              <a:t>atendimento integral</a:t>
            </a:r>
            <a:r>
              <a:rPr lang="pt-BR" dirty="0" smtClean="0"/>
              <a:t>, com prioridade para as atividades preventivas, sem prejuízo dos serviços assistenciais;</a:t>
            </a:r>
          </a:p>
          <a:p>
            <a:pPr>
              <a:buNone/>
            </a:pPr>
            <a:r>
              <a:rPr lang="pt-BR" dirty="0" smtClean="0"/>
              <a:t>	III - </a:t>
            </a:r>
            <a:r>
              <a:rPr lang="pt-BR" u="sng" dirty="0" smtClean="0"/>
              <a:t>participação da comunidade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n.8080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Institui o Sistema Único de Saúde;</a:t>
            </a:r>
          </a:p>
          <a:p>
            <a:r>
              <a:rPr lang="pt-BR" dirty="0" smtClean="0"/>
              <a:t>Define a </a:t>
            </a:r>
            <a:r>
              <a:rPr lang="pt-BR" u="sng" dirty="0" smtClean="0"/>
              <a:t>organização</a:t>
            </a:r>
            <a:r>
              <a:rPr lang="pt-BR" dirty="0" smtClean="0"/>
              <a:t>, a </a:t>
            </a:r>
            <a:r>
              <a:rPr lang="pt-BR" u="sng" dirty="0" smtClean="0"/>
              <a:t>direção</a:t>
            </a:r>
            <a:r>
              <a:rPr lang="pt-BR" dirty="0" smtClean="0"/>
              <a:t> e a </a:t>
            </a:r>
            <a:r>
              <a:rPr lang="pt-BR" u="sng" dirty="0" smtClean="0"/>
              <a:t>gestão</a:t>
            </a:r>
            <a:r>
              <a:rPr lang="pt-BR" dirty="0" smtClean="0"/>
              <a:t> do SUS;</a:t>
            </a:r>
          </a:p>
          <a:p>
            <a:pPr lvl="1"/>
            <a:r>
              <a:rPr lang="pt-BR" dirty="0" smtClean="0"/>
              <a:t>Competências e as atribuições das três esferas de governo;</a:t>
            </a:r>
          </a:p>
          <a:p>
            <a:pPr lvl="1"/>
            <a:r>
              <a:rPr lang="pt-BR" dirty="0" smtClean="0"/>
              <a:t>Participação complementar dos serviços privados de assistência à saúde;</a:t>
            </a:r>
          </a:p>
          <a:p>
            <a:pPr lvl="1"/>
            <a:r>
              <a:rPr lang="pt-BR" dirty="0" smtClean="0"/>
              <a:t>Recursos financeiros, gestão financeira, planejamento e orçamento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n.8080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FontTx/>
              <a:buNone/>
            </a:pPr>
            <a:r>
              <a:rPr lang="pt-BR" dirty="0" smtClean="0"/>
              <a:t>Art. 7º As ações e serviços públicos de saúde e os serviços privados contratados ou conveniados que integram o Sistema Único de Saúde (SUS), são desenvolvidos de acordo com as diretrizes previstas no art. 198 da Constituição Federal, obedecendo ainda aos seguintes princípios: 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dirty="0" smtClean="0"/>
              <a:t>I - </a:t>
            </a:r>
            <a:r>
              <a:rPr lang="pt-BR" u="sng" dirty="0" smtClean="0"/>
              <a:t>Universalidade</a:t>
            </a:r>
            <a:r>
              <a:rPr lang="pt-BR" dirty="0" smtClean="0"/>
              <a:t> de acesso aos serviços de saúde em todos os níveis de assistência; 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dirty="0" smtClean="0"/>
              <a:t>II - </a:t>
            </a:r>
            <a:r>
              <a:rPr lang="pt-BR" u="sng" dirty="0" smtClean="0"/>
              <a:t>Integralidade</a:t>
            </a:r>
            <a:r>
              <a:rPr lang="pt-BR" dirty="0" smtClean="0"/>
              <a:t> de assistência, entendida como conjunto articulado e contínuo das ações e serviços preventivos e curativos, individuais e coletivos, exigidos para cada caso em todos os níveis de complexidade do sistema;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dirty="0" smtClean="0"/>
              <a:t>III - Preservação da autonomia das pessoas na defesa de sua integridade física e moral; </a:t>
            </a:r>
          </a:p>
          <a:p>
            <a:pPr algn="just">
              <a:lnSpc>
                <a:spcPct val="120000"/>
              </a:lnSpc>
              <a:buFontTx/>
              <a:buNone/>
            </a:pPr>
            <a:r>
              <a:rPr lang="pt-BR" dirty="0" smtClean="0"/>
              <a:t>IV - </a:t>
            </a:r>
            <a:r>
              <a:rPr lang="pt-BR" u="sng" dirty="0" smtClean="0"/>
              <a:t>Igualdade</a:t>
            </a:r>
            <a:r>
              <a:rPr lang="pt-BR" dirty="0" smtClean="0"/>
              <a:t> da assistência à saúde, sem preconceitos ou privilégios de qualquer espécie;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n.8080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pt-BR" dirty="0" smtClean="0"/>
              <a:t>V - Direito à informação, às pessoas assistidas, sobre sua saúde;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dirty="0" smtClean="0"/>
              <a:t>VI - Divulgação de informações quanto ao potencial dos serviços de saúde e a sua utilização pelo usuário;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dirty="0" smtClean="0"/>
              <a:t>VII - Utilização da epidemiologia para o estabelecimento de prioridades, a alocação de recursos e a orientação programática;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n.8080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Bef>
                <a:spcPct val="0"/>
              </a:spcBef>
            </a:pPr>
            <a:r>
              <a:rPr lang="pt-BR" dirty="0" smtClean="0"/>
              <a:t>Competência da União: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Coordenar ações de vigilância epidemiológica, sanitária, alimentação e nutrição;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Formular políticas sanitárias e de meio ambiente;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Elaborar o planejamento estratégico nacional e coordenar a avaliação financeira em cooperação com estados, municípios e Distrito Federal;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endParaRPr lang="pt-BR" dirty="0" smtClean="0"/>
          </a:p>
          <a:p>
            <a:pPr algn="just">
              <a:spcBef>
                <a:spcPct val="0"/>
              </a:spcBef>
            </a:pPr>
            <a:r>
              <a:rPr lang="pt-BR" dirty="0" smtClean="0"/>
              <a:t>Competência do Estado: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Promover a descentralização para os municípios por meio da organização de uma rede regionalizada e hierarquizada;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Prestar apoio técnico e financeiro aos municípios;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Identificar estabelecimentos hospitalares de referência e gerir sistemas públicos de alta complexidade, de referência estadual e regional;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Divulgar os indicadores de morbidade e mortalidade no âmbito da UF.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n.8080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pt-BR" dirty="0" smtClean="0"/>
              <a:t>Competência do município: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pt-BR" dirty="0" smtClean="0"/>
              <a:t>Gerir, planejar, organizar, controlar e avaliar as ações e serviços de saúde;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Executar serviços de vigilância epidemiológica, sanitária, alimentação e nutrição;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Formar consórcios administrativos intermunicipais;</a:t>
            </a:r>
          </a:p>
          <a:p>
            <a:pPr lvl="1" algn="just">
              <a:spcBef>
                <a:spcPct val="0"/>
              </a:spcBef>
              <a:buFontTx/>
              <a:buChar char="•"/>
            </a:pPr>
            <a:r>
              <a:rPr lang="pt-BR" dirty="0" smtClean="0"/>
              <a:t>Celebrar contratos e convênios com entidades prestadoras de serviços privados de saúde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8.142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Cria as seguintes instâncias colegiadas:</a:t>
            </a:r>
          </a:p>
          <a:p>
            <a:pPr lvl="1" algn="just"/>
            <a:r>
              <a:rPr lang="pt-BR" u="sng" dirty="0" smtClean="0"/>
              <a:t>Conferência de Saúde</a:t>
            </a:r>
            <a:r>
              <a:rPr lang="pt-BR" dirty="0" smtClean="0"/>
              <a:t> que reunir-se-á a cada quatro anos com a representação dos vários segmentos sociais, para avaliar a situação de saúde e propor as diretrizes para a formulação da política de saúde nos níveis correspondentes;</a:t>
            </a:r>
          </a:p>
          <a:p>
            <a:pPr lvl="1" algn="just"/>
            <a:r>
              <a:rPr lang="pt-BR" u="sng" dirty="0" smtClean="0"/>
              <a:t>Conselho de Saúde</a:t>
            </a:r>
            <a:r>
              <a:rPr lang="pt-BR" dirty="0" smtClean="0"/>
              <a:t> composto por representantes do governo, prestadores de serviço, profissionais de saúde e usuários, atua na formulação de estratégias e no controle da execução da política de saúde na instância correspondente, inclusive nos aspectos econômicos e financeiros, cujas decisões serão homologadas pelo chefe do poder legalmente constituído em cada esfera do governo.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8.142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Art. 2° Os recursos do Fundo Nacional de Saúde (FNS) serão alocados como:</a:t>
            </a:r>
          </a:p>
          <a:p>
            <a:pPr algn="just">
              <a:buNone/>
            </a:pPr>
            <a:r>
              <a:rPr lang="pt-BR" dirty="0" smtClean="0"/>
              <a:t>	I - despesas de custeio e de capital do Ministério da Saúde, seus órgãos e entidades, da administração direta e indireta;</a:t>
            </a:r>
          </a:p>
          <a:p>
            <a:pPr algn="just">
              <a:buNone/>
            </a:pPr>
            <a:r>
              <a:rPr lang="pt-BR" dirty="0" smtClean="0"/>
              <a:t>	II - investimentos previstos em lei orçamentária, de iniciativa do Poder Legislativo e aprovados pelo Congresso Nacional;</a:t>
            </a:r>
          </a:p>
          <a:p>
            <a:pPr algn="just">
              <a:buNone/>
            </a:pPr>
            <a:r>
              <a:rPr lang="pt-BR" dirty="0" smtClean="0"/>
              <a:t>	III - investimentos previstos no Plano Qüinqüenal do Ministério da Saúde;</a:t>
            </a:r>
          </a:p>
          <a:p>
            <a:pPr algn="just">
              <a:buNone/>
            </a:pPr>
            <a:r>
              <a:rPr lang="pt-BR" dirty="0" smtClean="0"/>
              <a:t>	IV - cobertura das ações e serviços de saúde a serem implementados pelos Municípios, Estados e Distrito Federal.</a:t>
            </a:r>
          </a:p>
          <a:p>
            <a:pPr algn="just">
              <a:buNone/>
            </a:pPr>
            <a:r>
              <a:rPr lang="pt-BR" dirty="0" smtClean="0"/>
              <a:t>	Parágrafo único. Os recursos referidos no inciso IV deste artigo destinar-se-ão a investimentos na rede de serviços, à cobertura assistencial ambulatorial e hospitalar e às demais ações de saúde.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 8.142 de 1990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Art. 3° Os recursos referidos no inciso IV do art. 2° desta lei serão repassados de forma regular e automática para os Municípios, Estados e Distrito Federal, de acordo com os critérios previstos no </a:t>
            </a:r>
            <a:r>
              <a:rPr lang="pt-BR" dirty="0" smtClean="0">
                <a:hlinkClick r:id="rId2"/>
              </a:rPr>
              <a:t>art. 35 da Lei n° 8.080, de 19 de setembro de 1990</a:t>
            </a:r>
            <a:r>
              <a:rPr lang="pt-BR" dirty="0" smtClean="0"/>
              <a:t>.</a:t>
            </a:r>
          </a:p>
          <a:p>
            <a:r>
              <a:rPr lang="pt-BR" dirty="0" smtClean="0"/>
              <a:t>§ 2° Os recursos referidos neste artigo serão destinados, pelo menos setenta por cento, aos Municípios, afetando-se o restante aos Estados.</a:t>
            </a:r>
          </a:p>
          <a:p>
            <a:r>
              <a:rPr lang="pt-BR" dirty="0" smtClean="0"/>
              <a:t>§ 3° Os Municípios poderão estabelecer consórcio para execução de ações e serviços de saúde, remanejando, entre si, parcelas de recursos previstos no inciso IV do art. 2° desta lei.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NOB SUS 01/93 e 01/96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0"/>
              </a:spcBef>
            </a:pPr>
            <a:r>
              <a:rPr lang="pt-BR" dirty="0" smtClean="0"/>
              <a:t>Institucionalizou as Comissões </a:t>
            </a:r>
            <a:r>
              <a:rPr lang="pt-BR" dirty="0" err="1" smtClean="0"/>
              <a:t>Intergestoras</a:t>
            </a:r>
            <a:r>
              <a:rPr lang="pt-BR" dirty="0" smtClean="0"/>
              <a:t> Tripartite e </a:t>
            </a:r>
            <a:r>
              <a:rPr lang="pt-BR" dirty="0" err="1" smtClean="0"/>
              <a:t>Bipartite</a:t>
            </a:r>
            <a:r>
              <a:rPr lang="pt-BR" dirty="0" smtClean="0"/>
              <a:t>: sistema decisório compartilhado pelas diferentes instâncias federativas;</a:t>
            </a:r>
          </a:p>
          <a:p>
            <a:pPr algn="just">
              <a:spcBef>
                <a:spcPct val="0"/>
              </a:spcBef>
            </a:pPr>
            <a:r>
              <a:rPr lang="pt-BR" dirty="0" smtClean="0"/>
              <a:t>Classifica os municípios nas seguintes condições: incipiente, parcial, plena e semiplena;</a:t>
            </a:r>
          </a:p>
          <a:p>
            <a:pPr algn="just">
              <a:spcBef>
                <a:spcPct val="0"/>
              </a:spcBef>
            </a:pPr>
            <a:r>
              <a:rPr lang="pt-BR" dirty="0" smtClean="0"/>
              <a:t>Cria a transferências automática “fundo a fundo” do teto global da assistência para municípios em gestão semiplena.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i 8080 e 8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28" y="256639"/>
            <a:ext cx="8801813" cy="660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53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CIB e CIT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 CIT é a Instância </a:t>
            </a:r>
            <a:r>
              <a:rPr lang="pt-BR" dirty="0"/>
              <a:t>de articulação e </a:t>
            </a:r>
            <a:r>
              <a:rPr lang="pt-BR" dirty="0" err="1"/>
              <a:t>pactuação</a:t>
            </a:r>
            <a:r>
              <a:rPr lang="pt-BR" dirty="0"/>
              <a:t> na esfera federal que atua na direção nacional do SUS, integrada por gestores do SUS das três esferas de governo - União, estados, DF e municípios. Tem composição paritária formada por 15 membros, sendo cinco indicados pelo Ministério da Saúde (MS), cinco pelo Conselho Nacional de Secretários Estaduais de Saúde (</a:t>
            </a:r>
            <a:r>
              <a:rPr lang="pt-BR" dirty="0" err="1"/>
              <a:t>Conass</a:t>
            </a:r>
            <a:r>
              <a:rPr lang="pt-BR" dirty="0"/>
              <a:t>) e cinco pelo Conselho Nacional de Secretários Municipais de Saúde (</a:t>
            </a:r>
            <a:r>
              <a:rPr lang="pt-BR" dirty="0" err="1"/>
              <a:t>Conasems</a:t>
            </a:r>
            <a:r>
              <a:rPr lang="pt-BR" dirty="0"/>
              <a:t>). A representação de estados e municípios nessa Comissão é regional, sendo um representante para cada uma das cinco regiões no País. Nesse espaço, as decisões são tomadas por consenso e não por votação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A Comissão </a:t>
            </a:r>
            <a:r>
              <a:rPr lang="pt-BR" dirty="0" err="1"/>
              <a:t>Intergestores</a:t>
            </a:r>
            <a:r>
              <a:rPr lang="pt-BR" dirty="0"/>
              <a:t> </a:t>
            </a:r>
            <a:r>
              <a:rPr lang="pt-BR" dirty="0" err="1"/>
              <a:t>Bipartite</a:t>
            </a:r>
            <a:r>
              <a:rPr lang="pt-BR" dirty="0"/>
              <a:t> - CIB é uma instância colegiada de decisão do Sistema Único de Saúde - SUS estadual, integrada paritariamente pela Secretaria Estadual de Saúde e por representantes dos Secretários Municipais de Saúde do Estado ou DF. Objetivam orientar, regulamentar e avaliar os aspectos operacionais do processo de descentralização das ações de saúde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76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NOAS 01/01 e 01/02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Estabelecer o processo de regionalização como  estratégia de hierarquização dos serviços de saúde e de busca de maior eqüidade.</a:t>
            </a:r>
          </a:p>
          <a:p>
            <a:pPr algn="just"/>
            <a:r>
              <a:rPr lang="pt-BR" dirty="0" smtClean="0"/>
              <a:t>Constituição de redes funcionais de serviços de saúde, de forma regionalizada, buscando superar a visão autárquica da municipalização da saúde, ampliando as responsabilidades dos municípios na Atenção Básica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Revisão: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Da década de 20 até 1988 prevalece um modelo de proteção social performático, ou seja, com foco exclusivo no contribuinte (trabalhador), pois, segundo a visão meritocrática vigente, apenas esse merecia receber benefícios por parte do Estado dada sua contribuição para a riqueza nacional;</a:t>
            </a:r>
          </a:p>
          <a:p>
            <a:pPr algn="just"/>
            <a:r>
              <a:rPr lang="pt-BR" dirty="0" smtClean="0"/>
              <a:t>A partir de 1988, o Brasil, na contra-mão da política internacional que adotava uma redução do estado de bem-estar social, institui, inspirado no </a:t>
            </a:r>
            <a:r>
              <a:rPr lang="pt-BR" dirty="0" err="1" smtClean="0"/>
              <a:t>National</a:t>
            </a:r>
            <a:r>
              <a:rPr lang="pt-BR" dirty="0" smtClean="0"/>
              <a:t> </a:t>
            </a:r>
            <a:r>
              <a:rPr lang="pt-BR" dirty="0" err="1" smtClean="0"/>
              <a:t>Health</a:t>
            </a:r>
            <a:r>
              <a:rPr lang="pt-BR" dirty="0" smtClean="0"/>
              <a:t> </a:t>
            </a:r>
            <a:r>
              <a:rPr lang="pt-BR" dirty="0" err="1" smtClean="0"/>
              <a:t>Service</a:t>
            </a:r>
            <a:r>
              <a:rPr lang="pt-BR" dirty="0" smtClean="0"/>
              <a:t> da Inglaterra, um sistema de saúde no qual o Estado assume um papel social na minimização das desigualdades produzidas pelo sistema capitalista;</a:t>
            </a:r>
          </a:p>
          <a:p>
            <a:pPr algn="just"/>
            <a:r>
              <a:rPr lang="pt-BR" dirty="0" smtClean="0"/>
              <a:t>O SUS baseia-se na saúde como um direito do cidadão e um dever do Estado. Pautado pelos princípios de universalidade, equidade, integralidade e organizado de maneira descentralizada, hierarquizada e com participação da população em todos os níveis de governo;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364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ei 8080 e 8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559" y="294350"/>
            <a:ext cx="8976049" cy="618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68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877078" y="1324948"/>
            <a:ext cx="9789367" cy="500898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2000" dirty="0" smtClean="0"/>
              <a:t>	</a:t>
            </a:r>
            <a:r>
              <a:rPr lang="pt-BR" sz="3200" dirty="0" smtClean="0"/>
              <a:t>O </a:t>
            </a:r>
            <a:r>
              <a:rPr lang="pt-BR" sz="3200" b="1" dirty="0" smtClean="0"/>
              <a:t>marco histórico para o surgimento do SUS foi a 8ª Conferência Nacional de Saúde</a:t>
            </a:r>
            <a:r>
              <a:rPr lang="pt-BR" sz="3200" dirty="0" smtClean="0"/>
              <a:t>, realizada em 1986, no período da Nova República.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	Marca </a:t>
            </a:r>
            <a:r>
              <a:rPr lang="pt-BR" sz="3200" dirty="0"/>
              <a:t>o momento em que </a:t>
            </a:r>
            <a:r>
              <a:rPr lang="pt-BR" sz="3200" dirty="0" smtClean="0"/>
              <a:t>as mudanças </a:t>
            </a:r>
            <a:r>
              <a:rPr lang="pt-BR" sz="3200" dirty="0"/>
              <a:t>ganham contornos claros, ao </a:t>
            </a:r>
            <a:r>
              <a:rPr lang="pt-BR" sz="3200" b="1" dirty="0" smtClean="0"/>
              <a:t>ampliar os </a:t>
            </a:r>
            <a:r>
              <a:rPr lang="pt-BR" sz="3200" b="1" dirty="0"/>
              <a:t>atores envolvidos </a:t>
            </a:r>
            <a:r>
              <a:rPr lang="pt-BR" sz="3200" dirty="0"/>
              <a:t>e explicitar em seu relatório as </a:t>
            </a:r>
            <a:r>
              <a:rPr lang="pt-BR" sz="3200" b="1" dirty="0"/>
              <a:t>diretrizes para a </a:t>
            </a:r>
            <a:r>
              <a:rPr lang="pt-BR" sz="3200" b="1" dirty="0" smtClean="0"/>
              <a:t>reorganização do sistema de saúde.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	As </a:t>
            </a:r>
            <a:r>
              <a:rPr lang="pt-BR" sz="3200" dirty="0"/>
              <a:t>plenárias da 8ª CNS contaram com a participação efetiva de quase todas as instituições que atuavam no setor, assim como daquelas representativas da sociedade civil, dos grupos profissionais e dos partidos políticos.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2000" dirty="0" smtClean="0"/>
              <a:t>	</a:t>
            </a:r>
            <a:endParaRPr lang="pt-BR" sz="2000" dirty="0"/>
          </a:p>
          <a:p>
            <a:pPr marL="0" indent="0" algn="just">
              <a:buNone/>
            </a:pPr>
            <a:r>
              <a:rPr lang="pt-BR" sz="2000" dirty="0" smtClean="0"/>
              <a:t>	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200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466531" y="1007706"/>
            <a:ext cx="11551297" cy="557970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000" dirty="0" smtClean="0"/>
              <a:t>	</a:t>
            </a:r>
            <a:r>
              <a:rPr lang="pt-BR" dirty="0" smtClean="0"/>
              <a:t>Constatou-se </a:t>
            </a:r>
            <a:r>
              <a:rPr lang="pt-BR" dirty="0"/>
              <a:t>que o </a:t>
            </a:r>
            <a:r>
              <a:rPr lang="pt-BR" b="1" dirty="0"/>
              <a:t>modelo de organização do setor público de saúde existente era anárquico, pouco eficiente e eficaz</a:t>
            </a:r>
            <a:r>
              <a:rPr lang="pt-BR" dirty="0"/>
              <a:t>, fato que se instaurou por acontecimentos que deram origem a um sistema em que predominava os interesses de empresários da área médico-hospitalar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	As </a:t>
            </a:r>
            <a:r>
              <a:rPr lang="pt-BR" b="1" dirty="0" smtClean="0"/>
              <a:t>desigualdades </a:t>
            </a:r>
            <a:r>
              <a:rPr lang="pt-BR" b="1" dirty="0"/>
              <a:t>sociais e regionais</a:t>
            </a:r>
            <a:r>
              <a:rPr lang="pt-BR" dirty="0"/>
              <a:t> existentes na época atuavam como fatores que limitavam o pleno desenvolvimento de um nível satisfatório de saúde e de uma organização de serviços socialmente adequada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	Os governos anteriores haviam </a:t>
            </a:r>
            <a:r>
              <a:rPr lang="pt-BR" b="1" dirty="0" smtClean="0"/>
              <a:t>priorizado outros setores</a:t>
            </a:r>
            <a:r>
              <a:rPr lang="pt-BR" dirty="0" smtClean="0"/>
              <a:t>, que não o da saúde.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	A política de saúde vigente atendia a </a:t>
            </a:r>
            <a:r>
              <a:rPr lang="pt-BR" b="1" dirty="0" smtClean="0"/>
              <a:t>interesses não coincidentes com os dos usuários dos serviços</a:t>
            </a:r>
            <a:r>
              <a:rPr lang="pt-BR" dirty="0" smtClean="0"/>
              <a:t>, sendo influenciada pela ação de grupos dedicados à mercantilização da saúde.</a:t>
            </a:r>
            <a:r>
              <a:rPr lang="pt-BR" dirty="0"/>
              <a:t> </a:t>
            </a:r>
            <a:r>
              <a:rPr lang="pt-BR" dirty="0" smtClean="0"/>
              <a:t>O modelo assistencial se configurava como excludente, discriminatório e centralizador.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O setor de medicamentos e equipamentos era controlado pelas multinacionais.</a:t>
            </a:r>
          </a:p>
        </p:txBody>
      </p:sp>
    </p:spTree>
    <p:extLst>
      <p:ext uri="{BB962C8B-B14F-4D97-AF65-F5344CB8AC3E}">
        <p14:creationId xmlns:p14="http://schemas.microsoft.com/office/powerpoint/2010/main" val="32480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454480" y="970384"/>
            <a:ext cx="11563349" cy="56730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/>
              <a:t>	Os </a:t>
            </a:r>
            <a:r>
              <a:rPr lang="pt-BR" sz="2000" b="1" dirty="0" smtClean="0"/>
              <a:t>temas da conferência </a:t>
            </a:r>
            <a:r>
              <a:rPr lang="pt-BR" sz="2000" dirty="0" smtClean="0"/>
              <a:t>eram compostos pelos itens </a:t>
            </a:r>
            <a:r>
              <a:rPr lang="pt-BR" sz="2000" b="1" dirty="0" smtClean="0"/>
              <a:t>saúde como direito, reformulação do Sistema Nacional de Saúde e financiamento do setor.</a:t>
            </a:r>
            <a:r>
              <a:rPr lang="pt-BR" sz="2000" b="1" dirty="0"/>
              <a:t>	</a:t>
            </a:r>
            <a:endParaRPr lang="pt-BR" sz="2000" b="1" dirty="0" smtClean="0"/>
          </a:p>
          <a:p>
            <a:pPr marL="0" indent="0" algn="just">
              <a:buNone/>
            </a:pPr>
            <a:r>
              <a:rPr lang="pt-BR" sz="2000" dirty="0" smtClean="0"/>
              <a:t>	</a:t>
            </a:r>
          </a:p>
          <a:p>
            <a:pPr marL="0" indent="0" algn="just">
              <a:buNone/>
            </a:pPr>
            <a:r>
              <a:rPr lang="pt-BR" sz="2000" dirty="0"/>
              <a:t>	</a:t>
            </a:r>
            <a:r>
              <a:rPr lang="pt-BR" sz="2000" dirty="0" smtClean="0"/>
              <a:t>Os </a:t>
            </a:r>
            <a:r>
              <a:rPr lang="pt-BR" sz="2000" dirty="0"/>
              <a:t>principais pontos discutidos foram: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sz="2000" dirty="0"/>
              <a:t>Saúde como direito de todos e dever do Estado, estando inscrita entre os direitos fundamentais do ser humano;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sz="2000" dirty="0"/>
              <a:t>Equidade e integralidade das ações de saúde;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sz="2000" dirty="0"/>
              <a:t>Separação da Saúde da Previdência;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sz="2000" dirty="0"/>
              <a:t>Sistema público com comando único;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sz="2000" dirty="0"/>
              <a:t>Conceito abrangente de saúde, levando em conta condições de habitação, alimentação, </a:t>
            </a:r>
            <a:r>
              <a:rPr lang="pt-BR" sz="2000" dirty="0" smtClean="0"/>
              <a:t>renda, meio </a:t>
            </a:r>
            <a:r>
              <a:rPr lang="pt-BR" sz="2000" dirty="0"/>
              <a:t>ambiente, trabalho, transporte, educação, emprego, lazer, liberdade, acesso a posse de terra e aos serviços de saúde;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sz="2000" dirty="0"/>
              <a:t>Política de financiamento do setor saúde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0708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778000" y="773113"/>
            <a:ext cx="10414000" cy="53530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altLang="pt-BR" sz="2000" dirty="0" smtClean="0"/>
              <a:t>	Como </a:t>
            </a:r>
            <a:r>
              <a:rPr lang="pt-BR" altLang="pt-BR" sz="2000" dirty="0"/>
              <a:t>resultado dos debates, o relatório da 8ª conferência estabeleceu que a mesma deveria resultar na criação de um Sistema Único de Saúde que efetivamente </a:t>
            </a:r>
            <a:r>
              <a:rPr lang="pt-BR" altLang="pt-BR" sz="2000" dirty="0" smtClean="0"/>
              <a:t>representasse </a:t>
            </a:r>
            <a:r>
              <a:rPr lang="pt-BR" altLang="pt-BR" sz="2000" dirty="0"/>
              <a:t>a construção de um novo arcabouço institucional, separando totalmente saúde de previdência, através de uma ampla Reforma </a:t>
            </a:r>
            <a:r>
              <a:rPr lang="pt-BR" altLang="pt-BR" sz="2000" dirty="0" smtClean="0"/>
              <a:t>Sanitária.</a:t>
            </a:r>
          </a:p>
          <a:p>
            <a:pPr marL="0" indent="0" algn="just">
              <a:buNone/>
            </a:pPr>
            <a:endParaRPr lang="pt-BR" altLang="pt-BR" sz="2000" dirty="0" smtClean="0"/>
          </a:p>
          <a:p>
            <a:pPr marL="0" indent="0" algn="just">
              <a:buNone/>
            </a:pPr>
            <a:r>
              <a:rPr lang="pt-BR" altLang="pt-BR" sz="2000" dirty="0"/>
              <a:t>	</a:t>
            </a:r>
            <a:r>
              <a:rPr lang="pt-BR" altLang="pt-BR" sz="2000" dirty="0" smtClean="0"/>
              <a:t>Para assegurar o direito à saúde de toda população brasileira era imprescindível: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 smtClean="0"/>
              <a:t>Garantir uma Assembleia Nacional Constituinte livre, soberana, democrática, popular e exclusiva;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 smtClean="0"/>
              <a:t>Assegurar na Constituição, a todas as pessoas, condições fundamentais de uma existência digna;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 smtClean="0"/>
              <a:t>Implantar uma reforma agrária que respondesse às reais necessidades e aspirações dos trabalhadores rurais;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 smtClean="0"/>
              <a:t>Estimular a participação da sociedade organizada nos núcleos decisórios, nos vários níveis;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 smtClean="0"/>
              <a:t>Fortalecer Estados e Municípios, através de uma ampla reforma fiscal e tributária;</a:t>
            </a:r>
          </a:p>
          <a:p>
            <a:pPr algn="just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 smtClean="0"/>
              <a:t>Estabelecer compromissos orçamentários ao nível de União, estados e municípios para o adequado financiamento das ações de saúde.</a:t>
            </a:r>
          </a:p>
          <a:p>
            <a:pPr marL="0" indent="0" algn="just">
              <a:buNone/>
            </a:pPr>
            <a:endParaRPr lang="pt-BR" alt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6201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261256" y="1274042"/>
            <a:ext cx="11663265" cy="52200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altLang="pt-BR" sz="2000" dirty="0" smtClean="0"/>
          </a:p>
          <a:p>
            <a:pPr marL="0" indent="0" algn="just">
              <a:buNone/>
            </a:pPr>
            <a:r>
              <a:rPr lang="pt-BR" altLang="pt-BR" sz="2000" dirty="0" smtClean="0"/>
              <a:t>	Em 1987 foi instalada uma Assembleia Nacional Constituinte com o objetivo de elaborar a nova constituição brasileira. Nesse ano, enquanto a estrutura jurídica do Sistema Único de Saúde era elaborada no processo constituinte, o Sistema Unificado e Descentralizado de Saúde (SUDS) foi implementado, representando certo avanço no sentido que possibilitou:</a:t>
            </a:r>
          </a:p>
          <a:p>
            <a:pPr marL="0" indent="0" algn="ctr">
              <a:buNone/>
            </a:pPr>
            <a:endParaRPr lang="pt-BR" altLang="pt-BR" sz="2000" dirty="0" smtClean="0"/>
          </a:p>
          <a:p>
            <a:pPr algn="ctr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 smtClean="0"/>
              <a:t>A formação dos conselhos estaduais e municipais de saúde;</a:t>
            </a:r>
          </a:p>
          <a:p>
            <a:pPr algn="ctr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/>
              <a:t>A</a:t>
            </a:r>
            <a:r>
              <a:rPr lang="pt-BR" altLang="pt-BR" sz="2000" dirty="0" smtClean="0"/>
              <a:t> desconcentração de recursos e poder da esfera federal para a estadual;</a:t>
            </a:r>
          </a:p>
          <a:p>
            <a:pPr algn="ctr">
              <a:buSzPct val="70000"/>
              <a:buFont typeface="Wingdings" panose="05000000000000000000" pitchFamily="2" charset="2"/>
              <a:buChar char="v"/>
            </a:pPr>
            <a:r>
              <a:rPr lang="pt-BR" altLang="pt-BR" sz="2000" dirty="0"/>
              <a:t>E</a:t>
            </a:r>
            <a:r>
              <a:rPr lang="pt-BR" altLang="pt-BR" sz="2000" dirty="0" smtClean="0"/>
              <a:t> o aumento, mesmo que insuficiente, da cobertura de serviços de saúde para a população.</a:t>
            </a: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11402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Aspectos Legais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Constituição Federal;</a:t>
            </a:r>
          </a:p>
          <a:p>
            <a:r>
              <a:rPr lang="pt-BR" dirty="0" smtClean="0"/>
              <a:t>Lei 8.080/90; (Lei Orgânica da Saúde)</a:t>
            </a:r>
          </a:p>
          <a:p>
            <a:r>
              <a:rPr lang="pt-BR" dirty="0" smtClean="0"/>
              <a:t>Lei 8.142/90; (Participação da comunidade e financiamento)</a:t>
            </a:r>
          </a:p>
          <a:p>
            <a:r>
              <a:rPr lang="pt-BR" dirty="0"/>
              <a:t>Norma Operacional </a:t>
            </a:r>
            <a:r>
              <a:rPr lang="pt-BR" dirty="0" smtClean="0"/>
              <a:t>Básica (NOB) SUS 01/93 e 01/96; (Municipalização)</a:t>
            </a:r>
          </a:p>
          <a:p>
            <a:r>
              <a:rPr lang="pt-BR" dirty="0"/>
              <a:t>Normas Operacionais de Atenção à </a:t>
            </a:r>
            <a:r>
              <a:rPr lang="pt-BR" dirty="0" smtClean="0"/>
              <a:t>Saúde (</a:t>
            </a:r>
            <a:r>
              <a:rPr lang="pt-BR" dirty="0"/>
              <a:t>NOAS</a:t>
            </a:r>
            <a:r>
              <a:rPr lang="pt-BR" dirty="0" smtClean="0"/>
              <a:t>) 01/01 e /02; (Regionalização)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736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533</TotalTime>
  <Words>1208</Words>
  <Application>Microsoft Office PowerPoint</Application>
  <PresentationFormat>Personalizar</PresentationFormat>
  <Paragraphs>116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Fluxo</vt:lpstr>
      <vt:lpstr>A Constituição Federal e o Sistema Único de Saúde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Aspectos Legais</vt:lpstr>
      <vt:lpstr>Constituição Federal de 1988</vt:lpstr>
      <vt:lpstr>Lei n.8080 de 1990</vt:lpstr>
      <vt:lpstr>Lei n.8080 de 1990</vt:lpstr>
      <vt:lpstr>Lei n.8080 de 1990</vt:lpstr>
      <vt:lpstr>Lei n.8080 de 1990</vt:lpstr>
      <vt:lpstr>Lei n.8080 de 1990</vt:lpstr>
      <vt:lpstr>Lei 8.142 de 1990</vt:lpstr>
      <vt:lpstr>Lei 8.142 de 1990</vt:lpstr>
      <vt:lpstr>Lei 8.142 de 1990</vt:lpstr>
      <vt:lpstr>NOB SUS 01/93 e 01/96</vt:lpstr>
      <vt:lpstr>CIB e CIT</vt:lpstr>
      <vt:lpstr>NOAS 01/01 e 01/02</vt:lpstr>
      <vt:lpstr>Revisão: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HU</dc:creator>
  <cp:lastModifiedBy>Usuario</cp:lastModifiedBy>
  <cp:revision>38</cp:revision>
  <dcterms:created xsi:type="dcterms:W3CDTF">2015-04-07T11:06:21Z</dcterms:created>
  <dcterms:modified xsi:type="dcterms:W3CDTF">2018-07-10T19:36:04Z</dcterms:modified>
</cp:coreProperties>
</file>