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44765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01945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455692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395728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237765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6DDDCBD-3AA9-4138-B5B5-FC8AF1C0BF53}" type="datetimeFigureOut">
              <a:rPr lang="pt-BR" smtClean="0"/>
              <a:t>19/06/2018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93730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6DDDCBD-3AA9-4138-B5B5-FC8AF1C0BF53}" type="datetimeFigureOut">
              <a:rPr lang="pt-BR" smtClean="0"/>
              <a:t>19/06/2018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426308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6DDDCBD-3AA9-4138-B5B5-FC8AF1C0BF53}" type="datetimeFigureOut">
              <a:rPr lang="pt-BR" smtClean="0"/>
              <a:t>19/06/2018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73896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6DDDCBD-3AA9-4138-B5B5-FC8AF1C0BF53}" type="datetimeFigureOut">
              <a:rPr lang="pt-BR" smtClean="0"/>
              <a:t>19/06/2018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917101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6DDDCBD-3AA9-4138-B5B5-FC8AF1C0BF53}" type="datetimeFigureOut">
              <a:rPr lang="pt-BR" smtClean="0"/>
              <a:t>19/06/2018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60226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6DDDCBD-3AA9-4138-B5B5-FC8AF1C0BF53}" type="datetimeFigureOut">
              <a:rPr lang="pt-BR" smtClean="0"/>
              <a:t>19/06/2018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64022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DDCBD-3AA9-4138-B5B5-FC8AF1C0BF53}" type="datetimeFigureOut">
              <a:rPr lang="pt-BR" smtClean="0"/>
              <a:t>19/06/2018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24C60-2A00-4BB3-89EB-493759F9264E}" type="slidenum">
              <a:rPr lang="pt-BR" smtClean="0"/>
              <a:t>‹nº›</a:t>
            </a:fld>
            <a:endParaRPr lang="pt-BR"/>
          </a:p>
        </p:txBody>
      </p:sp>
    </p:spTree>
    <p:extLst>
      <p:ext uri="{BB962C8B-B14F-4D97-AF65-F5344CB8AC3E}">
        <p14:creationId xmlns:p14="http://schemas.microsoft.com/office/powerpoint/2010/main" val="6534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333"/>
            <a:ext cx="12192000" cy="6773333"/>
          </a:xfrm>
          <a:prstGeom prst="rect">
            <a:avLst/>
          </a:prstGeom>
        </p:spPr>
      </p:pic>
    </p:spTree>
    <p:extLst>
      <p:ext uri="{BB962C8B-B14F-4D97-AF65-F5344CB8AC3E}">
        <p14:creationId xmlns:p14="http://schemas.microsoft.com/office/powerpoint/2010/main" val="32846749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586418"/>
          </a:xfrm>
          <a:prstGeom prst="rect">
            <a:avLst/>
          </a:prstGeom>
          <a:noFill/>
        </p:spPr>
        <p:txBody>
          <a:bodyPr wrap="square" rtlCol="0">
            <a:spAutoFit/>
          </a:bodyPr>
          <a:lstStyle/>
          <a:p>
            <a:pPr algn="ctr"/>
            <a:r>
              <a:rPr lang="pt-BR" sz="3200" b="1" u="sng" dirty="0"/>
              <a:t>Negociação com uma habilidade </a:t>
            </a:r>
            <a:r>
              <a:rPr lang="pt-BR" sz="3200" b="1" u="sng" dirty="0" smtClean="0"/>
              <a:t>básica</a:t>
            </a:r>
          </a:p>
          <a:p>
            <a:pPr indent="538163" algn="just"/>
            <a:r>
              <a:rPr lang="pt-BR" sz="3000" dirty="0" err="1"/>
              <a:t>Pollan</a:t>
            </a:r>
            <a:r>
              <a:rPr lang="pt-BR" sz="3000" dirty="0"/>
              <a:t> &amp; Levine (1994:6) afirmam: “a negociação é, depois de ler e escrever, a habilidade mais importante das necessárias para se tornar bem-sucedido pessoalmente, financeiramente e nos negócios”.</a:t>
            </a:r>
          </a:p>
          <a:p>
            <a:pPr indent="538163" algn="just"/>
            <a:r>
              <a:rPr lang="pt-BR" sz="3000" dirty="0"/>
              <a:t>Existem algumas características que são comuns para os vendedores e negociadores, como:</a:t>
            </a:r>
          </a:p>
          <a:p>
            <a:pPr marL="1169988" lvl="0" indent="-631825" algn="just">
              <a:buFont typeface="Wingdings" panose="05000000000000000000" pitchFamily="2" charset="2"/>
              <a:buChar char="ü"/>
            </a:pPr>
            <a:r>
              <a:rPr lang="pt-BR" sz="3000" dirty="0"/>
              <a:t>Iniciativa</a:t>
            </a:r>
          </a:p>
          <a:p>
            <a:pPr marL="1169988" lvl="0" indent="-631825" algn="just">
              <a:buFont typeface="Wingdings" panose="05000000000000000000" pitchFamily="2" charset="2"/>
              <a:buChar char="ü"/>
            </a:pPr>
            <a:r>
              <a:rPr lang="pt-BR" sz="3000" dirty="0"/>
              <a:t>Paciência</a:t>
            </a:r>
          </a:p>
          <a:p>
            <a:pPr marL="1169988" lvl="0" indent="-631825" algn="just">
              <a:buFont typeface="Wingdings" panose="05000000000000000000" pitchFamily="2" charset="2"/>
              <a:buChar char="ü"/>
            </a:pPr>
            <a:r>
              <a:rPr lang="pt-BR" sz="3000" dirty="0"/>
              <a:t>Persistência</a:t>
            </a:r>
          </a:p>
          <a:p>
            <a:pPr marL="1169988" lvl="0" indent="-631825" algn="just">
              <a:buFont typeface="Wingdings" panose="05000000000000000000" pitchFamily="2" charset="2"/>
              <a:buChar char="ü"/>
            </a:pPr>
            <a:r>
              <a:rPr lang="pt-BR" sz="3000" dirty="0"/>
              <a:t>Boa comunicação</a:t>
            </a:r>
          </a:p>
          <a:p>
            <a:pPr marL="1169988" lvl="0" indent="-631825" algn="just">
              <a:buFont typeface="Wingdings" panose="05000000000000000000" pitchFamily="2" charset="2"/>
              <a:buChar char="ü"/>
            </a:pPr>
            <a:r>
              <a:rPr lang="pt-BR" sz="3000" dirty="0"/>
              <a:t>Comprometimento</a:t>
            </a:r>
          </a:p>
          <a:p>
            <a:pPr marL="1169988" lvl="0" indent="-631825" algn="just">
              <a:buFont typeface="Wingdings" panose="05000000000000000000" pitchFamily="2" charset="2"/>
              <a:buChar char="ü"/>
            </a:pPr>
            <a:r>
              <a:rPr lang="pt-BR" sz="3000" dirty="0"/>
              <a:t>Ética</a:t>
            </a:r>
          </a:p>
          <a:p>
            <a:pPr marL="1169988" lvl="0" indent="-631825" algn="just">
              <a:buFont typeface="Wingdings" panose="05000000000000000000" pitchFamily="2" charset="2"/>
              <a:buChar char="ü"/>
            </a:pPr>
            <a:r>
              <a:rPr lang="pt-BR" sz="3000" dirty="0"/>
              <a:t>Foco</a:t>
            </a:r>
          </a:p>
          <a:p>
            <a:pPr marL="1169988" lvl="0" indent="-631825" algn="just">
              <a:buFont typeface="Wingdings" panose="05000000000000000000" pitchFamily="2" charset="2"/>
              <a:buChar char="ü"/>
            </a:pPr>
            <a:r>
              <a:rPr lang="pt-BR" sz="3000" dirty="0" smtClean="0"/>
              <a:t>Disciplina</a:t>
            </a:r>
            <a:endParaRPr lang="pt-BR" sz="3000" dirty="0"/>
          </a:p>
        </p:txBody>
      </p:sp>
    </p:spTree>
    <p:extLst>
      <p:ext uri="{BB962C8B-B14F-4D97-AF65-F5344CB8AC3E}">
        <p14:creationId xmlns:p14="http://schemas.microsoft.com/office/powerpoint/2010/main" val="3294483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478970"/>
          </a:xfrm>
          <a:prstGeom prst="rect">
            <a:avLst/>
          </a:prstGeom>
          <a:noFill/>
        </p:spPr>
        <p:txBody>
          <a:bodyPr wrap="square" rtlCol="0">
            <a:spAutoFit/>
          </a:bodyPr>
          <a:lstStyle/>
          <a:p>
            <a:pPr indent="538163" algn="just">
              <a:lnSpc>
                <a:spcPct val="150000"/>
              </a:lnSpc>
            </a:pPr>
            <a:r>
              <a:rPr lang="pt-BR" sz="3200" dirty="0"/>
              <a:t>O que diferencia o negociador do vendedor é o fato de se tornar mais estratégico, de se planejar melhor, ser mais racional e menos emotivo, munir-se de informações precisas para passar segurança na tomada de decisão. Os negociadores também não aceitam as coisas como elas são sem antes perguntar por que não poderiam ser feitas de forma melhor</a:t>
            </a:r>
            <a:r>
              <a:rPr lang="pt-BR" sz="3200" dirty="0" smtClean="0"/>
              <a:t>.</a:t>
            </a:r>
          </a:p>
          <a:p>
            <a:pPr indent="538163" algn="just">
              <a:lnSpc>
                <a:spcPct val="150000"/>
              </a:lnSpc>
            </a:pPr>
            <a:r>
              <a:rPr lang="pt-BR" sz="3200" dirty="0" smtClean="0"/>
              <a:t>As competências chave para a negociação incluem atributos pessoais, tais como a comunicação e percepção; a capacidade de avaliar grandes quantidades de informação e a criatividade necessária para encontrar opções que resultem em benefícios mútuos.</a:t>
            </a:r>
          </a:p>
          <a:p>
            <a:pPr indent="538163" algn="just">
              <a:lnSpc>
                <a:spcPct val="150000"/>
              </a:lnSpc>
            </a:pPr>
            <a:endParaRPr lang="pt-BR" sz="3200" dirty="0"/>
          </a:p>
        </p:txBody>
      </p:sp>
    </p:spTree>
    <p:extLst>
      <p:ext uri="{BB962C8B-B14F-4D97-AF65-F5344CB8AC3E}">
        <p14:creationId xmlns:p14="http://schemas.microsoft.com/office/powerpoint/2010/main" val="71314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255494"/>
            <a:ext cx="12192000" cy="5724644"/>
          </a:xfrm>
          <a:prstGeom prst="rect">
            <a:avLst/>
          </a:prstGeom>
          <a:noFill/>
        </p:spPr>
        <p:txBody>
          <a:bodyPr wrap="square" rtlCol="0">
            <a:spAutoFit/>
          </a:bodyPr>
          <a:lstStyle/>
          <a:p>
            <a:pPr algn="ctr">
              <a:lnSpc>
                <a:spcPct val="150000"/>
              </a:lnSpc>
            </a:pPr>
            <a:r>
              <a:rPr lang="pt-BR" sz="3200" b="1" u="sng" dirty="0" smtClean="0"/>
              <a:t>Afinal, o que é negociação?</a:t>
            </a:r>
          </a:p>
          <a:p>
            <a:pPr algn="ctr">
              <a:lnSpc>
                <a:spcPct val="150000"/>
              </a:lnSpc>
            </a:pPr>
            <a:endParaRPr lang="pt-BR" sz="3200" b="1" u="sng" dirty="0" smtClean="0"/>
          </a:p>
          <a:p>
            <a:pPr indent="538163" algn="just">
              <a:lnSpc>
                <a:spcPct val="150000"/>
              </a:lnSpc>
            </a:pPr>
            <a:r>
              <a:rPr lang="pt-BR" sz="3200" dirty="0" smtClean="0"/>
              <a:t>“Negociação </a:t>
            </a:r>
            <a:r>
              <a:rPr lang="pt-BR" sz="3200" dirty="0"/>
              <a:t>é um campo de conhecimento e empenho que visa à conquista de pessoas de quem se deseja alguma coisa” (Cohen, 1980:13)</a:t>
            </a:r>
          </a:p>
          <a:p>
            <a:pPr indent="538163" algn="just">
              <a:lnSpc>
                <a:spcPct val="150000"/>
              </a:lnSpc>
            </a:pPr>
            <a:r>
              <a:rPr lang="pt-BR" sz="3200" dirty="0"/>
              <a:t>Nesse caso nota-se o desejo de negociar com pessoas, visando algum interesse.</a:t>
            </a:r>
          </a:p>
          <a:p>
            <a:pPr indent="538163" algn="just"/>
            <a:endParaRPr lang="pt-BR" sz="3000" dirty="0"/>
          </a:p>
        </p:txBody>
      </p:sp>
    </p:spTree>
    <p:extLst>
      <p:ext uri="{BB962C8B-B14F-4D97-AF65-F5344CB8AC3E}">
        <p14:creationId xmlns:p14="http://schemas.microsoft.com/office/powerpoint/2010/main" val="1554646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555641"/>
          </a:xfrm>
          <a:prstGeom prst="rect">
            <a:avLst/>
          </a:prstGeom>
          <a:noFill/>
        </p:spPr>
        <p:txBody>
          <a:bodyPr wrap="square" rtlCol="0">
            <a:spAutoFit/>
          </a:bodyPr>
          <a:lstStyle/>
          <a:p>
            <a:pPr algn="ctr">
              <a:lnSpc>
                <a:spcPct val="150000"/>
              </a:lnSpc>
            </a:pPr>
            <a:r>
              <a:rPr lang="pt-BR" sz="3200" b="1" u="sng" dirty="0" smtClean="0"/>
              <a:t>Uso da informação e do poder</a:t>
            </a:r>
          </a:p>
          <a:p>
            <a:pPr algn="ctr">
              <a:lnSpc>
                <a:spcPct val="150000"/>
              </a:lnSpc>
            </a:pPr>
            <a:endParaRPr lang="pt-BR" sz="2000" b="1" u="sng" dirty="0" smtClean="0"/>
          </a:p>
          <a:p>
            <a:pPr indent="538163" algn="just">
              <a:lnSpc>
                <a:spcPct val="150000"/>
              </a:lnSpc>
            </a:pPr>
            <a:r>
              <a:rPr lang="pt-BR" sz="3000" dirty="0"/>
              <a:t>“ Negociação é o uso da informação e do poder, com o fim de influenciar o comportamento dentro de uma rede de tensão” (Cohen, 1980:14</a:t>
            </a:r>
            <a:r>
              <a:rPr lang="pt-BR" sz="3000" dirty="0" smtClean="0"/>
              <a:t>).</a:t>
            </a:r>
          </a:p>
          <a:p>
            <a:pPr marL="363538" indent="349250" algn="just">
              <a:lnSpc>
                <a:spcPct val="150000"/>
              </a:lnSpc>
              <a:buFont typeface="Wingdings" panose="05000000000000000000" pitchFamily="2" charset="2"/>
              <a:buChar char="ü"/>
            </a:pPr>
            <a:r>
              <a:rPr lang="pt-BR" sz="3200" dirty="0" smtClean="0"/>
              <a:t>Nessa </a:t>
            </a:r>
            <a:r>
              <a:rPr lang="pt-BR" sz="3200" dirty="0"/>
              <a:t>definição a informação assume um aspecto fundamental dentro do processo de negociação</a:t>
            </a:r>
          </a:p>
          <a:p>
            <a:pPr marL="363538" indent="349250" algn="just">
              <a:lnSpc>
                <a:spcPct val="150000"/>
              </a:lnSpc>
              <a:buFont typeface="Wingdings" panose="05000000000000000000" pitchFamily="2" charset="2"/>
              <a:buChar char="ü"/>
            </a:pPr>
            <a:r>
              <a:rPr lang="pt-BR" sz="3200" dirty="0" smtClean="0"/>
              <a:t>A </a:t>
            </a:r>
            <a:r>
              <a:rPr lang="pt-BR" sz="3200" dirty="0"/>
              <a:t>informação é fundamental no processo de comunicação, podendo influenciar decisivamente a direção a ser seguida pela negociação.</a:t>
            </a:r>
          </a:p>
          <a:p>
            <a:pPr indent="538163" algn="just"/>
            <a:endParaRPr lang="pt-BR" sz="3000" dirty="0"/>
          </a:p>
          <a:p>
            <a:pPr indent="538163" algn="just"/>
            <a:endParaRPr lang="pt-BR" sz="3000" dirty="0"/>
          </a:p>
        </p:txBody>
      </p:sp>
    </p:spTree>
    <p:extLst>
      <p:ext uri="{BB962C8B-B14F-4D97-AF65-F5344CB8AC3E}">
        <p14:creationId xmlns:p14="http://schemas.microsoft.com/office/powerpoint/2010/main" val="1242606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171194"/>
          </a:xfrm>
          <a:prstGeom prst="rect">
            <a:avLst/>
          </a:prstGeom>
          <a:noFill/>
        </p:spPr>
        <p:txBody>
          <a:bodyPr wrap="square" rtlCol="0">
            <a:spAutoFit/>
          </a:bodyPr>
          <a:lstStyle/>
          <a:p>
            <a:pPr algn="ctr"/>
            <a:r>
              <a:rPr lang="pt-BR" sz="3200" b="1" u="sng" dirty="0"/>
              <a:t>A importância da </a:t>
            </a:r>
            <a:r>
              <a:rPr lang="pt-BR" sz="3200" b="1" u="sng" dirty="0" smtClean="0"/>
              <a:t>comunicação</a:t>
            </a:r>
          </a:p>
          <a:p>
            <a:pPr algn="ctr"/>
            <a:endParaRPr lang="pt-BR" sz="2000" b="1" dirty="0"/>
          </a:p>
          <a:p>
            <a:pPr indent="538163" algn="just"/>
            <a:r>
              <a:rPr lang="pt-BR" sz="3000" dirty="0"/>
              <a:t>“ Negociação é um processo de comunicação bilateral, com o objetivo de se chegar a uma decisão conjunta” (</a:t>
            </a:r>
            <a:r>
              <a:rPr lang="pt-BR" sz="3000" dirty="0" err="1"/>
              <a:t>Ficher</a:t>
            </a:r>
            <a:r>
              <a:rPr lang="pt-BR" sz="3000" dirty="0"/>
              <a:t> &amp; </a:t>
            </a:r>
            <a:r>
              <a:rPr lang="pt-BR" sz="3000" dirty="0" err="1"/>
              <a:t>Ury</a:t>
            </a:r>
            <a:r>
              <a:rPr lang="pt-BR" sz="3000" dirty="0"/>
              <a:t>, 1985:30).</a:t>
            </a:r>
          </a:p>
          <a:p>
            <a:pPr lvl="0" indent="538163" algn="just"/>
            <a:r>
              <a:rPr lang="pt-BR" sz="3000" dirty="0"/>
              <a:t>Nota-se a grande importância da comunicação no processo de </a:t>
            </a:r>
            <a:r>
              <a:rPr lang="pt-BR" sz="3000" dirty="0" smtClean="0"/>
              <a:t>negociação.</a:t>
            </a:r>
          </a:p>
          <a:p>
            <a:pPr marL="457200" lvl="0" indent="-457200" algn="just">
              <a:buFont typeface="Wingdings" panose="05000000000000000000" pitchFamily="2" charset="2"/>
              <a:buChar char="ü"/>
            </a:pPr>
            <a:r>
              <a:rPr lang="pt-BR" sz="3000" dirty="0" smtClean="0"/>
              <a:t>Algumas </a:t>
            </a:r>
            <a:r>
              <a:rPr lang="pt-BR" sz="3000" dirty="0"/>
              <a:t>condições básicas precisam ser plenamente atendidas, tais como:</a:t>
            </a:r>
          </a:p>
          <a:p>
            <a:pPr marL="981075" lvl="0" indent="-349250" algn="just">
              <a:buFont typeface="Arial" panose="020B0604020202020204" pitchFamily="34" charset="0"/>
              <a:buChar char="•"/>
            </a:pPr>
            <a:r>
              <a:rPr lang="pt-BR" sz="3000" dirty="0"/>
              <a:t>Escutar atentamente e registrar o que está sendo dito</a:t>
            </a:r>
          </a:p>
          <a:p>
            <a:pPr marL="981075" lvl="0" indent="-349250" algn="just">
              <a:buFont typeface="Arial" panose="020B0604020202020204" pitchFamily="34" charset="0"/>
              <a:buChar char="•"/>
            </a:pPr>
            <a:r>
              <a:rPr lang="pt-BR" sz="3000" dirty="0"/>
              <a:t>Falar para ser entendido</a:t>
            </a:r>
          </a:p>
          <a:p>
            <a:pPr marL="981075" lvl="0" indent="-349250" algn="just">
              <a:buFont typeface="Arial" panose="020B0604020202020204" pitchFamily="34" charset="0"/>
              <a:buChar char="•"/>
            </a:pPr>
            <a:r>
              <a:rPr lang="pt-BR" sz="3000" dirty="0"/>
              <a:t>Falar sobre você mesmo e não sobre o outro</a:t>
            </a:r>
          </a:p>
          <a:p>
            <a:pPr marL="981075" lvl="0" indent="-349250" algn="just">
              <a:buFont typeface="Arial" panose="020B0604020202020204" pitchFamily="34" charset="0"/>
              <a:buChar char="•"/>
            </a:pPr>
            <a:r>
              <a:rPr lang="pt-BR" sz="3000" dirty="0"/>
              <a:t>Falar com um </a:t>
            </a:r>
            <a:r>
              <a:rPr lang="pt-BR" sz="3000" dirty="0" smtClean="0"/>
              <a:t>objetivo</a:t>
            </a:r>
          </a:p>
          <a:p>
            <a:pPr marL="457200" lvl="0" indent="-457200" algn="just">
              <a:buFont typeface="Wingdings" panose="05000000000000000000" pitchFamily="2" charset="2"/>
              <a:buChar char="ü"/>
            </a:pPr>
            <a:r>
              <a:rPr lang="pt-BR" sz="3000" dirty="0" smtClean="0"/>
              <a:t>Um </a:t>
            </a:r>
            <a:r>
              <a:rPr lang="pt-BR" sz="3000" dirty="0"/>
              <a:t>fator fundamental é o fato de que a comunicação deve ser bilateral, satisfazendo os dois lados envolvidos.</a:t>
            </a:r>
          </a:p>
          <a:p>
            <a:pPr marL="457200" lvl="0" indent="-457200" algn="just">
              <a:buFont typeface="Wingdings" panose="05000000000000000000" pitchFamily="2" charset="2"/>
              <a:buChar char="ü"/>
            </a:pPr>
            <a:r>
              <a:rPr lang="pt-BR" sz="3000" dirty="0"/>
              <a:t>A comunicação bilateral que indiretamente, já mostra uma preocupação em satisfazer as necessidades das duas partes (ganha-ganha).</a:t>
            </a:r>
          </a:p>
          <a:p>
            <a:endParaRPr lang="pt-BR" dirty="0"/>
          </a:p>
        </p:txBody>
      </p:sp>
    </p:spTree>
    <p:extLst>
      <p:ext uri="{BB962C8B-B14F-4D97-AF65-F5344CB8AC3E}">
        <p14:creationId xmlns:p14="http://schemas.microsoft.com/office/powerpoint/2010/main" val="2727975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586418"/>
          </a:xfrm>
          <a:prstGeom prst="rect">
            <a:avLst/>
          </a:prstGeom>
          <a:noFill/>
        </p:spPr>
        <p:txBody>
          <a:bodyPr wrap="square" rtlCol="0">
            <a:spAutoFit/>
          </a:bodyPr>
          <a:lstStyle/>
          <a:p>
            <a:pPr algn="ctr"/>
            <a:r>
              <a:rPr lang="pt-BR" sz="3200" b="1" u="sng" dirty="0" smtClean="0"/>
              <a:t>Busca do acordo</a:t>
            </a:r>
          </a:p>
          <a:p>
            <a:pPr indent="538163" algn="just"/>
            <a:r>
              <a:rPr lang="pt-BR" sz="3000" dirty="0"/>
              <a:t>“Negociação é o processo de comunicação com o propósito de atingir um acordo agradável sobre diferentes ideias e necessidades” (</a:t>
            </a:r>
            <a:r>
              <a:rPr lang="pt-BR" sz="3000" dirty="0" err="1"/>
              <a:t>Acuff</a:t>
            </a:r>
            <a:r>
              <a:rPr lang="pt-BR" sz="3000" dirty="0"/>
              <a:t>, 1993:21)</a:t>
            </a:r>
          </a:p>
          <a:p>
            <a:pPr indent="538163" algn="just"/>
            <a:r>
              <a:rPr lang="pt-BR" sz="3000" dirty="0" smtClean="0"/>
              <a:t>Afirma </a:t>
            </a:r>
            <a:r>
              <a:rPr lang="pt-BR" sz="3000" dirty="0" err="1"/>
              <a:t>Acuff</a:t>
            </a:r>
            <a:r>
              <a:rPr lang="pt-BR" sz="3000" dirty="0"/>
              <a:t> que a negociação está mais relacionada com persuasão do que a utilização do poder simplesmente.</a:t>
            </a:r>
          </a:p>
          <a:p>
            <a:pPr indent="538163" algn="just"/>
            <a:r>
              <a:rPr lang="pt-BR" sz="3000" dirty="0"/>
              <a:t> Na negociação, o outro lado precisa sentir-se bem com o resultado.</a:t>
            </a:r>
          </a:p>
          <a:p>
            <a:pPr indent="538163" algn="just"/>
            <a:r>
              <a:rPr lang="pt-BR" sz="3000" dirty="0"/>
              <a:t> Ainda afirma </a:t>
            </a:r>
            <a:r>
              <a:rPr lang="pt-BR" sz="3000" dirty="0" smtClean="0"/>
              <a:t>que</a:t>
            </a:r>
          </a:p>
          <a:p>
            <a:pPr indent="538163" algn="just"/>
            <a:r>
              <a:rPr lang="pt-BR" sz="3000" dirty="0" smtClean="0"/>
              <a:t>“</a:t>
            </a:r>
            <a:r>
              <a:rPr lang="pt-BR" sz="3000" dirty="0"/>
              <a:t>Negociação é uma coleção de comportamentos que </a:t>
            </a:r>
            <a:r>
              <a:rPr lang="pt-BR" sz="3000" dirty="0" smtClean="0"/>
              <a:t>envolve comunicação</a:t>
            </a:r>
            <a:r>
              <a:rPr lang="pt-BR" sz="3000" dirty="0"/>
              <a:t>, vendas, marketing, psicologia, sociologia e resolução de conflitos”(Acuff,1993:21)</a:t>
            </a:r>
          </a:p>
          <a:p>
            <a:pPr indent="538163" algn="just"/>
            <a:r>
              <a:rPr lang="pt-BR" sz="3000" dirty="0"/>
              <a:t>Para </a:t>
            </a:r>
            <a:r>
              <a:rPr lang="pt-BR" sz="3000" dirty="0" err="1"/>
              <a:t>Acuff</a:t>
            </a:r>
            <a:r>
              <a:rPr lang="pt-BR" sz="3000" dirty="0"/>
              <a:t>, a negociação está ligada à compreensão clara das motivações de ambos os lados envolvidos no processo.</a:t>
            </a:r>
          </a:p>
          <a:p>
            <a:pPr indent="538163" algn="just"/>
            <a:r>
              <a:rPr lang="pt-BR" sz="3000" dirty="0"/>
              <a:t>Pessoas motivadas tem melhores condições de desenvolver uma </a:t>
            </a:r>
            <a:r>
              <a:rPr lang="pt-BR" sz="3000" dirty="0" smtClean="0"/>
              <a:t>negociação</a:t>
            </a:r>
            <a:endParaRPr lang="pt-BR" sz="3000" dirty="0"/>
          </a:p>
        </p:txBody>
      </p:sp>
    </p:spTree>
    <p:extLst>
      <p:ext uri="{BB962C8B-B14F-4D97-AF65-F5344CB8AC3E}">
        <p14:creationId xmlns:p14="http://schemas.microsoft.com/office/powerpoint/2010/main" val="3302826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1999" cy="7786747"/>
          </a:xfrm>
          <a:prstGeom prst="rect">
            <a:avLst/>
          </a:prstGeom>
          <a:noFill/>
        </p:spPr>
        <p:txBody>
          <a:bodyPr wrap="square" rtlCol="0">
            <a:spAutoFit/>
          </a:bodyPr>
          <a:lstStyle/>
          <a:p>
            <a:pPr algn="ctr"/>
            <a:r>
              <a:rPr lang="pt-BR" sz="3200" b="1" u="sng" dirty="0" smtClean="0"/>
              <a:t>Negociação </a:t>
            </a:r>
            <a:r>
              <a:rPr lang="pt-BR" sz="3200" b="1" u="sng" dirty="0"/>
              <a:t>e o relacionamento humano</a:t>
            </a:r>
            <a:endParaRPr lang="pt-BR" sz="3200" b="1" dirty="0"/>
          </a:p>
          <a:p>
            <a:pPr indent="538163" algn="just"/>
            <a:r>
              <a:rPr lang="pt-BR" sz="3000" dirty="0"/>
              <a:t>“Negociação é uma atividade que pode afetar profundamente qualquer tipo de relacionamento humano e produzir benefícios duradouros para todos os participantes”(</a:t>
            </a:r>
            <a:r>
              <a:rPr lang="pt-BR" sz="3000" dirty="0" err="1"/>
              <a:t>Nierenberg</a:t>
            </a:r>
            <a:r>
              <a:rPr lang="pt-BR" sz="3000" dirty="0"/>
              <a:t>, 1981:3)</a:t>
            </a:r>
          </a:p>
          <a:p>
            <a:pPr lvl="0" algn="just">
              <a:buFont typeface="Wingdings" panose="05000000000000000000" pitchFamily="2" charset="2"/>
              <a:buChar char="ü"/>
            </a:pPr>
            <a:r>
              <a:rPr lang="pt-BR" sz="3000" dirty="0"/>
              <a:t>Trata-se de uma das mais antigas definições de negociação, citada na primeira edição de seu livro em 1968.</a:t>
            </a:r>
          </a:p>
          <a:p>
            <a:pPr lvl="0" algn="just">
              <a:buFont typeface="Wingdings" panose="05000000000000000000" pitchFamily="2" charset="2"/>
              <a:buChar char="ü"/>
            </a:pPr>
            <a:r>
              <a:rPr lang="pt-BR" sz="3000" dirty="0"/>
              <a:t>Afirma </a:t>
            </a:r>
            <a:r>
              <a:rPr lang="pt-BR" sz="3000" dirty="0" err="1"/>
              <a:t>Nierenberg</a:t>
            </a:r>
            <a:r>
              <a:rPr lang="pt-BR" sz="3000" dirty="0"/>
              <a:t> que foi nessa época que a palavra negociação passou a ser respeitada. No passado era sinônimo de relações adversas.</a:t>
            </a:r>
          </a:p>
          <a:p>
            <a:pPr lvl="0" algn="just">
              <a:buFont typeface="Wingdings" panose="05000000000000000000" pitchFamily="2" charset="2"/>
              <a:buChar char="ü"/>
            </a:pPr>
            <a:r>
              <a:rPr lang="pt-BR" sz="3000" dirty="0"/>
              <a:t>Sempre que as pessoas trocam ideias com o objetivo de estreitar os relacionamentos, independente de se chegar a um acordo, elas estão negociando.</a:t>
            </a:r>
          </a:p>
          <a:p>
            <a:pPr lvl="0" algn="just">
              <a:buFont typeface="Wingdings" panose="05000000000000000000" pitchFamily="2" charset="2"/>
              <a:buChar char="ü"/>
            </a:pPr>
            <a:r>
              <a:rPr lang="pt-BR" sz="3000" dirty="0" err="1"/>
              <a:t>Nierenberg</a:t>
            </a:r>
            <a:r>
              <a:rPr lang="pt-BR" sz="3000" dirty="0"/>
              <a:t> diz que a negociação pode ser considerada como um elemento de comportamento humano, pois ela depende da comunicação entre indivíduos que agem tanto por si mesmos quanto como representantes de grupos organizados.</a:t>
            </a:r>
          </a:p>
          <a:p>
            <a:pPr algn="just"/>
            <a:endParaRPr lang="pt-BR" sz="3000" dirty="0"/>
          </a:p>
          <a:p>
            <a:endParaRPr lang="pt-BR" dirty="0"/>
          </a:p>
        </p:txBody>
      </p:sp>
    </p:spTree>
    <p:extLst>
      <p:ext uri="{BB962C8B-B14F-4D97-AF65-F5344CB8AC3E}">
        <p14:creationId xmlns:p14="http://schemas.microsoft.com/office/powerpoint/2010/main" val="2190166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048083"/>
          </a:xfrm>
          <a:prstGeom prst="rect">
            <a:avLst/>
          </a:prstGeom>
          <a:noFill/>
        </p:spPr>
        <p:txBody>
          <a:bodyPr wrap="square" rtlCol="0">
            <a:spAutoFit/>
          </a:bodyPr>
          <a:lstStyle/>
          <a:p>
            <a:pPr algn="ctr"/>
            <a:r>
              <a:rPr lang="pt-BR" sz="3200" b="1" u="sng" dirty="0"/>
              <a:t>Busca de interesses comuns</a:t>
            </a:r>
            <a:endParaRPr lang="pt-BR" sz="3200" b="1" dirty="0"/>
          </a:p>
          <a:p>
            <a:pPr algn="just"/>
            <a:r>
              <a:rPr lang="pt-BR" sz="3000" dirty="0"/>
              <a:t>“Negociação importa em acordo e, assim, pressupões a existência de afinidades, uma base de interesses que aproxime e leve as pessoas a conversarem”(Matos, 1989:40).</a:t>
            </a:r>
          </a:p>
          <a:p>
            <a:pPr lvl="0" algn="just">
              <a:buFont typeface="Wingdings" panose="05000000000000000000" pitchFamily="2" charset="2"/>
              <a:buChar char="ü"/>
            </a:pPr>
            <a:r>
              <a:rPr lang="pt-BR" sz="3000" dirty="0"/>
              <a:t>Destaque para a importância do diálogo, do relacionamento e da existência de interesses comuns para se chegar a um acordo.</a:t>
            </a:r>
          </a:p>
          <a:p>
            <a:pPr lvl="0" algn="just">
              <a:buFont typeface="Wingdings" panose="05000000000000000000" pitchFamily="2" charset="2"/>
              <a:buChar char="ü"/>
            </a:pPr>
            <a:r>
              <a:rPr lang="pt-BR" sz="3000" dirty="0"/>
              <a:t>Segundo Matos, sem conversa não se negocia e uma conversação será eficaz se for um hábito e não uma improvisação.</a:t>
            </a:r>
          </a:p>
          <a:p>
            <a:pPr lvl="0" algn="just">
              <a:buFont typeface="Wingdings" panose="05000000000000000000" pitchFamily="2" charset="2"/>
              <a:buChar char="ü"/>
            </a:pPr>
            <a:r>
              <a:rPr lang="pt-BR" sz="3000" dirty="0"/>
              <a:t>Afirma ainda que “a partir de alvos comuns é que brota o acordo, administrando-se as necessárias concessões, pois no âmago do processo está o espírito de renúncia em favor da aceitação do bem comum”(Matos, 1989:241)</a:t>
            </a:r>
          </a:p>
          <a:p>
            <a:pPr lvl="0" algn="just">
              <a:buFont typeface="Wingdings" panose="05000000000000000000" pitchFamily="2" charset="2"/>
              <a:buChar char="ü"/>
            </a:pPr>
            <a:r>
              <a:rPr lang="pt-BR" sz="3000" dirty="0"/>
              <a:t>Mais uma vez podemos notar a importância de buscar interesses comuns</a:t>
            </a:r>
          </a:p>
          <a:p>
            <a:pPr algn="just">
              <a:buFont typeface="Wingdings" panose="05000000000000000000" pitchFamily="2" charset="2"/>
              <a:buChar char="ü"/>
            </a:pPr>
            <a:r>
              <a:rPr lang="pt-BR" sz="3000" dirty="0"/>
              <a:t>Ressalta a importância da renúncia e das concessões na busca de um acordo.</a:t>
            </a:r>
          </a:p>
        </p:txBody>
      </p:sp>
    </p:spTree>
    <p:extLst>
      <p:ext uri="{BB962C8B-B14F-4D97-AF65-F5344CB8AC3E}">
        <p14:creationId xmlns:p14="http://schemas.microsoft.com/office/powerpoint/2010/main" val="4136637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25360"/>
            <a:ext cx="12192000" cy="6832640"/>
          </a:xfrm>
          <a:prstGeom prst="rect">
            <a:avLst/>
          </a:prstGeom>
          <a:noFill/>
        </p:spPr>
        <p:txBody>
          <a:bodyPr wrap="square" rtlCol="0">
            <a:spAutoFit/>
          </a:bodyPr>
          <a:lstStyle/>
          <a:p>
            <a:pPr algn="ctr"/>
            <a:r>
              <a:rPr lang="pt-BR" sz="3200" b="1" u="sng" dirty="0"/>
              <a:t>Importância da participação no processo</a:t>
            </a:r>
            <a:endParaRPr lang="pt-BR" sz="3200" b="1" dirty="0"/>
          </a:p>
          <a:p>
            <a:pPr indent="538163" algn="just"/>
            <a:r>
              <a:rPr lang="pt-BR" sz="3000" dirty="0"/>
              <a:t>“A negociação como filosofia implica a aceitação dos valores que embasam uma administração participativa, os ideais de direitos humanos e justiça social, bem como os pressupostos de </a:t>
            </a:r>
            <a:r>
              <a:rPr lang="pt-BR" sz="3000" dirty="0" err="1"/>
              <a:t>corresponsabilização</a:t>
            </a:r>
            <a:r>
              <a:rPr lang="pt-BR" sz="3000" dirty="0"/>
              <a:t> por resultados”(Matos, 1989:241)</a:t>
            </a:r>
          </a:p>
          <a:p>
            <a:pPr lvl="0" algn="just">
              <a:buFont typeface="Wingdings" panose="05000000000000000000" pitchFamily="2" charset="2"/>
              <a:buChar char="ü"/>
            </a:pPr>
            <a:r>
              <a:rPr lang="pt-BR" sz="3000" dirty="0"/>
              <a:t>Nota-se a importância da participação no processo, envolvendo todos nos resultados obtidos, quer sejam eles positivos ou negativos.</a:t>
            </a:r>
          </a:p>
          <a:p>
            <a:pPr lvl="0" algn="just">
              <a:buFont typeface="Wingdings" panose="05000000000000000000" pitchFamily="2" charset="2"/>
              <a:buChar char="ü"/>
            </a:pPr>
            <a:r>
              <a:rPr lang="pt-BR" sz="3000" dirty="0"/>
              <a:t>Segundo Matos, a negociação implica na observação de alguns princípios e práticas do trabalho em equipe e institucionalização de processos de conversação no trabalho.</a:t>
            </a:r>
          </a:p>
          <a:p>
            <a:pPr lvl="0" algn="just">
              <a:buFont typeface="Wingdings" panose="05000000000000000000" pitchFamily="2" charset="2"/>
              <a:buChar char="ü"/>
            </a:pPr>
            <a:r>
              <a:rPr lang="pt-BR" sz="3000" dirty="0"/>
              <a:t>Mostra ainda a importância da identificação antes da negociação “Esperar que as partes se encontrem, negociem e cheguem ao acordo, sem que haja aproximação anterior, conversação habitual, confiança mútua é, não só ilógico, como uma arrisca da aventura”(Matos, 1989:2).</a:t>
            </a:r>
          </a:p>
          <a:p>
            <a:endParaRPr lang="pt-BR" dirty="0"/>
          </a:p>
        </p:txBody>
      </p:sp>
    </p:spTree>
    <p:extLst>
      <p:ext uri="{BB962C8B-B14F-4D97-AF65-F5344CB8AC3E}">
        <p14:creationId xmlns:p14="http://schemas.microsoft.com/office/powerpoint/2010/main" val="1849890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771084"/>
          </a:xfrm>
          <a:prstGeom prst="rect">
            <a:avLst/>
          </a:prstGeom>
          <a:noFill/>
        </p:spPr>
        <p:txBody>
          <a:bodyPr wrap="square" rtlCol="0">
            <a:spAutoFit/>
          </a:bodyPr>
          <a:lstStyle/>
          <a:p>
            <a:pPr algn="ctr"/>
            <a:r>
              <a:rPr lang="pt-BR" sz="3200" b="1" u="sng" dirty="0"/>
              <a:t>Todos negociamos sempre</a:t>
            </a:r>
            <a:endParaRPr lang="pt-BR" sz="3200" b="1" dirty="0"/>
          </a:p>
          <a:p>
            <a:pPr algn="just"/>
            <a:r>
              <a:rPr lang="pt-BR" sz="3200" dirty="0"/>
              <a:t>“Todos nós negociamos, pois a negociação e simplesmente um modo eficiente de conseguir aquilo que queremos; negociamos para resolver nossas diferenças e negociamos por interesse próprio, para satisfazer nossas necessidades” (Mills,1993:6)</a:t>
            </a:r>
          </a:p>
          <a:p>
            <a:pPr lvl="0" algn="just">
              <a:buFont typeface="Wingdings" panose="05000000000000000000" pitchFamily="2" charset="2"/>
              <a:buChar char="ü"/>
            </a:pPr>
            <a:r>
              <a:rPr lang="pt-BR" sz="3200" dirty="0"/>
              <a:t>Em uma negociação os dois lados têm interesses comuns e interesses conflitantes – ela só tem sentido se ambos os lados estiverem presentes.</a:t>
            </a:r>
          </a:p>
          <a:p>
            <a:pPr lvl="0" algn="just">
              <a:buFont typeface="Wingdings" panose="05000000000000000000" pitchFamily="2" charset="2"/>
              <a:buChar char="ü"/>
            </a:pPr>
            <a:r>
              <a:rPr lang="pt-BR" sz="3200" dirty="0"/>
              <a:t>Se todos os interesses forem comuns, a negociação perde a razão de ser.</a:t>
            </a:r>
          </a:p>
          <a:p>
            <a:pPr lvl="0" algn="just">
              <a:buFont typeface="Wingdings" panose="05000000000000000000" pitchFamily="2" charset="2"/>
              <a:buChar char="ü"/>
            </a:pPr>
            <a:r>
              <a:rPr lang="pt-BR" sz="3200" dirty="0"/>
              <a:t>Se os interesses forem absolutamente conflitantes, fica praticamente impossível negociar– ambos os lados buscam o mesmo objetivo.</a:t>
            </a:r>
          </a:p>
          <a:p>
            <a:pPr lvl="0" algn="just">
              <a:buFont typeface="Wingdings" panose="05000000000000000000" pitchFamily="2" charset="2"/>
              <a:buChar char="ü"/>
            </a:pPr>
            <a:r>
              <a:rPr lang="pt-BR" sz="3200" dirty="0"/>
              <a:t>As pessoas negociam somente quando existe alguma alternativa para a negociação.</a:t>
            </a:r>
          </a:p>
          <a:p>
            <a:endParaRPr lang="pt-BR" dirty="0"/>
          </a:p>
        </p:txBody>
      </p:sp>
    </p:spTree>
    <p:extLst>
      <p:ext uri="{BB962C8B-B14F-4D97-AF65-F5344CB8AC3E}">
        <p14:creationId xmlns:p14="http://schemas.microsoft.com/office/powerpoint/2010/main" val="1251848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2460812" y="0"/>
            <a:ext cx="7573726" cy="3417746"/>
          </a:xfrm>
          <a:prstGeom prst="rect">
            <a:avLst/>
          </a:prstGeom>
        </p:spPr>
      </p:pic>
      <p:sp>
        <p:nvSpPr>
          <p:cNvPr id="3" name="Retângulo 2"/>
          <p:cNvSpPr/>
          <p:nvPr/>
        </p:nvSpPr>
        <p:spPr>
          <a:xfrm>
            <a:off x="0" y="3417746"/>
            <a:ext cx="12191999" cy="710836"/>
          </a:xfrm>
          <a:prstGeom prst="rect">
            <a:avLst/>
          </a:prstGeom>
        </p:spPr>
        <p:txBody>
          <a:bodyPr wrap="square">
            <a:spAutoFit/>
          </a:bodyPr>
          <a:lstStyle/>
          <a:p>
            <a:pPr indent="540385" algn="ctr">
              <a:lnSpc>
                <a:spcPct val="150000"/>
              </a:lnSpc>
              <a:spcAft>
                <a:spcPts val="0"/>
              </a:spcAft>
            </a:pPr>
            <a:r>
              <a:rPr lang="pt-BR" sz="3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Quando você pensa em negociação o que vem à sua mente?</a:t>
            </a:r>
            <a:endParaRPr lang="pt-BR" sz="3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aixaDeTexto 3"/>
          <p:cNvSpPr txBox="1"/>
          <p:nvPr/>
        </p:nvSpPr>
        <p:spPr>
          <a:xfrm>
            <a:off x="0" y="4141693"/>
            <a:ext cx="12192000" cy="2677656"/>
          </a:xfrm>
          <a:prstGeom prst="rect">
            <a:avLst/>
          </a:prstGeom>
          <a:noFill/>
        </p:spPr>
        <p:txBody>
          <a:bodyPr wrap="square" rtlCol="0">
            <a:spAutoFit/>
          </a:bodyPr>
          <a:lstStyle/>
          <a:p>
            <a:pPr indent="538163" algn="just"/>
            <a:r>
              <a:rPr lang="pt-BR" sz="3000" dirty="0"/>
              <a:t>“Durante muitos anos se falou que negociação era uma arte, mas, negociar é muito mais que isso. É um misto de atitude, técnica, conhecimento do outro negociador, do produto e do cenário. Tudo isso reunido para que no momento em que você crie a oportunidade e ela apareça você não perca a chance de fechar um ótimo negócio”.</a:t>
            </a:r>
          </a:p>
          <a:p>
            <a:endParaRPr lang="pt-BR" dirty="0"/>
          </a:p>
        </p:txBody>
      </p:sp>
    </p:spTree>
    <p:extLst>
      <p:ext uri="{BB962C8B-B14F-4D97-AF65-F5344CB8AC3E}">
        <p14:creationId xmlns:p14="http://schemas.microsoft.com/office/powerpoint/2010/main" val="411178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74812"/>
            <a:ext cx="12192000" cy="4801314"/>
          </a:xfrm>
          <a:prstGeom prst="rect">
            <a:avLst/>
          </a:prstGeom>
          <a:noFill/>
        </p:spPr>
        <p:txBody>
          <a:bodyPr wrap="square" rtlCol="0">
            <a:spAutoFit/>
          </a:bodyPr>
          <a:lstStyle/>
          <a:p>
            <a:pPr algn="ctr">
              <a:lnSpc>
                <a:spcPct val="150000"/>
              </a:lnSpc>
            </a:pPr>
            <a:r>
              <a:rPr lang="pt-BR" sz="3200" b="1" u="sng" dirty="0"/>
              <a:t>Negociação e solução de </a:t>
            </a:r>
            <a:r>
              <a:rPr lang="pt-BR" sz="3200" b="1" u="sng" dirty="0" smtClean="0"/>
              <a:t>conflitos</a:t>
            </a:r>
          </a:p>
          <a:p>
            <a:pPr algn="ctr">
              <a:lnSpc>
                <a:spcPct val="150000"/>
              </a:lnSpc>
            </a:pPr>
            <a:endParaRPr lang="pt-BR" sz="3200" b="1" dirty="0"/>
          </a:p>
          <a:p>
            <a:pPr marL="457200" lvl="0" indent="-457200">
              <a:lnSpc>
                <a:spcPct val="150000"/>
              </a:lnSpc>
              <a:buFont typeface="Wingdings" panose="05000000000000000000" pitchFamily="2" charset="2"/>
              <a:buChar char="ü"/>
            </a:pPr>
            <a:r>
              <a:rPr lang="pt-BR" sz="3200" dirty="0"/>
              <a:t>Quase sempre confundimos negociação com solução de conflitos.</a:t>
            </a:r>
          </a:p>
          <a:p>
            <a:pPr marL="457200" lvl="0" indent="-457200">
              <a:lnSpc>
                <a:spcPct val="150000"/>
              </a:lnSpc>
              <a:buFont typeface="Wingdings" panose="05000000000000000000" pitchFamily="2" charset="2"/>
              <a:buChar char="ü"/>
            </a:pPr>
            <a:r>
              <a:rPr lang="pt-BR" sz="3200" dirty="0"/>
              <a:t>Negociação, em sua essência, envolve concessões.</a:t>
            </a:r>
          </a:p>
          <a:p>
            <a:pPr marL="457200" lvl="0" indent="-457200">
              <a:lnSpc>
                <a:spcPct val="150000"/>
              </a:lnSpc>
              <a:buFont typeface="Wingdings" panose="05000000000000000000" pitchFamily="2" charset="2"/>
              <a:buChar char="ü"/>
            </a:pPr>
            <a:r>
              <a:rPr lang="pt-BR" sz="3200" dirty="0"/>
              <a:t>Negociação é muito mais que apenas persuasão.</a:t>
            </a:r>
          </a:p>
          <a:p>
            <a:pPr marL="457200" lvl="0" indent="-457200">
              <a:lnSpc>
                <a:spcPct val="150000"/>
              </a:lnSpc>
              <a:buFont typeface="Wingdings" panose="05000000000000000000" pitchFamily="2" charset="2"/>
              <a:buChar char="ü"/>
            </a:pPr>
            <a:r>
              <a:rPr lang="pt-BR" sz="3200" dirty="0"/>
              <a:t>O importante é transformar um conflito em entendimento.</a:t>
            </a:r>
          </a:p>
          <a:p>
            <a:endParaRPr lang="pt-BR" dirty="0"/>
          </a:p>
        </p:txBody>
      </p:sp>
    </p:spTree>
    <p:extLst>
      <p:ext uri="{BB962C8B-B14F-4D97-AF65-F5344CB8AC3E}">
        <p14:creationId xmlns:p14="http://schemas.microsoft.com/office/powerpoint/2010/main" val="34617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263527"/>
          </a:xfrm>
          <a:prstGeom prst="rect">
            <a:avLst/>
          </a:prstGeom>
          <a:noFill/>
        </p:spPr>
        <p:txBody>
          <a:bodyPr wrap="square" rtlCol="0">
            <a:spAutoFit/>
          </a:bodyPr>
          <a:lstStyle/>
          <a:p>
            <a:pPr algn="ctr"/>
            <a:r>
              <a:rPr lang="pt-BR" sz="3200" b="1" u="sng" dirty="0"/>
              <a:t>Importância da flexibilidade na negociação </a:t>
            </a:r>
            <a:endParaRPr lang="pt-BR" sz="3200" b="1" u="sng" dirty="0" smtClean="0"/>
          </a:p>
          <a:p>
            <a:pPr algn="ctr"/>
            <a:endParaRPr lang="pt-BR" sz="3200" b="1" dirty="0"/>
          </a:p>
          <a:p>
            <a:pPr lvl="0" indent="538163" algn="just">
              <a:lnSpc>
                <a:spcPct val="150000"/>
              </a:lnSpc>
            </a:pPr>
            <a:r>
              <a:rPr lang="pt-BR" sz="3200" dirty="0"/>
              <a:t>Para um bom desempenho na negociação é importante que todo o processo seja coberto de flexibilidade.</a:t>
            </a:r>
          </a:p>
          <a:p>
            <a:pPr lvl="0" indent="538163" algn="just">
              <a:lnSpc>
                <a:spcPct val="150000"/>
              </a:lnSpc>
            </a:pPr>
            <a:r>
              <a:rPr lang="pt-BR" sz="3200" dirty="0" err="1"/>
              <a:t>Gibbons</a:t>
            </a:r>
            <a:r>
              <a:rPr lang="pt-BR" sz="3200" dirty="0"/>
              <a:t> &amp; </a:t>
            </a:r>
            <a:r>
              <a:rPr lang="pt-BR" sz="3200" dirty="0" err="1"/>
              <a:t>McGovern</a:t>
            </a:r>
            <a:r>
              <a:rPr lang="pt-BR" sz="3200" dirty="0"/>
              <a:t> (1994), diz não ser preciso seguir rigidamente a agenda prevista e, caso isso seja feito, será possível criar momentos especiais no processo de negociação por meio de acordos que poderão surgir, em vez de ficar bloqueado pelo que pode parecer trivial na sequência lógica da negociação. A abertura de novas situações e opções dão novas alternativas.</a:t>
            </a:r>
          </a:p>
          <a:p>
            <a:endParaRPr lang="pt-BR" dirty="0"/>
          </a:p>
        </p:txBody>
      </p:sp>
    </p:spTree>
    <p:extLst>
      <p:ext uri="{BB962C8B-B14F-4D97-AF65-F5344CB8AC3E}">
        <p14:creationId xmlns:p14="http://schemas.microsoft.com/office/powerpoint/2010/main" val="5979853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ctr">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Negociação como um envolvimento de posições </a:t>
            </a:r>
          </a:p>
          <a:p>
            <a:pPr algn="ctr">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divergentes para um acordo</a:t>
            </a:r>
            <a:endParaRPr lang="pt-BR" sz="30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38163" algn="just">
              <a:spcAft>
                <a:spcPts val="0"/>
              </a:spcAft>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“Negociação é o processo por meio do qual as partes se movem das suas posições iniciais </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divergentes até um ponto no qual o acordo pode ser obtido” (</a:t>
            </a:r>
            <a:r>
              <a:rPr lang="pt-BR" sz="30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Steele</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et alii, 1989:3).</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Toda negociação envolve movimento das partes, por isso, mais uma vez se ressalta a importância da flexibilidade na negociação para chegar ao melhor acordo, alcançando os objetivos preestabelecidos.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As partes se movem de suas posições divergentes em função de possíveis enfoques como: compromisso; barganha; coerção; emoção; raciocínio lógico.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Os negociadores profissionais precisam saber como criar o movimento necessário ao processo escolhendo o enfoque correto a ser abordado.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É recomendado usar mais do que um dos enfoques disponíveis, dependendo das circunstâncias da negociação.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2851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832640"/>
          </a:xfrm>
          <a:prstGeom prst="rect">
            <a:avLst/>
          </a:prstGeom>
        </p:spPr>
        <p:txBody>
          <a:bodyPr wrap="square">
            <a:spAutoFit/>
          </a:bodyPr>
          <a:lstStyle/>
          <a:p>
            <a:pPr algn="ctr">
              <a:spcAft>
                <a:spcPts val="0"/>
              </a:spcAft>
            </a:pPr>
            <a:r>
              <a:rPr lang="pt-BR" sz="32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Uso da barganha no processo de negociação</a:t>
            </a:r>
          </a:p>
          <a:p>
            <a:pPr algn="ctr">
              <a:lnSpc>
                <a:spcPct val="150000"/>
              </a:lnSpc>
              <a:spcAft>
                <a:spcPts val="0"/>
              </a:spcAft>
            </a:pPr>
            <a:endParaRPr lang="pt-B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“Negociação envolve a tentativa, por parte de duas ou mais partes, de completar uma transação por meio do uso da barganha”</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30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Steele</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et alii, 1989:2)</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Trata-se de uma das visões mais comuns de negociação em nosso dia-a-dia.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Nela está implícita a ideia de dar em troca alguma coisa em troca de outra.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 sempre algo para atingir o que se pretende.</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 uma das possibilidades mais óbvias em um processo de negociação e uma das mais fáceis de ser atingida.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Porém, ela não implica na busca de interesses comuns que venham a ampliar as possibilidades de negociação, além de fortalecê-la.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Toda negociação exige diferentes enfoques, além de um tratamento mais abrangente ao processo.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0618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ctr">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Negociação Estratégica</a:t>
            </a:r>
          </a:p>
          <a:p>
            <a:pPr algn="ctr">
              <a:spcAft>
                <a:spcPts val="0"/>
              </a:spcAft>
            </a:pPr>
            <a:endParaRPr lang="pt-B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Segundo </a:t>
            </a:r>
            <a:r>
              <a:rPr lang="pt-BR" sz="30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Lewicki</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Et Alii (1996:4) o tratamento estratégico nas negociações exige uma série de passos, pesquisados entre os principais especialistas no assunto, que devem ser analisados no planejamento das negociações.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Os negociadores estratégicos são superiores aos negociadores convencionais, pois seguem regras específicas, como utilizar algum tempo para pensar nas negociações.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 processo de negociar deve contemplar as 3 dimensões: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Humana: relacionamento com as pessoas, etiqueta social, comunicação, atitude, gosto pelo planejamento, orientação por metas, assertividade.</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Estratégica: conhecimento das técnicas de negociação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Conhecimento: sobre tudo o que está sendo negociado.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4800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84775"/>
          </a:xfrm>
          <a:prstGeom prst="rect">
            <a:avLst/>
          </a:prstGeom>
        </p:spPr>
        <p:txBody>
          <a:bodyPr wrap="square">
            <a:spAutoFit/>
          </a:bodyPr>
          <a:lstStyle/>
          <a:p>
            <a:pPr algn="ctr">
              <a:spcAft>
                <a:spcPts val="0"/>
              </a:spcAft>
            </a:pPr>
            <a:r>
              <a:rPr lang="pt-BR" sz="32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Etapas da negociação baseada em princípios</a:t>
            </a:r>
            <a:endParaRPr lang="pt-BR" sz="32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m 2"/>
          <p:cNvPicPr/>
          <p:nvPr/>
        </p:nvPicPr>
        <p:blipFill>
          <a:blip r:embed="rId2">
            <a:extLst>
              <a:ext uri="{28A0092B-C50C-407E-A947-70E740481C1C}">
                <a14:useLocalDpi xmlns:a14="http://schemas.microsoft.com/office/drawing/2010/main" val="0"/>
              </a:ext>
            </a:extLst>
          </a:blip>
          <a:srcRect/>
          <a:stretch>
            <a:fillRect/>
          </a:stretch>
        </p:blipFill>
        <p:spPr bwMode="auto">
          <a:xfrm>
            <a:off x="0" y="1237129"/>
            <a:ext cx="7801537" cy="4572000"/>
          </a:xfrm>
          <a:prstGeom prst="rect">
            <a:avLst/>
          </a:prstGeom>
          <a:noFill/>
          <a:ln>
            <a:noFill/>
          </a:ln>
        </p:spPr>
      </p:pic>
      <p:sp>
        <p:nvSpPr>
          <p:cNvPr id="4" name="CaixaDeTexto 3"/>
          <p:cNvSpPr txBox="1"/>
          <p:nvPr/>
        </p:nvSpPr>
        <p:spPr>
          <a:xfrm>
            <a:off x="7801537" y="584775"/>
            <a:ext cx="4390463" cy="6370975"/>
          </a:xfrm>
          <a:prstGeom prst="rect">
            <a:avLst/>
          </a:prstGeom>
          <a:noFill/>
        </p:spPr>
        <p:txBody>
          <a:bodyPr wrap="square" rtlCol="0">
            <a:spAutoFit/>
          </a:bodyPr>
          <a:lstStyle/>
          <a:p>
            <a:r>
              <a:rPr lang="pt-BR" sz="3000" dirty="0"/>
              <a:t>Para um negociador estratégico, os passos seguintes são particularmente importantes para identificar as questões estratégicas básicas:</a:t>
            </a:r>
          </a:p>
          <a:p>
            <a:pPr marL="457200" lvl="0" indent="-457200">
              <a:buFont typeface="Wingdings" panose="05000000000000000000" pitchFamily="2" charset="2"/>
              <a:buChar char="ü"/>
            </a:pPr>
            <a:r>
              <a:rPr lang="pt-BR" sz="3000" dirty="0"/>
              <a:t>Metas tangíveis</a:t>
            </a:r>
          </a:p>
          <a:p>
            <a:pPr marL="457200" lvl="0" indent="-457200">
              <a:buFont typeface="Wingdings" panose="05000000000000000000" pitchFamily="2" charset="2"/>
              <a:buChar char="ü"/>
            </a:pPr>
            <a:r>
              <a:rPr lang="pt-BR" sz="3000" dirty="0"/>
              <a:t>Metas emocionais e simbólicas</a:t>
            </a:r>
          </a:p>
          <a:p>
            <a:pPr marL="457200" lvl="0" indent="-457200">
              <a:buFont typeface="Wingdings" panose="05000000000000000000" pitchFamily="2" charset="2"/>
              <a:buChar char="ü"/>
            </a:pPr>
            <a:r>
              <a:rPr lang="pt-BR" sz="3000" dirty="0"/>
              <a:t>Resultados desejados</a:t>
            </a:r>
          </a:p>
          <a:p>
            <a:pPr marL="457200" lvl="0" indent="-457200">
              <a:buFont typeface="Wingdings" panose="05000000000000000000" pitchFamily="2" charset="2"/>
              <a:buChar char="ü"/>
            </a:pPr>
            <a:r>
              <a:rPr lang="pt-BR" sz="3000" dirty="0"/>
              <a:t>Impactos esperados nos relacionamentos</a:t>
            </a:r>
          </a:p>
          <a:p>
            <a:endParaRPr lang="pt-BR" dirty="0"/>
          </a:p>
        </p:txBody>
      </p:sp>
    </p:spTree>
    <p:extLst>
      <p:ext uri="{BB962C8B-B14F-4D97-AF65-F5344CB8AC3E}">
        <p14:creationId xmlns:p14="http://schemas.microsoft.com/office/powerpoint/2010/main" val="2334582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832640"/>
          </a:xfrm>
          <a:prstGeom prst="rect">
            <a:avLst/>
          </a:prstGeom>
          <a:noFill/>
        </p:spPr>
        <p:txBody>
          <a:bodyPr wrap="square" rtlCol="0">
            <a:spAutoFit/>
          </a:bodyPr>
          <a:lstStyle/>
          <a:p>
            <a:pPr indent="538163" algn="just"/>
            <a:r>
              <a:rPr lang="pt-BR" sz="3000" dirty="0"/>
              <a:t>Os oito passos do planejamento sob o ponto de vista estratégico segundo </a:t>
            </a:r>
            <a:r>
              <a:rPr lang="pt-BR" sz="3000" dirty="0" err="1"/>
              <a:t>Lewicki</a:t>
            </a:r>
            <a:r>
              <a:rPr lang="pt-BR" sz="3000" dirty="0"/>
              <a:t> Et Alii (1996), são:</a:t>
            </a:r>
          </a:p>
          <a:p>
            <a:pPr marL="514350" lvl="0" indent="-514350" algn="just">
              <a:lnSpc>
                <a:spcPct val="150000"/>
              </a:lnSpc>
              <a:buFont typeface="+mj-lt"/>
              <a:buAutoNum type="arabicPeriod"/>
            </a:pPr>
            <a:r>
              <a:rPr lang="pt-BR" sz="3000" dirty="0"/>
              <a:t>Definir as questões;</a:t>
            </a:r>
          </a:p>
          <a:p>
            <a:pPr marL="514350" lvl="0" indent="-514350" algn="just">
              <a:lnSpc>
                <a:spcPct val="150000"/>
              </a:lnSpc>
              <a:buFont typeface="+mj-lt"/>
              <a:buAutoNum type="arabicPeriod"/>
            </a:pPr>
            <a:r>
              <a:rPr lang="pt-BR" sz="3000" dirty="0"/>
              <a:t>Agrupar os assuntos;</a:t>
            </a:r>
          </a:p>
          <a:p>
            <a:pPr marL="514350" lvl="0" indent="-514350" algn="just">
              <a:lnSpc>
                <a:spcPct val="150000"/>
              </a:lnSpc>
              <a:buFont typeface="+mj-lt"/>
              <a:buAutoNum type="arabicPeriod"/>
            </a:pPr>
            <a:r>
              <a:rPr lang="pt-BR" sz="3000" dirty="0"/>
              <a:t>Analisar o outro lado;</a:t>
            </a:r>
          </a:p>
          <a:p>
            <a:pPr marL="514350" lvl="0" indent="-514350" algn="just">
              <a:lnSpc>
                <a:spcPct val="150000"/>
              </a:lnSpc>
              <a:buFont typeface="+mj-lt"/>
              <a:buAutoNum type="arabicPeriod"/>
            </a:pPr>
            <a:r>
              <a:rPr lang="pt-BR" sz="3000" dirty="0"/>
              <a:t>Definir os interesses básicos;</a:t>
            </a:r>
          </a:p>
          <a:p>
            <a:pPr marL="514350" lvl="0" indent="-514350" algn="just">
              <a:lnSpc>
                <a:spcPct val="150000"/>
              </a:lnSpc>
              <a:buFont typeface="+mj-lt"/>
              <a:buAutoNum type="arabicPeriod"/>
            </a:pPr>
            <a:r>
              <a:rPr lang="pt-BR" sz="3000" dirty="0"/>
              <a:t>Consultar os envolvidos;</a:t>
            </a:r>
          </a:p>
          <a:p>
            <a:pPr marL="514350" lvl="0" indent="-514350" algn="just">
              <a:lnSpc>
                <a:spcPct val="150000"/>
              </a:lnSpc>
              <a:buFont typeface="+mj-lt"/>
              <a:buAutoNum type="arabicPeriod"/>
            </a:pPr>
            <a:r>
              <a:rPr lang="pt-BR" sz="3000" dirty="0"/>
              <a:t>Estabelecer metas para o processo e os resultados esperados;</a:t>
            </a:r>
          </a:p>
          <a:p>
            <a:pPr marL="514350" lvl="0" indent="-514350" algn="just">
              <a:lnSpc>
                <a:spcPct val="150000"/>
              </a:lnSpc>
              <a:buFont typeface="+mj-lt"/>
              <a:buAutoNum type="arabicPeriod"/>
            </a:pPr>
            <a:r>
              <a:rPr lang="pt-BR" sz="3000" dirty="0"/>
              <a:t>Identificar os próprios limites;</a:t>
            </a:r>
          </a:p>
          <a:p>
            <a:pPr marL="514350" lvl="0" indent="-514350" algn="just">
              <a:lnSpc>
                <a:spcPct val="150000"/>
              </a:lnSpc>
              <a:buFont typeface="+mj-lt"/>
              <a:buAutoNum type="arabicPeriod"/>
            </a:pPr>
            <a:r>
              <a:rPr lang="pt-BR" sz="3000" dirty="0"/>
              <a:t>Desenvolver argumentos de apoio.</a:t>
            </a:r>
          </a:p>
          <a:p>
            <a:endParaRPr lang="pt-BR" dirty="0"/>
          </a:p>
        </p:txBody>
      </p:sp>
    </p:spTree>
    <p:extLst>
      <p:ext uri="{BB962C8B-B14F-4D97-AF65-F5344CB8AC3E}">
        <p14:creationId xmlns:p14="http://schemas.microsoft.com/office/powerpoint/2010/main" val="2277804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1" cy="7925246"/>
          </a:xfrm>
          <a:prstGeom prst="rect">
            <a:avLst/>
          </a:prstGeom>
          <a:noFill/>
        </p:spPr>
        <p:txBody>
          <a:bodyPr wrap="square" rtlCol="0">
            <a:spAutoFit/>
          </a:bodyPr>
          <a:lstStyle/>
          <a:p>
            <a:pPr algn="ctr"/>
            <a:r>
              <a:rPr lang="pt-BR" sz="3200" b="1" u="sng" dirty="0"/>
              <a:t>Planejando os oito passos da Negociação Estratégica</a:t>
            </a:r>
            <a:endParaRPr lang="pt-BR" sz="3200" dirty="0"/>
          </a:p>
          <a:p>
            <a:pPr>
              <a:lnSpc>
                <a:spcPct val="150000"/>
              </a:lnSpc>
            </a:pPr>
            <a:r>
              <a:rPr lang="pt-BR" sz="3000" dirty="0"/>
              <a:t>1.Escrever todas as questões que envolvem a negociação (o objeto, o problema, metas tangíveis e emocionais, resultados, datas, valores envolvidos, pessoas envolvidas, impactos esperados, ambiente).</a:t>
            </a:r>
          </a:p>
          <a:p>
            <a:pPr>
              <a:lnSpc>
                <a:spcPct val="150000"/>
              </a:lnSpc>
            </a:pPr>
            <a:r>
              <a:rPr lang="pt-BR" sz="3000" dirty="0"/>
              <a:t>2. Agrupar os assuntos que serão tratados durante a negociação (organize as informações em formato de tópicos, para que se consiga elaborar uma proposta</a:t>
            </a:r>
            <a:r>
              <a:rPr lang="pt-BR" sz="3000" dirty="0" smtClean="0"/>
              <a:t>).</a:t>
            </a:r>
          </a:p>
          <a:p>
            <a:pPr>
              <a:lnSpc>
                <a:spcPct val="150000"/>
              </a:lnSpc>
            </a:pPr>
            <a:r>
              <a:rPr lang="pt-BR" sz="3200" dirty="0"/>
              <a:t>3. Analisar o outro lado (Fazer uma análise das pessoas que participam da negociação: o perfil, o temperamento, humor, valores, poder de barganha, ou seja, analisar seus pontos fortes e fracos).</a:t>
            </a:r>
          </a:p>
          <a:p>
            <a:pPr>
              <a:lnSpc>
                <a:spcPct val="150000"/>
              </a:lnSpc>
            </a:pPr>
            <a:endParaRPr lang="pt-BR" sz="3000" dirty="0"/>
          </a:p>
          <a:p>
            <a:endParaRPr lang="pt-BR" dirty="0"/>
          </a:p>
        </p:txBody>
      </p:sp>
    </p:spTree>
    <p:extLst>
      <p:ext uri="{BB962C8B-B14F-4D97-AF65-F5344CB8AC3E}">
        <p14:creationId xmlns:p14="http://schemas.microsoft.com/office/powerpoint/2010/main" val="2490480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786473"/>
          </a:xfrm>
          <a:prstGeom prst="rect">
            <a:avLst/>
          </a:prstGeom>
          <a:noFill/>
        </p:spPr>
        <p:txBody>
          <a:bodyPr wrap="square" rtlCol="0">
            <a:spAutoFit/>
          </a:bodyPr>
          <a:lstStyle/>
          <a:p>
            <a:pPr algn="just"/>
            <a:r>
              <a:rPr lang="pt-BR" sz="3000" dirty="0"/>
              <a:t>4. Definir os interesses básicos dos dois lados (definir os seus interesses e os interesses da outra parte, as expectativas, os desejos, o prestigio e vantagens</a:t>
            </a:r>
            <a:r>
              <a:rPr lang="pt-BR" sz="3000" dirty="0" smtClean="0"/>
              <a:t>).</a:t>
            </a:r>
          </a:p>
          <a:p>
            <a:pPr algn="just"/>
            <a:endParaRPr lang="pt-BR" sz="3000" dirty="0"/>
          </a:p>
          <a:p>
            <a:pPr algn="just"/>
            <a:r>
              <a:rPr lang="pt-BR" sz="3000" dirty="0"/>
              <a:t>5. Consultar os envolvidos (descrever quem são as pessoas que podem influenciar a negociação, positivamente e negativamente</a:t>
            </a:r>
            <a:r>
              <a:rPr lang="pt-BR" sz="3000" dirty="0" smtClean="0"/>
              <a:t>).</a:t>
            </a:r>
          </a:p>
          <a:p>
            <a:pPr algn="just"/>
            <a:endParaRPr lang="pt-BR" sz="3000" dirty="0"/>
          </a:p>
          <a:p>
            <a:pPr algn="just"/>
            <a:r>
              <a:rPr lang="pt-BR" sz="3000" dirty="0"/>
              <a:t>6</a:t>
            </a:r>
            <a:r>
              <a:rPr lang="pt-BR" sz="3000" dirty="0" smtClean="0"/>
              <a:t>. Estabelecer </a:t>
            </a:r>
            <a:r>
              <a:rPr lang="pt-BR" sz="3000" dirty="0"/>
              <a:t>metas e os resultados (escrever quais são suas metas, objetivos, resultados esperados, depois de consultado os envolvidos</a:t>
            </a:r>
            <a:r>
              <a:rPr lang="pt-BR" sz="3000" dirty="0" smtClean="0"/>
              <a:t>).</a:t>
            </a:r>
          </a:p>
          <a:p>
            <a:pPr algn="just"/>
            <a:endParaRPr lang="pt-BR" sz="3000" dirty="0" smtClean="0"/>
          </a:p>
          <a:p>
            <a:pPr algn="just"/>
            <a:r>
              <a:rPr lang="pt-BR" sz="3000" dirty="0"/>
              <a:t>7. Identificar os próprios limites (Elaborar um Plano B e C buscando o maior número possível de alternativas, qual será o seu limite, ou seja, o mínimo que você pode aceitar sobre o que está negociando).</a:t>
            </a:r>
          </a:p>
          <a:p>
            <a:pPr algn="just">
              <a:lnSpc>
                <a:spcPct val="150000"/>
              </a:lnSpc>
            </a:pPr>
            <a:endParaRPr lang="pt-BR" sz="3000" dirty="0"/>
          </a:p>
        </p:txBody>
      </p:sp>
    </p:spTree>
    <p:extLst>
      <p:ext uri="{BB962C8B-B14F-4D97-AF65-F5344CB8AC3E}">
        <p14:creationId xmlns:p14="http://schemas.microsoft.com/office/powerpoint/2010/main" val="1925177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 y="0"/>
            <a:ext cx="12192001" cy="7294305"/>
          </a:xfrm>
          <a:prstGeom prst="rect">
            <a:avLst/>
          </a:prstGeom>
          <a:noFill/>
        </p:spPr>
        <p:txBody>
          <a:bodyPr wrap="square" rtlCol="0">
            <a:spAutoFit/>
          </a:bodyPr>
          <a:lstStyle/>
          <a:p>
            <a:pPr algn="just"/>
            <a:r>
              <a:rPr lang="pt-BR" sz="3000" dirty="0"/>
              <a:t>8. Desenvolver argumentos de apoio; Visualize-se negociando com a outra parte; Escreva um script, com perguntas e respostas, seguindo a </a:t>
            </a:r>
            <a:r>
              <a:rPr lang="pt-BR" sz="3000" dirty="0" smtClean="0"/>
              <a:t>sequência</a:t>
            </a:r>
            <a:r>
              <a:rPr lang="pt-BR" sz="3000" dirty="0"/>
              <a:t>:</a:t>
            </a:r>
          </a:p>
          <a:p>
            <a:pPr algn="just"/>
            <a:r>
              <a:rPr lang="pt-BR" sz="3000" dirty="0"/>
              <a:t>Etapa 1 – Identificação (apresente-se e identifique o seu interlocutor)</a:t>
            </a:r>
          </a:p>
          <a:p>
            <a:pPr algn="just"/>
            <a:r>
              <a:rPr lang="pt-BR" sz="3000" dirty="0"/>
              <a:t>Etapa 2 – Abertura (cite um fato, faça uma pergunta, </a:t>
            </a:r>
            <a:r>
              <a:rPr lang="pt-BR" sz="3000" dirty="0" smtClean="0"/>
              <a:t>de </a:t>
            </a:r>
            <a:r>
              <a:rPr lang="pt-BR" sz="3000" dirty="0"/>
              <a:t>uma referência, mencione uma ação anterior)</a:t>
            </a:r>
          </a:p>
          <a:p>
            <a:pPr algn="just"/>
            <a:r>
              <a:rPr lang="pt-BR" sz="3000" dirty="0"/>
              <a:t>Etapa 3 – Sondagem (identifique e confirme as necessidades)</a:t>
            </a:r>
          </a:p>
          <a:p>
            <a:pPr algn="just"/>
            <a:r>
              <a:rPr lang="pt-BR" sz="3000" dirty="0"/>
              <a:t>Etapa 4 – Exposição da resposta (motivo)</a:t>
            </a:r>
          </a:p>
          <a:p>
            <a:pPr algn="just"/>
            <a:r>
              <a:rPr lang="pt-BR" sz="3000" dirty="0"/>
              <a:t>Etapa 5 – Fechamento (Utilize perguntas abertas começadas por o que, como, qual, onde, porque, quem)</a:t>
            </a:r>
          </a:p>
          <a:p>
            <a:pPr algn="just"/>
            <a:r>
              <a:rPr lang="pt-BR" sz="3000" dirty="0"/>
              <a:t>Etapa 6 – Superar objeções (Escreva os seus argumentos para as objeções que poderão surgir, como: falta de $, pressa, desejo, necessidade)</a:t>
            </a:r>
          </a:p>
          <a:p>
            <a:pPr algn="just"/>
            <a:r>
              <a:rPr lang="pt-BR" sz="3000" dirty="0"/>
              <a:t>Etapa 7 – Fechamento por alternativas (Faça perguntas consulta, convite, alternativa, de acordo com o grau de interesse que você já identificou).</a:t>
            </a:r>
          </a:p>
          <a:p>
            <a:pPr algn="just"/>
            <a:r>
              <a:rPr lang="pt-BR" sz="3000" dirty="0"/>
              <a:t>Etapa 8 – Encerramento, agradecimento e despedidas (Escreva tudo que você vai dizer neste momento).</a:t>
            </a:r>
          </a:p>
          <a:p>
            <a:endParaRPr lang="pt-BR" dirty="0"/>
          </a:p>
        </p:txBody>
      </p:sp>
    </p:spTree>
    <p:extLst>
      <p:ext uri="{BB962C8B-B14F-4D97-AF65-F5344CB8AC3E}">
        <p14:creationId xmlns:p14="http://schemas.microsoft.com/office/powerpoint/2010/main" val="1535879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 y="0"/>
            <a:ext cx="12192000" cy="7694414"/>
          </a:xfrm>
          <a:prstGeom prst="rect">
            <a:avLst/>
          </a:prstGeom>
          <a:noFill/>
        </p:spPr>
        <p:txBody>
          <a:bodyPr wrap="square" rtlCol="0">
            <a:spAutoFit/>
          </a:bodyPr>
          <a:lstStyle/>
          <a:p>
            <a:pPr indent="538163" algn="just"/>
            <a:r>
              <a:rPr lang="pt-BR" sz="2800" dirty="0"/>
              <a:t>Tudo é negociável, tudo se negocia: a pauta da reunião, o horário para chegar em casa, o restaurante para o jantar, o desarmamento nuclear, a preservação da natureza, a guerra, a paz e, até mesmo, a venda e compra de objetos.</a:t>
            </a:r>
          </a:p>
          <a:p>
            <a:pPr indent="538163" algn="just"/>
            <a:r>
              <a:rPr lang="pt-BR" sz="2800" dirty="0"/>
              <a:t>Somos todos negociadores</a:t>
            </a:r>
          </a:p>
          <a:p>
            <a:pPr indent="538163" algn="just"/>
            <a:r>
              <a:rPr lang="pt-BR" sz="2800" dirty="0"/>
              <a:t>Negociamos o dia todo. Desde o momento em que acordamos negociamos com:</a:t>
            </a:r>
          </a:p>
          <a:p>
            <a:pPr marL="712788" indent="188913" algn="just">
              <a:buFont typeface="Wingdings" panose="05000000000000000000" pitchFamily="2" charset="2"/>
              <a:buChar char="ü"/>
            </a:pPr>
            <a:r>
              <a:rPr lang="pt-BR" sz="2800" dirty="0" smtClean="0"/>
              <a:t>Mulher/Marido</a:t>
            </a:r>
            <a:endParaRPr lang="pt-BR" sz="2800" dirty="0"/>
          </a:p>
          <a:p>
            <a:pPr marL="712788" indent="188913" algn="just">
              <a:buFont typeface="Wingdings" panose="05000000000000000000" pitchFamily="2" charset="2"/>
              <a:buChar char="ü"/>
            </a:pPr>
            <a:r>
              <a:rPr lang="pt-BR" sz="2800" dirty="0" smtClean="0"/>
              <a:t>Pais/Filhos</a:t>
            </a:r>
            <a:endParaRPr lang="pt-BR" sz="2800" dirty="0"/>
          </a:p>
          <a:p>
            <a:pPr marL="712788" indent="188913" algn="just">
              <a:buFont typeface="Wingdings" panose="05000000000000000000" pitchFamily="2" charset="2"/>
              <a:buChar char="ü"/>
            </a:pPr>
            <a:r>
              <a:rPr lang="pt-BR" sz="2800" dirty="0" smtClean="0"/>
              <a:t>Na </a:t>
            </a:r>
            <a:r>
              <a:rPr lang="pt-BR" sz="2800" dirty="0"/>
              <a:t>empresa: com o chefe, Funcionários, nossos colegas, nossos pares em outros departamentos.</a:t>
            </a:r>
          </a:p>
          <a:p>
            <a:pPr marL="712788" indent="188913" algn="just">
              <a:buFont typeface="Wingdings" panose="05000000000000000000" pitchFamily="2" charset="2"/>
              <a:buChar char="ü"/>
            </a:pPr>
            <a:r>
              <a:rPr lang="pt-BR" sz="2800" dirty="0" smtClean="0"/>
              <a:t>Fora </a:t>
            </a:r>
            <a:r>
              <a:rPr lang="pt-BR" sz="2800" dirty="0"/>
              <a:t>da empresa negociamos com clientes, fornecedores, bancos, advogados, contadores, autoridades fiscais, sindicatos, etc.</a:t>
            </a:r>
          </a:p>
          <a:p>
            <a:pPr indent="538163" algn="just"/>
            <a:r>
              <a:rPr lang="pt-BR" sz="2800" dirty="0"/>
              <a:t>A maioria das pessoas passa pelo menos 50% do seu tempo </a:t>
            </a:r>
            <a:r>
              <a:rPr lang="pt-BR" sz="2800" dirty="0" smtClean="0"/>
              <a:t>negociando.</a:t>
            </a:r>
          </a:p>
          <a:p>
            <a:pPr indent="538163" algn="just"/>
            <a:endParaRPr lang="pt-BR" sz="2400" dirty="0"/>
          </a:p>
          <a:p>
            <a:pPr indent="538163" algn="just"/>
            <a:r>
              <a:rPr lang="pt-BR" sz="3000" b="1" dirty="0"/>
              <a:t>A negociação está sendo a aptidão mais importante para o executivo (administrador).</a:t>
            </a:r>
          </a:p>
          <a:p>
            <a:pPr indent="538163" algn="just"/>
            <a:endParaRPr lang="pt-BR" sz="2800" dirty="0"/>
          </a:p>
          <a:p>
            <a:endParaRPr lang="pt-BR" dirty="0"/>
          </a:p>
        </p:txBody>
      </p:sp>
    </p:spTree>
    <p:extLst>
      <p:ext uri="{BB962C8B-B14F-4D97-AF65-F5344CB8AC3E}">
        <p14:creationId xmlns:p14="http://schemas.microsoft.com/office/powerpoint/2010/main" val="2920034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indent="538163" algn="just">
              <a:spcAft>
                <a:spcPts val="0"/>
              </a:spcAft>
            </a:pPr>
            <a:r>
              <a:rPr lang="pt-BR" sz="3000" b="1" u="sng"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Lembre-se:</a:t>
            </a:r>
          </a:p>
          <a:p>
            <a:pPr indent="538163" algn="just">
              <a:spcAft>
                <a:spcPts val="0"/>
              </a:spcAft>
            </a:pPr>
            <a:endParaRPr lang="pt-BR" sz="2000" u="sng"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Preocupe-se em planejar antes de agir.</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Defina a sua amplitude de barganha.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Defina seus próprios interesses!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Persiga e proteja as suas necessidades, não sua posição.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Siga os oito passos do planejamento da negociação.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outra parte tem a chave para seu sucesso.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 poder lhe dá uma alavancagem tanto sobre os resultados quanto sobre os </a:t>
            </a: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relacionamentos.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Estratégia equivocada traz uma certeza de erros.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Não entre em uma competição, a menos que esteja preparado para perder.</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Corresponda satisfatoriamente.</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confiança é mais fácil de ser destruída do que construída!</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1956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142999" y="0"/>
            <a:ext cx="9574306" cy="1075765"/>
          </a:xfrm>
          <a:prstGeom prst="rect">
            <a:avLst/>
          </a:prstGeom>
          <a:noFill/>
          <a:ln>
            <a:noFill/>
          </a:ln>
        </p:spPr>
      </p:pic>
      <p:sp>
        <p:nvSpPr>
          <p:cNvPr id="3" name="Retângulo 2"/>
          <p:cNvSpPr/>
          <p:nvPr/>
        </p:nvSpPr>
        <p:spPr>
          <a:xfrm>
            <a:off x="0" y="1075765"/>
            <a:ext cx="12084424" cy="5570756"/>
          </a:xfrm>
          <a:prstGeom prst="rect">
            <a:avLst/>
          </a:prstGeom>
        </p:spPr>
        <p:txBody>
          <a:bodyPr wrap="square">
            <a:spAutoFit/>
          </a:bodyPr>
          <a:lstStyle/>
          <a:p>
            <a:pPr algn="just">
              <a:lnSpc>
                <a:spcPct val="150000"/>
              </a:lnSpc>
            </a:pPr>
            <a:r>
              <a:rPr lang="pt-BR" sz="3000" u="sng" dirty="0" smtClean="0">
                <a:solidFill>
                  <a:srgbClr val="000000"/>
                </a:solidFill>
                <a:effectLst/>
                <a:latin typeface="+mj-lt"/>
                <a:ea typeface="Times New Roman" panose="02020603050405020304" pitchFamily="18" charset="0"/>
                <a:cs typeface="Times New Roman" panose="02020603050405020304" pitchFamily="18" charset="0"/>
              </a:rPr>
              <a:t>Estabelecer o local, data e hora</a:t>
            </a:r>
            <a:r>
              <a:rPr lang="pt-BR" sz="3000" dirty="0" smtClean="0">
                <a:solidFill>
                  <a:srgbClr val="000000"/>
                </a:solidFill>
                <a:effectLst/>
                <a:latin typeface="+mj-lt"/>
                <a:ea typeface="Times New Roman" panose="02020603050405020304" pitchFamily="18" charset="0"/>
                <a:cs typeface="Times New Roman" panose="02020603050405020304" pitchFamily="18" charset="0"/>
              </a:rPr>
              <a:t>.</a:t>
            </a:r>
            <a:endParaRPr lang="pt-BR" sz="3000" dirty="0" smtClean="0">
              <a:effectLst/>
              <a:latin typeface="+mj-lt"/>
              <a:ea typeface="Calibri" panose="020F0502020204030204" pitchFamily="34" charset="0"/>
              <a:cs typeface="Times New Roman" panose="02020603050405020304" pitchFamily="18" charset="0"/>
            </a:endParaRPr>
          </a:p>
          <a:p>
            <a:pPr indent="540385" algn="just"/>
            <a:r>
              <a:rPr lang="pt-BR" sz="3000" dirty="0" smtClean="0">
                <a:solidFill>
                  <a:srgbClr val="000000"/>
                </a:solidFill>
                <a:effectLst/>
                <a:latin typeface="+mj-lt"/>
                <a:ea typeface="Calibri" panose="020F0502020204030204" pitchFamily="34" charset="0"/>
                <a:cs typeface="Times New Roman" panose="02020603050405020304" pitchFamily="18" charset="0"/>
              </a:rPr>
              <a:t>O ideal é um terreno neutro ou então no “seu” terreno (em sua sala de trabalho ou outro local da empresa). Mas se for preciso encare o espaço do outro sem medo (na sala ou escritório da outra parte).</a:t>
            </a:r>
          </a:p>
          <a:p>
            <a:pPr algn="just">
              <a:lnSpc>
                <a:spcPct val="150000"/>
              </a:lnSpc>
            </a:pPr>
            <a:r>
              <a:rPr lang="pt-BR" sz="3200" u="sng" dirty="0">
                <a:latin typeface="+mj-lt"/>
              </a:rPr>
              <a:t>Abordagens de um bom negociador</a:t>
            </a:r>
            <a:endParaRPr lang="pt-BR" sz="3200" dirty="0">
              <a:latin typeface="+mj-lt"/>
            </a:endParaRPr>
          </a:p>
          <a:p>
            <a:pPr algn="just"/>
            <a:r>
              <a:rPr lang="pt-BR" sz="3200" dirty="0">
                <a:latin typeface="+mj-lt"/>
              </a:rPr>
              <a:t>SUAVE – colegas e amigos – A meta é um acordo</a:t>
            </a:r>
          </a:p>
          <a:p>
            <a:pPr algn="just"/>
            <a:r>
              <a:rPr lang="pt-BR" sz="3200" dirty="0">
                <a:latin typeface="+mj-lt"/>
              </a:rPr>
              <a:t>DURA – Adversários – A meta é a vitória </a:t>
            </a:r>
          </a:p>
          <a:p>
            <a:pPr algn="just"/>
            <a:r>
              <a:rPr lang="pt-BR" sz="3200" dirty="0">
                <a:latin typeface="+mj-lt"/>
              </a:rPr>
              <a:t>Abordagem ideal: Ser suave com as pessoas e ser duros em relação aos problemas.</a:t>
            </a:r>
          </a:p>
          <a:p>
            <a:pPr indent="540385" algn="just">
              <a:lnSpc>
                <a:spcPct val="150000"/>
              </a:lnSpc>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63009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171194"/>
          </a:xfrm>
          <a:prstGeom prst="rect">
            <a:avLst/>
          </a:prstGeom>
        </p:spPr>
        <p:txBody>
          <a:bodyPr wrap="square">
            <a:spAutoFit/>
          </a:bodyPr>
          <a:lstStyle/>
          <a:p>
            <a:pPr algn="just">
              <a:spcAft>
                <a:spcPts val="0"/>
              </a:spcAft>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pt-BR" sz="3000" u="sng"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Separar as pessoas do problema</a:t>
            </a:r>
            <a:endParaRPr lang="pt-BR" sz="3000" u="sng"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Somos seres humanos por isso estamos sujeitos a reações emocionais.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Ao assumir uma posição, os egos das pessoas passam a identificar-se com suas posições.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 existir alguma questão pessoal a ser resolvida, faça-a antes de se abordar o problema.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partes envolvidas devem atacar o problema juntas e não se atacar umas às outras.</a:t>
            </a:r>
          </a:p>
          <a:p>
            <a:pPr lvl="0" algn="just">
              <a:spcAft>
                <a:spcPts val="0"/>
              </a:spcAft>
            </a:pPr>
            <a:endPar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pt-BR" sz="3200" dirty="0"/>
              <a:t>2) </a:t>
            </a:r>
            <a:r>
              <a:rPr lang="pt-BR" sz="3200" u="sng" dirty="0"/>
              <a:t>Concentrar-se nos interesses</a:t>
            </a:r>
          </a:p>
          <a:p>
            <a:pPr marL="457200" lvl="0" indent="-457200">
              <a:buFont typeface="Wingdings" panose="05000000000000000000" pitchFamily="2" charset="2"/>
              <a:buChar char="ü"/>
            </a:pPr>
            <a:r>
              <a:rPr lang="pt-BR" sz="3200" dirty="0"/>
              <a:t>Depois de identificado claramente o problema, concentre-se nos interesses básicos.</a:t>
            </a:r>
          </a:p>
          <a:p>
            <a:pPr marL="457200" lvl="0" indent="-457200">
              <a:buFont typeface="Wingdings" panose="05000000000000000000" pitchFamily="2" charset="2"/>
              <a:buChar char="ü"/>
            </a:pPr>
            <a:r>
              <a:rPr lang="pt-BR" sz="3200" dirty="0"/>
              <a:t>Examine os interesses de ambas as partes e verifique os que são comuns e os conflitantes.</a:t>
            </a:r>
          </a:p>
          <a:p>
            <a:pPr lvl="0" algn="just">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2228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324808"/>
          </a:xfrm>
          <a:prstGeom prst="rect">
            <a:avLst/>
          </a:prstGeom>
        </p:spPr>
        <p:txBody>
          <a:bodyPr wrap="square">
            <a:spAutoFit/>
          </a:bodyPr>
          <a:lstStyle/>
          <a:p>
            <a:pPr algn="just">
              <a:lnSpc>
                <a:spcPct val="150000"/>
              </a:lnSpc>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pt-BR" sz="3000"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Buscar o maior número possível de alternativas</a:t>
            </a:r>
            <a:endParaRPr lang="pt-BR" sz="3000" u="sng"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Buscar um maior número de alternativas é um aspecto de fundamental importância para solucionar um problema.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Frequentemente pensa-se existir uma única alternativa para a solução do problema.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Isso se deve a vários fatores: acomodação quando se tem uma solução para o problema; ausência de criatividade para encontrar novas alternativas; falta de hábito quanto à procura de diferentes soluções; receio de experimentar diferentes alternativas.</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02603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12192000" cy="7294305"/>
          </a:xfrm>
          <a:prstGeom prst="rect">
            <a:avLst/>
          </a:prstGeom>
          <a:noFill/>
        </p:spPr>
        <p:txBody>
          <a:bodyPr wrap="square" rtlCol="0">
            <a:spAutoFit/>
          </a:bodyPr>
          <a:lstStyle/>
          <a:p>
            <a:pPr algn="just">
              <a:lnSpc>
                <a:spcPct val="150000"/>
              </a:lnSpc>
            </a:pPr>
            <a:r>
              <a:rPr lang="pt-BR" sz="3000" dirty="0"/>
              <a:t>4) </a:t>
            </a:r>
            <a:r>
              <a:rPr lang="pt-BR" sz="3000" u="sng" dirty="0"/>
              <a:t>Encontrar critérios objetivos</a:t>
            </a:r>
          </a:p>
          <a:p>
            <a:pPr lvl="0" algn="just">
              <a:lnSpc>
                <a:spcPct val="150000"/>
              </a:lnSpc>
              <a:buFont typeface="Wingdings" panose="05000000000000000000" pitchFamily="2" charset="2"/>
              <a:buChar char="ü"/>
            </a:pPr>
            <a:r>
              <a:rPr lang="pt-BR" sz="3000" dirty="0"/>
              <a:t>Quando houver interesses divergentes entre as partes, procure estabelecer critérios objetivos para solucionar o impasse.</a:t>
            </a:r>
          </a:p>
          <a:p>
            <a:pPr lvl="0" algn="just">
              <a:lnSpc>
                <a:spcPct val="150000"/>
              </a:lnSpc>
              <a:buFont typeface="Wingdings" panose="05000000000000000000" pitchFamily="2" charset="2"/>
              <a:buChar char="ü"/>
            </a:pPr>
            <a:r>
              <a:rPr lang="pt-BR" sz="3000" dirty="0"/>
              <a:t>Procure estabelecer um acordo que reflita algum padrão justo independente da vontade de qualquer uma das partes: um valor de mercado; uma opinião de um especialista; um costume tradicional ao ambiente; uma lei; etc.</a:t>
            </a:r>
          </a:p>
          <a:p>
            <a:pPr lvl="0" algn="just">
              <a:lnSpc>
                <a:spcPct val="150000"/>
              </a:lnSpc>
              <a:buFont typeface="Wingdings" panose="05000000000000000000" pitchFamily="2" charset="2"/>
              <a:buChar char="ü"/>
            </a:pPr>
            <a:r>
              <a:rPr lang="pt-BR" sz="3000" dirty="0"/>
              <a:t>Ao discutir as soluções os lados não precisam ceder um ao outro. Ambos precisam acatar uma solução justa, baseada em critérios previamente estabelecidos.</a:t>
            </a:r>
          </a:p>
          <a:p>
            <a:endParaRPr lang="pt-BR" dirty="0"/>
          </a:p>
        </p:txBody>
      </p:sp>
    </p:spTree>
    <p:extLst>
      <p:ext uri="{BB962C8B-B14F-4D97-AF65-F5344CB8AC3E}">
        <p14:creationId xmlns:p14="http://schemas.microsoft.com/office/powerpoint/2010/main" val="20912426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986528"/>
          </a:xfrm>
          <a:prstGeom prst="rect">
            <a:avLst/>
          </a:prstGeom>
        </p:spPr>
        <p:txBody>
          <a:bodyPr wrap="square">
            <a:spAutoFit/>
          </a:bodyPr>
          <a:lstStyle/>
          <a:p>
            <a:pPr algn="just">
              <a:spcAft>
                <a:spcPts val="0"/>
              </a:spcAft>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Evitar barganha posicional. A negociação baseada em princípios é mais efetiva e duradoura do que a baseada em posições – barganha posicional – em que cada um dos lados toma uma posição, defende-a e faz concessões para chegar a um acordo.</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Tome algumas posições que atendam alguns fins úteis numa negociação</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Dizer ao outro lado o que se pretende</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Fornecer um suporte nas soluções incertas e de pressão</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Quando os negociadores discutem posições, tendem a fechar-se nelas.</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Quanto mais defende a posição, mais se compromete com ela</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Convencendo o outro lado da impossibilidade de mudar uma posição, mais difícil se torna à negociação.</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Mais atenção às posições, menos dedicação em atender os interesses.</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barganha posicional tende a criar tensão e destruir relacionamento entre as </a:t>
            </a:r>
            <a:r>
              <a:rPr lang="pt-BR" sz="28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partes.</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Empresas parceiras por muito tempo tendem a separar-se. Idem com as pessoas.</a:t>
            </a:r>
            <a:endParaRPr lang="pt-B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Para agir assim existem 7 princípios básicos em uma negociação</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305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4939814"/>
          </a:xfrm>
          <a:prstGeom prst="rect">
            <a:avLst/>
          </a:prstGeom>
        </p:spPr>
        <p:txBody>
          <a:bodyPr wrap="square">
            <a:spAutoFit/>
          </a:bodyPr>
          <a:lstStyle/>
          <a:p>
            <a:pPr algn="ctr">
              <a:lnSpc>
                <a:spcPct val="150000"/>
              </a:lnSpc>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Os sete princípios básicos</a:t>
            </a:r>
            <a:endParaRPr lang="pt-BR" sz="30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Procure uma nova perspectiva – faça algumas pausas.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Empatia - Capacidade de se colocar no lugar do outro.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Concentrar-se nos interesses e não nas posições.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Criatividade - Descobrir opções que proporcionem benefícios mútuos.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Usar critérios objetivos para decidir o que é justo.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Construa uma ponte dourada entre você e a outra parte (facilite as coisas).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98383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lvl="0" algn="just">
              <a:lnSpc>
                <a:spcPct val="150000"/>
              </a:lnSpc>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7.Flexibilidade - Desenvolver algumas alternativas para o caso de não chegar a um acordo. Use os seus poderes: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da diplomacia – saiba ouvir</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das boas informações – concentrar-se nos interesses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de se concentrar em critérios objetivos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da criatividade – permite ter boas ideias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da persuasão – da legalidade</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Font typeface="Symbol" panose="05050102010706020507" pitchFamily="18"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Poder de uma boa alternativa – ter um bom plano de ação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Os dois primeiros princípios referem-se às PESSOAS (Concentração nas pessoas). </a:t>
            </a:r>
            <a:r>
              <a:rPr lang="pt-BR" sz="3000" spc="-75"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3, 4 e 5 têm a ver com o PROBLEMA (Caminhar para a solução do problema). </a:t>
            </a:r>
            <a:r>
              <a:rPr lang="pt-BR" sz="3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7 e 8 têm a ver com as PROPOSTAS que estão sendo feitas (Troca de propostas).</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51523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632311"/>
          </a:xfrm>
          <a:prstGeom prst="rect">
            <a:avLst/>
          </a:prstGeom>
        </p:spPr>
        <p:txBody>
          <a:bodyPr wrap="square">
            <a:spAutoFit/>
          </a:bodyPr>
          <a:lstStyle/>
          <a:p>
            <a:pPr algn="ctr">
              <a:lnSpc>
                <a:spcPct val="150000"/>
              </a:lnSpc>
              <a:spcAft>
                <a:spcPts val="0"/>
              </a:spcAft>
            </a:pPr>
            <a:r>
              <a:rPr lang="pt-BR" sz="3000" b="1"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Os Pilares ou pré-requisitos da negociação</a:t>
            </a:r>
          </a:p>
          <a:p>
            <a:pPr algn="ctr">
              <a:lnSpc>
                <a:spcPct val="150000"/>
              </a:lnSpc>
              <a:spcAft>
                <a:spcPts val="0"/>
              </a:spcAft>
            </a:pP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Sem esses princípios básicos a negociação não acontece.</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Confiança (credibilidade, coerência, receptividade, clareza)</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Flexibilidade (capacidade de enxergar a mudança como oportunidade, fazer concessões)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Ética (regras e princípios; mantenha sua palavra; Sua reputação de honestidade; Dê um tratamento justo.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21610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2017058" y="389965"/>
            <a:ext cx="8296836" cy="5849470"/>
          </a:xfrm>
          <a:prstGeom prst="rect">
            <a:avLst/>
          </a:prstGeom>
          <a:noFill/>
          <a:ln>
            <a:noFill/>
          </a:ln>
        </p:spPr>
      </p:pic>
    </p:spTree>
    <p:extLst>
      <p:ext uri="{BB962C8B-B14F-4D97-AF65-F5344CB8AC3E}">
        <p14:creationId xmlns:p14="http://schemas.microsoft.com/office/powerpoint/2010/main" val="3573196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 y="0"/>
            <a:ext cx="12192001" cy="6601807"/>
          </a:xfrm>
          <a:prstGeom prst="rect">
            <a:avLst/>
          </a:prstGeom>
          <a:noFill/>
        </p:spPr>
        <p:txBody>
          <a:bodyPr wrap="square" rtlCol="0">
            <a:spAutoFit/>
          </a:bodyPr>
          <a:lstStyle/>
          <a:p>
            <a:pPr algn="ctr">
              <a:lnSpc>
                <a:spcPct val="150000"/>
              </a:lnSpc>
            </a:pPr>
            <a:r>
              <a:rPr lang="pt-BR" sz="3000" b="1" u="sng" dirty="0" smtClean="0"/>
              <a:t>Negociar não é fácil </a:t>
            </a:r>
          </a:p>
          <a:p>
            <a:pPr marL="84138" lvl="0" indent="-84138" algn="just">
              <a:lnSpc>
                <a:spcPct val="150000"/>
              </a:lnSpc>
              <a:buFont typeface="Wingdings" panose="05000000000000000000" pitchFamily="2" charset="2"/>
              <a:buChar char="ü"/>
            </a:pPr>
            <a:r>
              <a:rPr lang="pt-BR" sz="3000" dirty="0"/>
              <a:t>Muitas pessoas nem gostam de negociar. A maior parte das pessoas com as quais negociamos são pessoas do nosso conhecimento (clientes, parceiros, colegas, membros da família, etc.). Muitas pessoas simplesmente não sabem negociar, porque ninguém as ensina negociar, quer seja na escola quer em casa;</a:t>
            </a:r>
          </a:p>
          <a:p>
            <a:pPr marL="84138" lvl="0" indent="-84138" algn="just">
              <a:lnSpc>
                <a:spcPct val="150000"/>
              </a:lnSpc>
              <a:buFont typeface="Wingdings" panose="05000000000000000000" pitchFamily="2" charset="2"/>
              <a:buChar char="ü"/>
            </a:pPr>
            <a:r>
              <a:rPr lang="pt-BR" sz="3000" dirty="0"/>
              <a:t>As pessoas não acreditam que seja possível aprender a negociar, visto que, como isso não lhes é ensinado, acredita-se que tal não possa ser feito;</a:t>
            </a:r>
          </a:p>
          <a:p>
            <a:pPr marL="84138" lvl="0" indent="-84138" algn="just">
              <a:lnSpc>
                <a:spcPct val="150000"/>
              </a:lnSpc>
              <a:buFont typeface="Wingdings" panose="05000000000000000000" pitchFamily="2" charset="2"/>
              <a:buChar char="ü"/>
            </a:pPr>
            <a:r>
              <a:rPr lang="pt-BR" sz="3000" dirty="0"/>
              <a:t>A terceira razão, e provavelmente a mais forte, é o medo. </a:t>
            </a:r>
          </a:p>
          <a:p>
            <a:endParaRPr lang="pt-BR" dirty="0"/>
          </a:p>
        </p:txBody>
      </p:sp>
    </p:spTree>
    <p:extLst>
      <p:ext uri="{BB962C8B-B14F-4D97-AF65-F5344CB8AC3E}">
        <p14:creationId xmlns:p14="http://schemas.microsoft.com/office/powerpoint/2010/main" val="42079767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241429"/>
            <a:ext cx="12192000" cy="3785652"/>
          </a:xfrm>
          <a:prstGeom prst="rect">
            <a:avLst/>
          </a:prstGeom>
        </p:spPr>
        <p:txBody>
          <a:bodyPr wrap="square">
            <a:spAutoFit/>
          </a:bodyPr>
          <a:lstStyle/>
          <a:p>
            <a:pPr algn="just">
              <a:lnSpc>
                <a:spcPct val="150000"/>
              </a:lnSpc>
              <a:spcAft>
                <a:spcPts val="0"/>
              </a:spcAft>
            </a:pPr>
            <a:r>
              <a:rPr lang="pt-BR" sz="32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 conceito mais amplo, podemos dizer que:</a:t>
            </a:r>
            <a:endParaRPr lang="pt-BR" sz="32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2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3200" u="sng"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Negociação é o processo em que se busca um acordo e todo acordo é consequência de decisões entre as partes. Busca-se alcançar objetivos definidos em situações de divergências de ideias, interesses e posições</a:t>
            </a:r>
            <a:r>
              <a:rPr lang="pt-BR" sz="3200"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pt-BR" sz="3200"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03941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680883" y="107575"/>
            <a:ext cx="8928845" cy="1156447"/>
          </a:xfrm>
          <a:prstGeom prst="rect">
            <a:avLst/>
          </a:prstGeom>
          <a:noFill/>
          <a:ln>
            <a:noFill/>
          </a:ln>
        </p:spPr>
      </p:pic>
      <p:sp>
        <p:nvSpPr>
          <p:cNvPr id="3" name="CaixaDeTexto 2"/>
          <p:cNvSpPr txBox="1"/>
          <p:nvPr/>
        </p:nvSpPr>
        <p:spPr>
          <a:xfrm>
            <a:off x="0" y="1143001"/>
            <a:ext cx="12191999" cy="6771084"/>
          </a:xfrm>
          <a:prstGeom prst="rect">
            <a:avLst/>
          </a:prstGeom>
          <a:noFill/>
        </p:spPr>
        <p:txBody>
          <a:bodyPr wrap="square" rtlCol="0">
            <a:spAutoFit/>
          </a:bodyPr>
          <a:lstStyle/>
          <a:p>
            <a:pPr algn="ctr"/>
            <a:r>
              <a:rPr lang="pt-BR" sz="3000" b="1" u="sng" dirty="0"/>
              <a:t>As 12 habilidades essenciais dos negociadores</a:t>
            </a:r>
            <a:endParaRPr lang="pt-BR" sz="3000" b="1" dirty="0"/>
          </a:p>
          <a:p>
            <a:pPr algn="just"/>
            <a:r>
              <a:rPr lang="pt-BR" sz="3000" u="sng" dirty="0"/>
              <a:t>1º </a:t>
            </a:r>
            <a:r>
              <a:rPr lang="pt-BR" sz="3000" u="sng" dirty="0" smtClean="0"/>
              <a:t>- Concentrar-se </a:t>
            </a:r>
            <a:r>
              <a:rPr lang="pt-BR" sz="3000" u="sng" dirty="0"/>
              <a:t>nas ideias:</a:t>
            </a:r>
            <a:r>
              <a:rPr lang="pt-BR" sz="3000" dirty="0"/>
              <a:t> As pessoas, em vez de se concentrarem nas ideias, levam as conversas para aspectos pessoais, ou seja, personalizam a discussão. </a:t>
            </a:r>
            <a:endParaRPr lang="pt-BR" sz="3000" dirty="0" smtClean="0"/>
          </a:p>
          <a:p>
            <a:pPr algn="just"/>
            <a:r>
              <a:rPr lang="pt-BR" sz="3000" u="sng" dirty="0"/>
              <a:t>2º - Discutir as </a:t>
            </a:r>
            <a:r>
              <a:rPr lang="pt-BR" sz="3000" u="sng" dirty="0" smtClean="0"/>
              <a:t>proposições:</a:t>
            </a:r>
            <a:r>
              <a:rPr lang="pt-BR" sz="3000" dirty="0" smtClean="0"/>
              <a:t> </a:t>
            </a:r>
            <a:r>
              <a:rPr lang="pt-BR" sz="3000" dirty="0"/>
              <a:t>O que importa é discutir ideias e proposições e não pessoas e casos</a:t>
            </a:r>
            <a:r>
              <a:rPr lang="pt-BR" sz="3000" dirty="0" smtClean="0"/>
              <a:t>.</a:t>
            </a:r>
          </a:p>
          <a:p>
            <a:pPr algn="just"/>
            <a:r>
              <a:rPr lang="pt-BR" sz="3000" u="sng" dirty="0"/>
              <a:t>3º - Proporcionar alternativas a outra </a:t>
            </a:r>
            <a:r>
              <a:rPr lang="pt-BR" sz="3000" u="sng" dirty="0" smtClean="0"/>
              <a:t>parte:</a:t>
            </a:r>
            <a:r>
              <a:rPr lang="pt-BR" sz="3000" dirty="0" smtClean="0"/>
              <a:t> </a:t>
            </a:r>
            <a:r>
              <a:rPr lang="pt-BR" sz="3200" dirty="0"/>
              <a:t>É preciso sempre ter em mente que o objetivo de uma negociação é a busca de um acordo, e não uma simples disputa</a:t>
            </a:r>
            <a:r>
              <a:rPr lang="pt-BR" sz="3200" dirty="0" smtClean="0"/>
              <a:t>.</a:t>
            </a:r>
          </a:p>
          <a:p>
            <a:pPr algn="just"/>
            <a:r>
              <a:rPr lang="pt-BR" sz="3200" u="sng" dirty="0" smtClean="0"/>
              <a:t>4º - Ter objetividade no equacionamento dos problemas:</a:t>
            </a:r>
            <a:r>
              <a:rPr lang="pt-BR" sz="3200" dirty="0" smtClean="0"/>
              <a:t> A </a:t>
            </a:r>
            <a:r>
              <a:rPr lang="pt-BR" sz="3200" dirty="0"/>
              <a:t>objetividade é fundamental para o equacionamento dos problemas. Sendo objetivo, os problemas serão resolvidos da melhor maneira </a:t>
            </a:r>
            <a:r>
              <a:rPr lang="pt-BR" sz="3200" dirty="0" smtClean="0"/>
              <a:t>possível.</a:t>
            </a:r>
            <a:endParaRPr lang="pt-BR" sz="3000" u="sng" dirty="0"/>
          </a:p>
          <a:p>
            <a:pPr algn="just"/>
            <a:endParaRPr lang="pt-BR" sz="3200" dirty="0"/>
          </a:p>
          <a:p>
            <a:pPr algn="just"/>
            <a:endParaRPr lang="pt-BR" sz="3000" dirty="0"/>
          </a:p>
        </p:txBody>
      </p:sp>
    </p:spTree>
    <p:extLst>
      <p:ext uri="{BB962C8B-B14F-4D97-AF65-F5344CB8AC3E}">
        <p14:creationId xmlns:p14="http://schemas.microsoft.com/office/powerpoint/2010/main" val="34711516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755969"/>
          </a:xfrm>
          <a:prstGeom prst="rect">
            <a:avLst/>
          </a:prstGeom>
          <a:noFill/>
        </p:spPr>
        <p:txBody>
          <a:bodyPr wrap="square" rtlCol="0">
            <a:spAutoFit/>
          </a:bodyPr>
          <a:lstStyle/>
          <a:p>
            <a:pPr algn="just"/>
            <a:r>
              <a:rPr lang="pt-BR" sz="3000" u="sng" dirty="0" smtClean="0"/>
              <a:t>5º - Apresentar propostas concretas:</a:t>
            </a:r>
            <a:r>
              <a:rPr lang="pt-BR" sz="3000" dirty="0" smtClean="0"/>
              <a:t> Um erro </a:t>
            </a:r>
            <a:r>
              <a:rPr lang="pt-BR" sz="3000" dirty="0"/>
              <a:t>muito comum é pensar que as conclusões são tão óbvias que não precisam ser explicitadas. Elas devem ser explicitadas sempre, mesmo que pareçam muito óbvias.</a:t>
            </a:r>
          </a:p>
          <a:p>
            <a:pPr algn="just"/>
            <a:r>
              <a:rPr lang="pt-BR" sz="3000" dirty="0"/>
              <a:t>Obs.: Explicitar as conclusões é muito importante para evitar mal entendidos</a:t>
            </a:r>
            <a:r>
              <a:rPr lang="pt-BR" sz="3000" dirty="0" smtClean="0"/>
              <a:t>.</a:t>
            </a:r>
          </a:p>
          <a:p>
            <a:pPr algn="just"/>
            <a:endParaRPr lang="pt-BR" sz="3000" dirty="0"/>
          </a:p>
          <a:p>
            <a:pPr algn="just"/>
            <a:r>
              <a:rPr lang="pt-BR" sz="3000" u="sng" dirty="0" smtClean="0"/>
              <a:t>6º </a:t>
            </a:r>
            <a:r>
              <a:rPr lang="pt-BR" sz="3000" u="sng" dirty="0"/>
              <a:t>- Saber falar e </a:t>
            </a:r>
            <a:r>
              <a:rPr lang="pt-BR" sz="3000" u="sng" dirty="0" smtClean="0"/>
              <a:t>ouvir:</a:t>
            </a:r>
            <a:r>
              <a:rPr lang="pt-BR" sz="3000" dirty="0" smtClean="0"/>
              <a:t> </a:t>
            </a:r>
            <a:r>
              <a:rPr lang="pt-BR" sz="3000" dirty="0"/>
              <a:t>À Primeira vista, pode-se pensar que saber falar é algo extremamente difícil, depois se percebe que, na verdade, saber ouvir é algo ainda mais difícil de ser conseguido</a:t>
            </a:r>
            <a:r>
              <a:rPr lang="pt-BR" sz="3000" dirty="0" smtClean="0"/>
              <a:t>.</a:t>
            </a:r>
            <a:r>
              <a:rPr lang="pt-BR" sz="3000" dirty="0"/>
              <a:t> Ouvir, além da oportunidade de colher fatos, ideias, opiniões e sentimentos, é uma maneira concreta de valorizar as ideias dos outros, motivando-os a cooperar e dar-lhes, com sinceridade, uma sensação de prestígio</a:t>
            </a:r>
            <a:r>
              <a:rPr lang="pt-BR" sz="3000" dirty="0" smtClean="0"/>
              <a:t>.</a:t>
            </a:r>
          </a:p>
          <a:p>
            <a:pPr algn="just"/>
            <a:endParaRPr lang="pt-BR" sz="3000" dirty="0"/>
          </a:p>
          <a:p>
            <a:pPr algn="just"/>
            <a:r>
              <a:rPr lang="pt-BR" sz="3000" u="sng" dirty="0"/>
              <a:t>7º - Colocar-se no lugar da outra parte – </a:t>
            </a:r>
            <a:r>
              <a:rPr lang="pt-BR" sz="3000" u="sng" dirty="0" smtClean="0"/>
              <a:t>EMPATIA:</a:t>
            </a:r>
            <a:r>
              <a:rPr lang="pt-BR" sz="3000" dirty="0" smtClean="0"/>
              <a:t> </a:t>
            </a:r>
            <a:r>
              <a:rPr lang="pt-BR" sz="3000" dirty="0"/>
              <a:t>É fundamental conhecer o outro lado, suas necessidades</a:t>
            </a:r>
            <a:r>
              <a:rPr lang="pt-BR" sz="3000" dirty="0" smtClean="0"/>
              <a:t>, seus </a:t>
            </a:r>
            <a:r>
              <a:rPr lang="pt-BR" sz="3000" dirty="0"/>
              <a:t>problemas, inclusive para conhecer seus argumentos e ter melhor condição de </a:t>
            </a:r>
            <a:r>
              <a:rPr lang="pt-BR" sz="3000" dirty="0" smtClean="0"/>
              <a:t>responde-los. </a:t>
            </a:r>
            <a:endParaRPr lang="pt-BR" sz="3200" u="sng" dirty="0"/>
          </a:p>
          <a:p>
            <a:endParaRPr lang="pt-BR" sz="3000" u="sng" dirty="0"/>
          </a:p>
          <a:p>
            <a:endParaRPr lang="pt-BR" dirty="0"/>
          </a:p>
        </p:txBody>
      </p:sp>
    </p:spTree>
    <p:extLst>
      <p:ext uri="{BB962C8B-B14F-4D97-AF65-F5344CB8AC3E}">
        <p14:creationId xmlns:p14="http://schemas.microsoft.com/office/powerpoint/2010/main" val="2119910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232749"/>
          </a:xfrm>
          <a:prstGeom prst="rect">
            <a:avLst/>
          </a:prstGeom>
          <a:noFill/>
        </p:spPr>
        <p:txBody>
          <a:bodyPr wrap="square" rtlCol="0">
            <a:spAutoFit/>
          </a:bodyPr>
          <a:lstStyle/>
          <a:p>
            <a:pPr algn="just"/>
            <a:r>
              <a:rPr lang="pt-BR" sz="3000" u="sng" dirty="0"/>
              <a:t>8º - Ter consciência de que se negocia o tempo </a:t>
            </a:r>
            <a:r>
              <a:rPr lang="pt-BR" sz="3000" u="sng" dirty="0" smtClean="0"/>
              <a:t>todo:</a:t>
            </a:r>
            <a:r>
              <a:rPr lang="pt-BR" sz="3000" dirty="0" smtClean="0"/>
              <a:t> </a:t>
            </a:r>
            <a:r>
              <a:rPr lang="pt-BR" sz="3200" dirty="0" smtClean="0"/>
              <a:t>Aquilo </a:t>
            </a:r>
            <a:r>
              <a:rPr lang="pt-BR" sz="3200" dirty="0"/>
              <a:t>que um gerente faz é negociar o tempo todo, no seu dia-a-dia. Durante as suas atividades básicas ele: negocia a formulação da aceitação da filosofia empresarial, seus objetivos, políticas, estratégias e táticas de ação; </a:t>
            </a:r>
          </a:p>
          <a:p>
            <a:pPr algn="just"/>
            <a:r>
              <a:rPr lang="pt-BR" sz="3200" dirty="0"/>
              <a:t>negocia para obter participação social e o bem-estar de seus colaboradores; </a:t>
            </a:r>
          </a:p>
          <a:p>
            <a:pPr algn="just"/>
            <a:r>
              <a:rPr lang="pt-BR" sz="3200" dirty="0" smtClean="0"/>
              <a:t>Negocia </a:t>
            </a:r>
            <a:r>
              <a:rPr lang="pt-BR" sz="3200" dirty="0"/>
              <a:t>para alcançar a sobrevivência e expansão organizacional através de lucratividade sustentada; </a:t>
            </a:r>
          </a:p>
          <a:p>
            <a:pPr algn="just"/>
            <a:r>
              <a:rPr lang="pt-BR" sz="3200" dirty="0" smtClean="0"/>
              <a:t>Negocia </a:t>
            </a:r>
            <a:r>
              <a:rPr lang="pt-BR" sz="3200" dirty="0"/>
              <a:t>para preservar a satisfação dos clientes e fixação da imagem institucional, únicas garantias válidas de perpetuidade da empresa.</a:t>
            </a:r>
          </a:p>
          <a:p>
            <a:pPr algn="just"/>
            <a:r>
              <a:rPr lang="pt-BR" sz="3200" dirty="0"/>
              <a:t>Porém, negociar não é um atributo inato, nem tampouco meramente técnico, mas sim o resultado de um investimento permanente em educação gerencial.</a:t>
            </a:r>
          </a:p>
          <a:p>
            <a:endParaRPr lang="pt-BR" sz="3000" u="sng" dirty="0"/>
          </a:p>
          <a:p>
            <a:endParaRPr lang="pt-BR" dirty="0"/>
          </a:p>
        </p:txBody>
      </p:sp>
    </p:spTree>
    <p:extLst>
      <p:ext uri="{BB962C8B-B14F-4D97-AF65-F5344CB8AC3E}">
        <p14:creationId xmlns:p14="http://schemas.microsoft.com/office/powerpoint/2010/main" val="4304468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771084"/>
          </a:xfrm>
          <a:prstGeom prst="rect">
            <a:avLst/>
          </a:prstGeom>
        </p:spPr>
        <p:txBody>
          <a:bodyPr wrap="square">
            <a:spAutoFit/>
          </a:bodyPr>
          <a:lstStyle/>
          <a:p>
            <a:pPr algn="just">
              <a:spcAft>
                <a:spcPts val="0"/>
              </a:spcAft>
            </a:pPr>
            <a:r>
              <a:rPr lang="pt-BR" sz="3000" u="sng" dirty="0" smtClean="0">
                <a:solidFill>
                  <a:srgbClr val="000000"/>
                </a:solidFill>
                <a:effectLst/>
                <a:latin typeface="+mj-lt"/>
                <a:ea typeface="Times New Roman" panose="02020603050405020304" pitchFamily="18" charset="0"/>
                <a:cs typeface="Times New Roman" panose="02020603050405020304" pitchFamily="18" charset="0"/>
              </a:rPr>
              <a:t>9º - Saber interpretar o comportamento humano e as relações as pessoas:</a:t>
            </a:r>
            <a:r>
              <a:rPr lang="pt-BR" sz="3000" dirty="0" smtClean="0"/>
              <a:t> </a:t>
            </a:r>
            <a:r>
              <a:rPr lang="pt-BR" sz="3000" dirty="0"/>
              <a:t>Isso exige ter conhecimento sobre as pessoas, em termos de suas reações, maneiras de agir e de pensar. Estudar e aprender sobre o comportamento humano não só é adequado, como também torna-se essencial para os negociadores</a:t>
            </a:r>
            <a:r>
              <a:rPr lang="pt-BR" sz="3000" dirty="0" smtClean="0"/>
              <a:t>.</a:t>
            </a:r>
          </a:p>
          <a:p>
            <a:pPr algn="just">
              <a:spcAft>
                <a:spcPts val="0"/>
              </a:spcAft>
            </a:pPr>
            <a:endParaRPr lang="pt-BR" sz="3000" dirty="0" smtClean="0"/>
          </a:p>
          <a:p>
            <a:pPr algn="just"/>
            <a:r>
              <a:rPr lang="pt-BR" sz="3000" u="sng" dirty="0"/>
              <a:t>10º - Separar os relacionamentos pessoais dos </a:t>
            </a:r>
            <a:r>
              <a:rPr lang="pt-BR" sz="3000" u="sng" dirty="0" smtClean="0"/>
              <a:t>interesses</a:t>
            </a:r>
            <a:r>
              <a:rPr lang="pt-BR" sz="3000" u="sng" dirty="0" smtClean="0">
                <a:latin typeface="Calibri" panose="020F0502020204030204" pitchFamily="34" charset="0"/>
                <a:cs typeface="Times New Roman" panose="02020603050405020304" pitchFamily="18" charset="0"/>
              </a:rPr>
              <a:t>:</a:t>
            </a:r>
            <a:r>
              <a:rPr lang="pt-BR" sz="3000" dirty="0" smtClean="0">
                <a:latin typeface="Calibri" panose="020F0502020204030204" pitchFamily="34" charset="0"/>
                <a:cs typeface="Times New Roman" panose="02020603050405020304" pitchFamily="18" charset="0"/>
              </a:rPr>
              <a:t> </a:t>
            </a:r>
            <a:r>
              <a:rPr lang="pt-BR" sz="3200" dirty="0" smtClean="0"/>
              <a:t>Os </a:t>
            </a:r>
            <a:r>
              <a:rPr lang="pt-BR" sz="3200" dirty="0"/>
              <a:t>benefícios devem ser consequência do bom relacionamento e não o bom relacionamento ser a consequência dos objetivos pretendidos</a:t>
            </a:r>
            <a:r>
              <a:rPr lang="pt-BR" sz="3200" dirty="0" smtClean="0"/>
              <a:t>.</a:t>
            </a:r>
          </a:p>
          <a:p>
            <a:pPr algn="just"/>
            <a:endParaRPr lang="pt-BR" sz="3200" dirty="0"/>
          </a:p>
          <a:p>
            <a:pPr algn="just"/>
            <a:r>
              <a:rPr lang="pt-BR" sz="3000" u="sng" dirty="0"/>
              <a:t>11º - Evitar estruturar um relacionamento em função de um </a:t>
            </a:r>
            <a:r>
              <a:rPr lang="pt-BR" sz="3000" u="sng" dirty="0" smtClean="0"/>
              <a:t>acordo:</a:t>
            </a:r>
            <a:r>
              <a:rPr lang="pt-BR" sz="3000" dirty="0" smtClean="0"/>
              <a:t> </a:t>
            </a:r>
            <a:r>
              <a:rPr lang="pt-BR" sz="3200" dirty="0" smtClean="0"/>
              <a:t>Um </a:t>
            </a:r>
            <a:r>
              <a:rPr lang="pt-BR" sz="3200" dirty="0"/>
              <a:t>bom relacionamento não pode ser comprado ou vendido de repente; pelo contrário, ele tem que ir sendo construído aos poucos.</a:t>
            </a:r>
          </a:p>
          <a:p>
            <a:pPr algn="just"/>
            <a:endParaRPr lang="pt-BR" sz="3000" u="sng" dirty="0"/>
          </a:p>
        </p:txBody>
      </p:sp>
    </p:spTree>
    <p:extLst>
      <p:ext uri="{BB962C8B-B14F-4D97-AF65-F5344CB8AC3E}">
        <p14:creationId xmlns:p14="http://schemas.microsoft.com/office/powerpoint/2010/main" val="25274123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140416"/>
          </a:xfrm>
          <a:prstGeom prst="rect">
            <a:avLst/>
          </a:prstGeom>
          <a:noFill/>
        </p:spPr>
        <p:txBody>
          <a:bodyPr wrap="square" rtlCol="0">
            <a:spAutoFit/>
          </a:bodyPr>
          <a:lstStyle/>
          <a:p>
            <a:pPr algn="just"/>
            <a:r>
              <a:rPr lang="pt-BR" sz="3000" u="sng" dirty="0"/>
              <a:t>12º - Habilidades em negociação para negociadores convencionais e não </a:t>
            </a:r>
            <a:r>
              <a:rPr lang="pt-BR" sz="3000" u="sng" dirty="0" smtClean="0"/>
              <a:t>convencionais:</a:t>
            </a:r>
            <a:r>
              <a:rPr lang="pt-BR" sz="3000" dirty="0" smtClean="0"/>
              <a:t> </a:t>
            </a:r>
          </a:p>
          <a:p>
            <a:pPr marL="457200" indent="-457200" algn="just">
              <a:buFontTx/>
              <a:buChar char="-"/>
            </a:pPr>
            <a:r>
              <a:rPr lang="pt-BR" sz="3000" i="1" dirty="0" smtClean="0"/>
              <a:t>Habilidades </a:t>
            </a:r>
            <a:r>
              <a:rPr lang="pt-BR" sz="3000" i="1" dirty="0"/>
              <a:t>necessárias para um negociador </a:t>
            </a:r>
            <a:r>
              <a:rPr lang="pt-BR" sz="3000" i="1" dirty="0" smtClean="0"/>
              <a:t>convencional:</a:t>
            </a:r>
          </a:p>
          <a:p>
            <a:pPr algn="just"/>
            <a:r>
              <a:rPr lang="pt-BR" sz="3200" dirty="0"/>
              <a:t>1- Utilizar questões que terminem abertamente – são aquelas questões que não podem ser respondidas simplesmente com um SIM ou NÃO. São muito efetivas para se obter informações da outra parte, esclarecendo e conduzindo a discussão.</a:t>
            </a:r>
          </a:p>
          <a:p>
            <a:pPr algn="just"/>
            <a:r>
              <a:rPr lang="pt-BR" sz="3200" dirty="0"/>
              <a:t>2 - Parafrasear ou reformular aquilo que o outro negociador disse, usando as próprias palavras. Essa habilidade apresenta como vantagem o fato de capacitar o negociador a mostrar interesse, verificar sua compreensão sobre o que foi dito, ganhar tempo para preparar a resposta e propiciar a outra parte a oportunidade de acrescentar algo à discussão.</a:t>
            </a:r>
            <a:endParaRPr lang="pt-BR" sz="3000" i="1" dirty="0" smtClean="0"/>
          </a:p>
          <a:p>
            <a:pPr algn="just"/>
            <a:endParaRPr lang="pt-BR" sz="3000" u="sng" dirty="0"/>
          </a:p>
          <a:p>
            <a:endParaRPr lang="pt-BR" dirty="0"/>
          </a:p>
        </p:txBody>
      </p:sp>
    </p:spTree>
    <p:extLst>
      <p:ext uri="{BB962C8B-B14F-4D97-AF65-F5344CB8AC3E}">
        <p14:creationId xmlns:p14="http://schemas.microsoft.com/office/powerpoint/2010/main" val="22973160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605117"/>
            <a:ext cx="12192000" cy="5632311"/>
          </a:xfrm>
          <a:prstGeom prst="rect">
            <a:avLst/>
          </a:prstGeom>
          <a:noFill/>
        </p:spPr>
        <p:txBody>
          <a:bodyPr wrap="square" rtlCol="0">
            <a:spAutoFit/>
          </a:bodyPr>
          <a:lstStyle/>
          <a:p>
            <a:pPr algn="just"/>
            <a:r>
              <a:rPr lang="pt-BR" sz="3000" dirty="0"/>
              <a:t>3 - Usar o silêncio – tanto depois de uma pergunta quanto depois de uma declaração da outra parte (se você não diz nada, há uma grande chance que a outra parte recomece a fazê-lo</a:t>
            </a:r>
            <a:r>
              <a:rPr lang="pt-BR" sz="3000" dirty="0" smtClean="0"/>
              <a:t>).</a:t>
            </a:r>
          </a:p>
          <a:p>
            <a:pPr algn="just"/>
            <a:endParaRPr lang="pt-BR" sz="3000" dirty="0" smtClean="0"/>
          </a:p>
          <a:p>
            <a:r>
              <a:rPr lang="pt-BR" sz="3200" dirty="0"/>
              <a:t>4 - Sumarizar – fazer um resumo de tempos em tempos dos pontos mais importantes discutidos durante a negociação</a:t>
            </a:r>
            <a:r>
              <a:rPr lang="pt-BR" sz="3200" dirty="0" smtClean="0"/>
              <a:t>.</a:t>
            </a:r>
          </a:p>
          <a:p>
            <a:endParaRPr lang="pt-BR" sz="3200" dirty="0"/>
          </a:p>
          <a:p>
            <a:r>
              <a:rPr lang="pt-BR" sz="3200" dirty="0"/>
              <a:t>5- Confirmar sentimentos e emoções – para aliviar a tensão e reforçar a confiança. A principal habilidade é a de lidar com a dimensão humana da negociação.</a:t>
            </a:r>
          </a:p>
          <a:p>
            <a:pPr algn="just"/>
            <a:endParaRPr lang="pt-BR" sz="3000" dirty="0"/>
          </a:p>
          <a:p>
            <a:endParaRPr lang="pt-BR" dirty="0"/>
          </a:p>
        </p:txBody>
      </p:sp>
    </p:spTree>
    <p:extLst>
      <p:ext uri="{BB962C8B-B14F-4D97-AF65-F5344CB8AC3E}">
        <p14:creationId xmlns:p14="http://schemas.microsoft.com/office/powerpoint/2010/main" val="18035992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626831"/>
          </a:xfrm>
          <a:prstGeom prst="rect">
            <a:avLst/>
          </a:prstGeom>
        </p:spPr>
        <p:txBody>
          <a:bodyPr wrap="square">
            <a:spAutoFit/>
          </a:bodyPr>
          <a:lstStyle/>
          <a:p>
            <a:pPr marL="457200" indent="-457200" algn="just">
              <a:buFontTx/>
              <a:buChar char="-"/>
            </a:pPr>
            <a:r>
              <a:rPr lang="pt-BR" sz="3000"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Habilidades necessárias para um negociador não convencional:</a:t>
            </a:r>
            <a:endParaRPr lang="pt-BR" sz="3000"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3000" dirty="0" smtClean="0"/>
              <a:t>1 - </a:t>
            </a:r>
            <a:r>
              <a:rPr lang="pt-BR" sz="3000" dirty="0"/>
              <a:t>Equívocos – compreender mal a outra parte nos propósitos, através da reformulação de um erro, questão ou resumo. Apresenta a vantagem de forçar a outra parte a esclarecer sua posição e acrescentar alguma informação. </a:t>
            </a:r>
            <a:endParaRPr lang="pt-BR" sz="3000" dirty="0" smtClean="0"/>
          </a:p>
          <a:p>
            <a:pPr algn="just"/>
            <a:r>
              <a:rPr lang="pt-BR" sz="3000" dirty="0" smtClean="0"/>
              <a:t>2 - </a:t>
            </a:r>
            <a:r>
              <a:rPr lang="pt-BR" sz="3000" dirty="0"/>
              <a:t>Exagerar – ampliar tudo aquilo que o outro negociador diz (normalmente isso é feito através de palavras tais como “sempre”, “nunca”, “impossível”, “ninguém”, “todos”, “extremamente”). Tem a vantagem de ser extremamente útil para questionar uma posição extrema que a outra parte está pronta a tomar.</a:t>
            </a:r>
          </a:p>
          <a:p>
            <a:pPr algn="just"/>
            <a:r>
              <a:rPr lang="pt-BR" sz="3000" dirty="0"/>
              <a:t>3- Mudança inesperada – dizer ou fazer algo, repentinamente, que destoe daquilo que está sendo discutido. </a:t>
            </a:r>
            <a:endParaRPr lang="pt-BR" sz="3000" dirty="0" smtClean="0"/>
          </a:p>
          <a:p>
            <a:pPr algn="just"/>
            <a:r>
              <a:rPr lang="pt-BR" sz="3000" dirty="0"/>
              <a:t>4- Ser sarcástico – utilizar-se de zombarias, às custas do outro negociador. Tem como vantagem poder provocar reações </a:t>
            </a:r>
            <a:r>
              <a:rPr lang="pt-BR" sz="3000" dirty="0" smtClean="0"/>
              <a:t>emocionais.</a:t>
            </a:r>
          </a:p>
          <a:p>
            <a:pPr algn="just"/>
            <a:r>
              <a:rPr lang="pt-BR" sz="3000" dirty="0"/>
              <a:t>5- Sufocar a outra parte com um excesso de informações ou questões. </a:t>
            </a:r>
          </a:p>
          <a:p>
            <a:pPr marL="457200" indent="-457200" algn="just">
              <a:lnSpc>
                <a:spcPct val="150000"/>
              </a:lnSpc>
              <a:spcAft>
                <a:spcPts val="0"/>
              </a:spcAft>
              <a:buFontTx/>
              <a:buChar char="-"/>
            </a:pPr>
            <a:endParaRPr lang="pt-BR" sz="3000"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67202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396985"/>
            <a:ext cx="12192000" cy="5401479"/>
          </a:xfrm>
          <a:prstGeom prst="rect">
            <a:avLst/>
          </a:prstGeom>
        </p:spPr>
        <p:txBody>
          <a:bodyPr wrap="square">
            <a:spAutoFit/>
          </a:bodyPr>
          <a:lstStyle/>
          <a:p>
            <a:pPr algn="ctr">
              <a:lnSpc>
                <a:spcPct val="150000"/>
              </a:lnSpc>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Características de um bom negociador</a:t>
            </a:r>
          </a:p>
          <a:p>
            <a:pPr algn="ctr">
              <a:lnSpc>
                <a:spcPct val="150000"/>
              </a:lnSpc>
              <a:spcAft>
                <a:spcPts val="0"/>
              </a:spcAft>
            </a:pPr>
            <a:endParaRPr lang="pt-B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Atitude (ser proativo);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Criatividade (ousar, buscar ideias, soluções, alternativas);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Gosto pelo planejamento (criar estratégias do que você quer e o que o outro quer);</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Orientado por metas (estabelecer metas e objetivos);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Assertividade</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(habilidade de expressar ideias, opiniões, sentimentos).</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48752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976719" y="941294"/>
            <a:ext cx="7639890" cy="4662768"/>
          </a:xfrm>
          <a:prstGeom prst="rect">
            <a:avLst/>
          </a:prstGeom>
          <a:noFill/>
          <a:ln>
            <a:noFill/>
          </a:ln>
        </p:spPr>
      </p:pic>
    </p:spTree>
    <p:extLst>
      <p:ext uri="{BB962C8B-B14F-4D97-AF65-F5344CB8AC3E}">
        <p14:creationId xmlns:p14="http://schemas.microsoft.com/office/powerpoint/2010/main" val="529749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232749"/>
          </a:xfrm>
          <a:prstGeom prst="rect">
            <a:avLst/>
          </a:prstGeom>
          <a:noFill/>
        </p:spPr>
        <p:txBody>
          <a:bodyPr wrap="square" rtlCol="0">
            <a:spAutoFit/>
          </a:bodyPr>
          <a:lstStyle/>
          <a:p>
            <a:pPr algn="ctr"/>
            <a:r>
              <a:rPr lang="pt-BR" sz="3200" b="1" u="sng" dirty="0" smtClean="0"/>
              <a:t>Conceitos </a:t>
            </a:r>
            <a:r>
              <a:rPr lang="pt-BR" sz="3200" b="1" u="sng" dirty="0"/>
              <a:t>fundamentais para quem negocia todos os </a:t>
            </a:r>
            <a:r>
              <a:rPr lang="pt-BR" sz="3200" b="1" u="sng" dirty="0" smtClean="0"/>
              <a:t>dias</a:t>
            </a:r>
          </a:p>
          <a:p>
            <a:pPr algn="ctr"/>
            <a:endParaRPr lang="pt-BR" b="1" u="sng" dirty="0" smtClean="0"/>
          </a:p>
          <a:p>
            <a:pPr marL="457200" lvl="0" indent="-457200" algn="just">
              <a:buFont typeface="Wingdings" panose="05000000000000000000" pitchFamily="2" charset="2"/>
              <a:buChar char="ü"/>
            </a:pPr>
            <a:r>
              <a:rPr lang="pt-BR" sz="3200" dirty="0"/>
              <a:t>Satisfação dos dois lados envolvidos na negociação</a:t>
            </a:r>
            <a:r>
              <a:rPr lang="pt-BR" sz="3200" dirty="0" smtClean="0"/>
              <a:t>. </a:t>
            </a:r>
          </a:p>
          <a:p>
            <a:pPr marL="1250950" lvl="0" indent="-349250" algn="just">
              <a:buFont typeface="Arial" panose="020B0604020202020204" pitchFamily="34" charset="0"/>
              <a:buChar char="•"/>
            </a:pPr>
            <a:r>
              <a:rPr lang="pt-BR" sz="3200" dirty="0" smtClean="0"/>
              <a:t>  </a:t>
            </a:r>
            <a:r>
              <a:rPr lang="pt-BR" sz="3200" dirty="0"/>
              <a:t>No passado o negociador visava atender às próprias necessidades. A mentalidade era de se levar vantagem não se preocupando com as reivindicações do outro lado (ganha – perde</a:t>
            </a:r>
            <a:r>
              <a:rPr lang="pt-BR" sz="3200" dirty="0" smtClean="0"/>
              <a:t>).</a:t>
            </a:r>
          </a:p>
          <a:p>
            <a:pPr marL="1250950" indent="-349250" algn="just">
              <a:buFont typeface="Arial" panose="020B0604020202020204" pitchFamily="34" charset="0"/>
              <a:buChar char="•"/>
            </a:pPr>
            <a:r>
              <a:rPr lang="pt-BR" sz="3200" dirty="0"/>
              <a:t>Hoje é satisfazer a ambos os lados. Suprir as necessidades básicas das duas partes (ganha – ganha</a:t>
            </a:r>
            <a:r>
              <a:rPr lang="pt-BR" sz="3200" dirty="0" smtClean="0"/>
              <a:t>).</a:t>
            </a:r>
          </a:p>
          <a:p>
            <a:pPr marL="457200" lvl="0" indent="-457200" algn="just">
              <a:buFont typeface="Wingdings" panose="05000000000000000000" pitchFamily="2" charset="2"/>
              <a:buChar char="ü"/>
            </a:pPr>
            <a:r>
              <a:rPr lang="pt-BR" sz="3200" dirty="0" smtClean="0"/>
              <a:t> </a:t>
            </a:r>
            <a:r>
              <a:rPr lang="pt-BR" sz="3200" dirty="0"/>
              <a:t>Busca de relacionamentos </a:t>
            </a:r>
            <a:r>
              <a:rPr lang="pt-BR" sz="3200" dirty="0" smtClean="0"/>
              <a:t>duradouros, </a:t>
            </a:r>
            <a:r>
              <a:rPr lang="pt-BR" sz="3200" dirty="0"/>
              <a:t>que leve a novas negociações no futuro, mantendo e melhorando o contato entre as partes.</a:t>
            </a:r>
          </a:p>
          <a:p>
            <a:pPr marL="457200" lvl="0" indent="-457200" algn="just">
              <a:buFont typeface="Wingdings" panose="05000000000000000000" pitchFamily="2" charset="2"/>
              <a:buChar char="ü"/>
            </a:pPr>
            <a:r>
              <a:rPr lang="pt-BR" sz="3200" dirty="0" smtClean="0"/>
              <a:t> </a:t>
            </a:r>
            <a:r>
              <a:rPr lang="pt-BR" sz="3200" dirty="0"/>
              <a:t>Ambos ganharem não significa dividir os ganhos entre as partes.</a:t>
            </a:r>
          </a:p>
          <a:p>
            <a:pPr marL="457200" lvl="0" indent="-457200" algn="just">
              <a:buFont typeface="Wingdings" panose="05000000000000000000" pitchFamily="2" charset="2"/>
              <a:buChar char="ü"/>
            </a:pPr>
            <a:r>
              <a:rPr lang="pt-BR" sz="3200" dirty="0" smtClean="0"/>
              <a:t> </a:t>
            </a:r>
            <a:r>
              <a:rPr lang="pt-BR" sz="3200" dirty="0"/>
              <a:t>Significa identificar e satisfazer as necessidades de cada uma das partes</a:t>
            </a:r>
            <a:r>
              <a:rPr lang="pt-BR" sz="3200" dirty="0" smtClean="0"/>
              <a:t>.</a:t>
            </a:r>
          </a:p>
          <a:p>
            <a:pPr marL="457200" indent="-457200" algn="just">
              <a:buFont typeface="Arial" panose="020B0604020202020204" pitchFamily="34" charset="0"/>
              <a:buChar char="•"/>
            </a:pPr>
            <a:endParaRPr lang="pt-BR" sz="3000" b="1" u="sng" dirty="0"/>
          </a:p>
        </p:txBody>
      </p:sp>
    </p:spTree>
    <p:extLst>
      <p:ext uri="{BB962C8B-B14F-4D97-AF65-F5344CB8AC3E}">
        <p14:creationId xmlns:p14="http://schemas.microsoft.com/office/powerpoint/2010/main" val="1523314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2266109" y="0"/>
            <a:ext cx="7657820" cy="930929"/>
          </a:xfrm>
          <a:prstGeom prst="rect">
            <a:avLst/>
          </a:prstGeom>
          <a:noFill/>
          <a:ln>
            <a:noFill/>
          </a:ln>
        </p:spPr>
      </p:pic>
      <p:sp>
        <p:nvSpPr>
          <p:cNvPr id="3" name="Retângulo 2"/>
          <p:cNvSpPr/>
          <p:nvPr/>
        </p:nvSpPr>
        <p:spPr>
          <a:xfrm>
            <a:off x="-981" y="930929"/>
            <a:ext cx="12192000" cy="6278642"/>
          </a:xfrm>
          <a:prstGeom prst="rect">
            <a:avLst/>
          </a:prstGeom>
        </p:spPr>
        <p:txBody>
          <a:bodyPr wrap="square">
            <a:spAutoFit/>
          </a:bodyPr>
          <a:lstStyle/>
          <a:p>
            <a:pPr algn="just">
              <a:spcAft>
                <a:spcPts val="0"/>
              </a:spcAft>
            </a:pPr>
            <a:r>
              <a:rPr lang="pt-BR" sz="3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Importância da comunicação na negociação</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comunicação é vital para quaisquer atividades da administração onde existam relações interpessoais, quer seja ela:</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Em termos de comunicação formal ou informal,</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spc="-7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Verbal ou não verbal,</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Envolvendo apenas duas ou mais de duas pessoas.</a:t>
            </a:r>
          </a:p>
          <a:p>
            <a:pPr algn="just"/>
            <a:r>
              <a:rPr lang="pt-BR" sz="3200" dirty="0"/>
              <a:t>• Os administradores gastam, em média, 80% do seu tempo comunicando-se diretamente com outras pessoas.</a:t>
            </a:r>
          </a:p>
          <a:p>
            <a:pPr algn="just"/>
            <a:r>
              <a:rPr lang="pt-BR" sz="3200" dirty="0"/>
              <a:t>• Os outros 20%, o executivo passa em sua mesa com outras atividades de comunicação, nas formas de leitura e escrita.</a:t>
            </a:r>
          </a:p>
          <a:p>
            <a:pPr algn="just"/>
            <a:r>
              <a:rPr lang="pt-BR" sz="3200" dirty="0"/>
              <a:t>• A capacidade de se comunicar com habilidade e de forma eficaz é o fator mais importante de quem lida no seu dia-a-dia atendendo pessoas.</a:t>
            </a:r>
          </a:p>
          <a:p>
            <a:pPr algn="just">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51424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1999" cy="7555915"/>
          </a:xfrm>
          <a:prstGeom prst="rect">
            <a:avLst/>
          </a:prstGeom>
        </p:spPr>
        <p:txBody>
          <a:bodyPr wrap="square">
            <a:spAutoFit/>
          </a:bodyPr>
          <a:lstStyle/>
          <a:p>
            <a:pPr indent="540385" algn="just">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Comunicação ocorre quando uma informação é transmitida a alguém, e é então compartilhada também por esse alguém. É necessário que o destinatário receba-a e compreenda-a</a:t>
            </a:r>
            <a:r>
              <a:rPr lang="pt-BR" sz="3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indent="540385" algn="just">
              <a:spcAft>
                <a:spcPts val="0"/>
              </a:spcAft>
            </a:pPr>
            <a:endParaRPr lang="pt-BR" sz="3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pt-BR" sz="3200" b="1" u="sng" dirty="0"/>
              <a:t>As cinco dimensões da </a:t>
            </a:r>
            <a:r>
              <a:rPr lang="pt-BR" sz="3200" b="1" u="sng" dirty="0" smtClean="0"/>
              <a:t>comunicação</a:t>
            </a:r>
          </a:p>
          <a:p>
            <a:pPr algn="ctr"/>
            <a:r>
              <a:rPr lang="pt-BR" sz="3200" b="1" u="sng" dirty="0" smtClean="0"/>
              <a:t> </a:t>
            </a:r>
            <a:endParaRPr lang="pt-BR" sz="3200" b="1" dirty="0"/>
          </a:p>
          <a:p>
            <a:pPr algn="just"/>
            <a:r>
              <a:rPr lang="pt-BR" sz="3200" dirty="0"/>
              <a:t>1. Emocional: </a:t>
            </a:r>
            <a:r>
              <a:rPr lang="pt-BR" sz="3200" dirty="0" err="1"/>
              <a:t>auto-estima</a:t>
            </a:r>
            <a:r>
              <a:rPr lang="pt-BR" sz="3200" dirty="0"/>
              <a:t>, coragem, autocontrole, entusiasmo, empatia e flexibilidade.</a:t>
            </a:r>
          </a:p>
          <a:p>
            <a:pPr algn="just"/>
            <a:r>
              <a:rPr lang="pt-BR" sz="3200" dirty="0"/>
              <a:t>2. Intelectual: retórica, planejamento, preparação, gramática e memorização.</a:t>
            </a:r>
          </a:p>
          <a:p>
            <a:pPr algn="just"/>
            <a:r>
              <a:rPr lang="pt-BR" sz="3200" dirty="0"/>
              <a:t>3. Espiritual: ética, valores, missão, consciência, responsabilidade social e visão de futuro.</a:t>
            </a:r>
          </a:p>
          <a:p>
            <a:pPr algn="just"/>
            <a:r>
              <a:rPr lang="pt-BR" sz="3200" dirty="0"/>
              <a:t>4. Corporal: aparências e gestos.</a:t>
            </a:r>
          </a:p>
          <a:p>
            <a:pPr algn="just"/>
            <a:r>
              <a:rPr lang="pt-BR" sz="3200" dirty="0"/>
              <a:t>5. Vocal: tonalidade, pausa, musicalidade e timbre.</a:t>
            </a:r>
          </a:p>
          <a:p>
            <a:pPr indent="540385" algn="just">
              <a:lnSpc>
                <a:spcPct val="150000"/>
              </a:lnSpc>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7461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183342" y="336176"/>
            <a:ext cx="9883588" cy="6145305"/>
          </a:xfrm>
          <a:prstGeom prst="rect">
            <a:avLst/>
          </a:prstGeom>
          <a:noFill/>
          <a:ln>
            <a:noFill/>
          </a:ln>
        </p:spPr>
      </p:pic>
    </p:spTree>
    <p:extLst>
      <p:ext uri="{BB962C8B-B14F-4D97-AF65-F5344CB8AC3E}">
        <p14:creationId xmlns:p14="http://schemas.microsoft.com/office/powerpoint/2010/main" val="23908457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34471"/>
            <a:ext cx="12192000" cy="5078313"/>
          </a:xfrm>
          <a:prstGeom prst="rect">
            <a:avLst/>
          </a:prstGeom>
          <a:noFill/>
        </p:spPr>
        <p:txBody>
          <a:bodyPr wrap="square" rtlCol="0">
            <a:spAutoFit/>
          </a:bodyPr>
          <a:lstStyle/>
          <a:p>
            <a:pPr algn="ctr">
              <a:lnSpc>
                <a:spcPct val="150000"/>
              </a:lnSpc>
            </a:pPr>
            <a:r>
              <a:rPr lang="pt-BR" sz="3200" b="1" u="sng" dirty="0" smtClean="0"/>
              <a:t>Barreiras da comunicação</a:t>
            </a:r>
          </a:p>
          <a:p>
            <a:pPr algn="just">
              <a:lnSpc>
                <a:spcPct val="150000"/>
              </a:lnSpc>
            </a:pPr>
            <a:endParaRPr lang="pt-BR" sz="3200" b="1" dirty="0"/>
          </a:p>
          <a:p>
            <a:pPr lvl="0" algn="just">
              <a:spcAft>
                <a:spcPts val="1200"/>
              </a:spcAft>
              <a:buFont typeface="Wingdings" panose="05000000000000000000" pitchFamily="2" charset="2"/>
              <a:buChar char="ü"/>
            </a:pPr>
            <a:r>
              <a:rPr lang="pt-BR" sz="3000" dirty="0"/>
              <a:t>BARREIRAS HUMANAS: limitações pessoais, não ouvir, emoções, preocupações, sentimentos, motivações</a:t>
            </a:r>
          </a:p>
          <a:p>
            <a:pPr lvl="0" algn="just">
              <a:spcAft>
                <a:spcPts val="1200"/>
              </a:spcAft>
              <a:buFont typeface="Wingdings" panose="05000000000000000000" pitchFamily="2" charset="2"/>
              <a:buChar char="ü"/>
            </a:pPr>
            <a:r>
              <a:rPr lang="pt-BR" sz="3000" dirty="0"/>
              <a:t>BARREIRAS FÍSICAS: espaço físico, ruídos ambientais, falhas mecânicas, porta que bate, gente que entra, distância física, telefone que toca...</a:t>
            </a:r>
          </a:p>
          <a:p>
            <a:pPr lvl="0" algn="just">
              <a:spcAft>
                <a:spcPts val="1200"/>
              </a:spcAft>
              <a:buFont typeface="Wingdings" panose="05000000000000000000" pitchFamily="2" charset="2"/>
              <a:buChar char="ü"/>
            </a:pPr>
            <a:r>
              <a:rPr lang="pt-BR" sz="3000" dirty="0"/>
              <a:t>BARREIRAS SEMÂNTICAS: interpretação das palavras, linguagem, gestos, sinais, símbolos podem ter diferentes sentidos.</a:t>
            </a:r>
          </a:p>
          <a:p>
            <a:endParaRPr lang="pt-BR" dirty="0"/>
          </a:p>
        </p:txBody>
      </p:sp>
    </p:spTree>
    <p:extLst>
      <p:ext uri="{BB962C8B-B14F-4D97-AF65-F5344CB8AC3E}">
        <p14:creationId xmlns:p14="http://schemas.microsoft.com/office/powerpoint/2010/main" val="7096147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970865"/>
          </a:xfrm>
          <a:prstGeom prst="rect">
            <a:avLst/>
          </a:prstGeom>
        </p:spPr>
        <p:txBody>
          <a:bodyPr wrap="square">
            <a:spAutoFit/>
          </a:bodyPr>
          <a:lstStyle/>
          <a:p>
            <a:pPr algn="ctr">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Habilidade de saber ouvir </a:t>
            </a:r>
            <a:endPar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pt-BR" sz="2000" b="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spc="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“Não consigo acreditar que não enxerguei os sinais. Estavam ali na minha </a:t>
            </a:r>
            <a:r>
              <a:rPr lang="pt-BR" sz="3000" spc="22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frente! Como pude ser tão cego? “Escutar, mais do que falar, é o segredo das relações humanas” </a:t>
            </a:r>
            <a:endParaRPr lang="pt-BR" sz="3000" spc="225"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Saber ouvir:</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É muito difícil pensar e ouvir ao mesmo tempo;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Às vezes, é possível concentrar-se tanto em ouvir que não se perde nenhuma palavra daquilo que está sendo dito;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Compreender completamente aquilo que está sendo dito pela outra pessoa implica em possuir informações de melhor qualidade para se basear nelas no próximo passo.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15417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podemos negociar sem saber ouvir.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Ouvir, mas principalmente escutar: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Estar atento para entender o que o outro lado está falando.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Entender (interpretar, perceber e alcançar o sentido da ideia)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Absorver (aplicar, concentrar)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ouvir apenas as palavras, mas também a mensagem implícita por trás delas.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519238" lvl="0" indent="-3492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Podemos definir “OUVIR” como a habilidade de receber mensagens para alcançar os fatos e os sentimento de maneira precisa, a fim de interpretar a mensagem recebida.</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36481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2003612" y="376518"/>
            <a:ext cx="8848163" cy="5755341"/>
          </a:xfrm>
          <a:prstGeom prst="rect">
            <a:avLst/>
          </a:prstGeom>
          <a:noFill/>
          <a:ln>
            <a:noFill/>
          </a:ln>
        </p:spPr>
      </p:pic>
    </p:spTree>
    <p:extLst>
      <p:ext uri="{BB962C8B-B14F-4D97-AF65-F5344CB8AC3E}">
        <p14:creationId xmlns:p14="http://schemas.microsoft.com/office/powerpoint/2010/main" val="40039644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2169825"/>
          </a:xfrm>
          <a:prstGeom prst="rect">
            <a:avLst/>
          </a:prstGeom>
        </p:spPr>
        <p:txBody>
          <a:bodyPr wrap="square">
            <a:spAutoFit/>
          </a:bodyPr>
          <a:lstStyle/>
          <a:p>
            <a:pPr algn="ctr">
              <a:lnSpc>
                <a:spcPct val="150000"/>
              </a:lnSpc>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Então porque é difícil OUVIR?</a:t>
            </a:r>
            <a:endParaRPr lang="pt-BR" sz="3000" b="1"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 média uma pessoa consegue emitir 150 palavras por minuto, mas consegue absorver 400 palavras por minuto.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m 2"/>
          <p:cNvPicPr/>
          <p:nvPr/>
        </p:nvPicPr>
        <p:blipFill>
          <a:blip r:embed="rId2">
            <a:extLst>
              <a:ext uri="{28A0092B-C50C-407E-A947-70E740481C1C}">
                <a14:useLocalDpi xmlns:a14="http://schemas.microsoft.com/office/drawing/2010/main" val="0"/>
              </a:ext>
            </a:extLst>
          </a:blip>
          <a:srcRect/>
          <a:stretch>
            <a:fillRect/>
          </a:stretch>
        </p:blipFill>
        <p:spPr bwMode="auto">
          <a:xfrm>
            <a:off x="1389529" y="2709862"/>
            <a:ext cx="9412941" cy="2534491"/>
          </a:xfrm>
          <a:prstGeom prst="rect">
            <a:avLst/>
          </a:prstGeom>
          <a:noFill/>
          <a:ln>
            <a:noFill/>
          </a:ln>
        </p:spPr>
      </p:pic>
    </p:spTree>
    <p:extLst>
      <p:ext uri="{BB962C8B-B14F-4D97-AF65-F5344CB8AC3E}">
        <p14:creationId xmlns:p14="http://schemas.microsoft.com/office/powerpoint/2010/main" val="24594951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241837"/>
          </a:xfrm>
          <a:prstGeom prst="rect">
            <a:avLst/>
          </a:prstGeom>
        </p:spPr>
        <p:txBody>
          <a:bodyPr wrap="square">
            <a:spAutoFit/>
          </a:bodyPr>
          <a:lstStyle/>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OUVIR é aprender a avaliar as complexas características das pessoas, ouvindo o que é dito e principalmente o não dito e percebendo os padrões gerais que podem revelar e prever seus comportamentos.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OUVIR é uma necessidade absoluta para a saúde do relacionamento da negociação como </a:t>
            </a: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um todo.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ouvinte atento e interessado abre caminho para ser também ouvido e respeitado.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Quanto mais tempo passamos ouvindo e observando as pessoas, mais fácil conseguiremos percebê-las e compreende-las.</a:t>
            </a:r>
            <a:r>
              <a:rPr lang="pt-B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0602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indent="540385" algn="just">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arte de OUVIR exige muito mais que apenas o ato de ouvir; exige:</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disposição para escutar</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implica em interesse autêntico pelo interlocutor, pois por mais diferentes que as pessoas possam ser de nós, elas sempre podem acrescentar algo, no mínimo nós fazem ver as coisas sob outro ponto de vista.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Mostrar interesse</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significa olhar de frente para o interlocutor enquanto se escuta. Incentivar as pessoas a falar de si mesmas ou dos assuntos de sua preferência e disposição de ouvi-las com atenção é uma das maneiras mais eficazes para conquistá-las e, em seguida, ganhar sua atenção. Geralmente as pessoas ficam mais aptas a escutar depois de satisfeita sua necessidade de falar</a:t>
            </a: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540385" algn="just">
              <a:spcAft>
                <a:spcPts val="0"/>
              </a:spcAft>
            </a:pPr>
            <a:r>
              <a:rPr lang="pt-BR" sz="3000" u="sng" dirty="0"/>
              <a:t>Interpretação correta das palavras</a:t>
            </a:r>
            <a:r>
              <a:rPr lang="pt-BR" sz="3000" dirty="0"/>
              <a:t> – Uma técnica simples, mas que garante uma boa interpretação, é a da reformulação. Essa técnica consiste em resumir, por palavras próprias, deforma clara e breve, as ideias emitidas pelo interlocutor. </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7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647974"/>
          </a:xfrm>
          <a:prstGeom prst="rect">
            <a:avLst/>
          </a:prstGeom>
          <a:noFill/>
        </p:spPr>
        <p:txBody>
          <a:bodyPr wrap="square" rtlCol="0">
            <a:spAutoFit/>
          </a:bodyPr>
          <a:lstStyle/>
          <a:p>
            <a:pPr algn="ctr"/>
            <a:endParaRPr lang="pt-BR" sz="3000" b="1" u="sng" dirty="0" smtClean="0"/>
          </a:p>
          <a:p>
            <a:pPr algn="ctr"/>
            <a:r>
              <a:rPr lang="pt-BR" sz="3000" b="1" u="sng" dirty="0" smtClean="0"/>
              <a:t>Negociação GANHA-GANHA</a:t>
            </a:r>
          </a:p>
          <a:p>
            <a:pPr algn="ctr"/>
            <a:endParaRPr lang="pt-BR" sz="3000" b="1" u="sng" dirty="0" smtClean="0"/>
          </a:p>
          <a:p>
            <a:pPr indent="538163" algn="just">
              <a:lnSpc>
                <a:spcPct val="150000"/>
              </a:lnSpc>
            </a:pPr>
            <a:r>
              <a:rPr lang="pt-BR" sz="3200" dirty="0"/>
              <a:t>É a negociação baseada na ação cooperativa. Os negociadores que têm esta visão agem como se fossem solucionadores de problemas e têm como base a efetividade de um acordo. Mantêm o relacionamento em nível construtivo apesar das divergências e conflitos de interesses.</a:t>
            </a:r>
          </a:p>
          <a:p>
            <a:pPr indent="538163" algn="just">
              <a:lnSpc>
                <a:spcPct val="150000"/>
              </a:lnSpc>
            </a:pPr>
            <a:r>
              <a:rPr lang="pt-BR" sz="3200" dirty="0"/>
              <a:t>Negociação Baseada Na Ação Cooperativa = </a:t>
            </a:r>
            <a:r>
              <a:rPr lang="pt-BR" sz="3200" dirty="0" smtClean="0"/>
              <a:t>GANHA - </a:t>
            </a:r>
            <a:r>
              <a:rPr lang="pt-BR" sz="3200" dirty="0"/>
              <a:t>GANHA </a:t>
            </a:r>
          </a:p>
          <a:p>
            <a:pPr indent="538163" algn="just">
              <a:lnSpc>
                <a:spcPct val="150000"/>
              </a:lnSpc>
            </a:pPr>
            <a:r>
              <a:rPr lang="pt-BR" sz="3200" dirty="0"/>
              <a:t>Negociação Baseada Na Ação Competitiva = </a:t>
            </a:r>
            <a:r>
              <a:rPr lang="pt-BR" sz="3200" dirty="0" smtClean="0"/>
              <a:t>GANHA - </a:t>
            </a:r>
            <a:r>
              <a:rPr lang="pt-BR" sz="3200" dirty="0"/>
              <a:t>PERDE</a:t>
            </a:r>
          </a:p>
          <a:p>
            <a:pPr indent="538163" algn="just"/>
            <a:endParaRPr lang="pt-BR" sz="3000" dirty="0"/>
          </a:p>
          <a:p>
            <a:endParaRPr lang="pt-BR" dirty="0"/>
          </a:p>
        </p:txBody>
      </p:sp>
    </p:spTree>
    <p:extLst>
      <p:ext uri="{BB962C8B-B14F-4D97-AF65-F5344CB8AC3E}">
        <p14:creationId xmlns:p14="http://schemas.microsoft.com/office/powerpoint/2010/main" val="1160006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524053"/>
            <a:ext cx="12192000" cy="4865819"/>
          </a:xfrm>
          <a:prstGeom prst="rect">
            <a:avLst/>
          </a:prstGeom>
        </p:spPr>
        <p:txBody>
          <a:bodyPr wrap="square">
            <a:spAutoFit/>
          </a:bodyPr>
          <a:lstStyle/>
          <a:p>
            <a:pPr indent="540385" algn="just">
              <a:lnSpc>
                <a:spcPct val="150000"/>
              </a:lnSpc>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Observação da linguagem corporal</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Basear-se unicamente na linguagem verbal para garantir a compreensão da comunicação é muito pouco. A observação da linguagem não-verbal é importantíssima para se compreender o verdadeiro conteúdo da comunicação, já que na interação os indivíduos trazem mais que simplesmente uma mensagem a transmitir, traz a si mesmos como pessoas. A eficácia do emissor está na concordância entre as suas linguagens: verbal e não-verbal.</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107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ctr">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Características de um bom </a:t>
            </a:r>
            <a:r>
              <a:rPr lang="pt-BR" sz="30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ouvinte</a:t>
            </a:r>
          </a:p>
          <a:p>
            <a:pPr algn="just">
              <a:spcAft>
                <a:spcPts val="0"/>
              </a:spcAft>
            </a:pPr>
            <a:endParaRPr lang="pt-B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Postura atenta;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demonstra inquietação nem ansiedade;</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Olha para o transmissor o tempo todo;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Ocasionalmente acena com a cabeça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Utiliza alguns movimentos faciais que se adaptam bem à história, como sorrisos apropriados;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Dá a impressão de que está entendendo o que o transmissor está sentindo;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Usa o tom de voz adequado;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Ocasionalmente apresenta questões altamente pertinentes;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Diz uma palavra aqui e ali para encorajar o transmissor a continuar;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vez em quando faz uma recapitulação com suas próprias palavras daquilo que o transmissor disse.</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0898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51329" y="697504"/>
            <a:ext cx="10932461" cy="5262979"/>
          </a:xfrm>
          <a:prstGeom prst="rect">
            <a:avLst/>
          </a:prstGeom>
        </p:spPr>
        <p:txBody>
          <a:bodyPr wrap="square">
            <a:spAutoFit/>
          </a:bodyPr>
          <a:lstStyle/>
          <a:p>
            <a:pPr algn="ctr">
              <a:lnSpc>
                <a:spcPct val="150000"/>
              </a:lnSpc>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Tenha </a:t>
            </a:r>
            <a:r>
              <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empatia</a:t>
            </a:r>
          </a:p>
          <a:p>
            <a:pPr algn="ctr">
              <a:lnSpc>
                <a:spcPct val="150000"/>
              </a:lnSpc>
              <a:spcAft>
                <a:spcPts val="0"/>
              </a:spcAft>
            </a:pPr>
            <a:endParaRPr lang="pt-BR" sz="32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Atenção</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Compreensão </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Investigação</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Devolução </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Oportunidade </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59188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558316"/>
          </a:xfrm>
          <a:prstGeom prst="rect">
            <a:avLst/>
          </a:prstGeom>
        </p:spPr>
        <p:txBody>
          <a:bodyPr wrap="square">
            <a:spAutoFit/>
          </a:bodyPr>
          <a:lstStyle/>
          <a:p>
            <a:pPr algn="ctr">
              <a:lnSpc>
                <a:spcPct val="150000"/>
              </a:lnSpc>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Assertividade </a:t>
            </a:r>
            <a:endParaRPr lang="pt-BR" sz="3000" b="1"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Ser assertivo é expressar com segurança o que se pensa, sente e acredita, afirmando seus direito e respeitando o direito dos outros</a:t>
            </a:r>
            <a:r>
              <a:rPr lang="pt-BR" sz="3000" spc="4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assertividade está baseada no respeito: por você e pelo outro. </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comunicação assertiva frequentemente permite que se alcance o que se deseja. </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mensagem deve ser clara, autêntica e coerente, evitando-se julgar, condenar e interromper. </a:t>
            </a:r>
            <a:endParaRPr lang="pt-BR"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7586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863144"/>
          </a:xfrm>
          <a:prstGeom prst="rect">
            <a:avLst/>
          </a:prstGeom>
        </p:spPr>
        <p:txBody>
          <a:bodyPr wrap="square">
            <a:spAutoFit/>
          </a:bodyPr>
          <a:lstStyle/>
          <a:p>
            <a:pPr indent="540385" algn="just">
              <a:spcBef>
                <a:spcPts val="600"/>
              </a:spcBef>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 isso:</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Saiba exatamente o que dizer e qual seu objetivo,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Exprima o que espera de seu interlocutor,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Suspenda os julgamentos – seja objetivo,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Exponha seus sentimentos,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Esclareça o efeito concreto do comportamento do outro na situação em questão,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Descreva o comportamento que julga ser mais apropriado,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Esteja disposto a ouvir, sem se colocar na defensiva,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Descreva o comportamento em termos específicos,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Não faça interferências• Comunique-se com a pessoa certa.</a:t>
            </a:r>
            <a:endParaRPr lang="pt-BR"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78029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8930" y="167026"/>
            <a:ext cx="11246224" cy="5332229"/>
          </a:xfrm>
          <a:prstGeom prst="rect">
            <a:avLst/>
          </a:prstGeom>
        </p:spPr>
        <p:txBody>
          <a:bodyPr wrap="square">
            <a:spAutoFit/>
          </a:bodyPr>
          <a:lstStyle/>
          <a:p>
            <a:pPr algn="ctr">
              <a:lnSpc>
                <a:spcPct val="150000"/>
              </a:lnSpc>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Usando Empatia com </a:t>
            </a:r>
            <a:r>
              <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Assertividade</a:t>
            </a:r>
          </a:p>
          <a:p>
            <a:pPr algn="ctr">
              <a:lnSpc>
                <a:spcPct val="150000"/>
              </a:lnSpc>
              <a:spcAft>
                <a:spcPts val="0"/>
              </a:spcAft>
            </a:pPr>
            <a:endParaRPr lang="pt-BR" sz="15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Comunicação adequada</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verbalização descritiva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orientação do problema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clareza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envolvimento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igualdade</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0442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478970"/>
          </a:xfrm>
          <a:prstGeom prst="rect">
            <a:avLst/>
          </a:prstGeom>
          <a:noFill/>
        </p:spPr>
        <p:txBody>
          <a:bodyPr wrap="square" rtlCol="0">
            <a:spAutoFit/>
          </a:bodyPr>
          <a:lstStyle/>
          <a:p>
            <a:pPr indent="538163"/>
            <a:r>
              <a:rPr lang="pt-BR" sz="3000" b="1" dirty="0" smtClean="0"/>
              <a:t>Um pouco da história...</a:t>
            </a:r>
          </a:p>
          <a:p>
            <a:pPr indent="538163" algn="just"/>
            <a:r>
              <a:rPr lang="pt-BR" sz="2800" dirty="0"/>
              <a:t>No </a:t>
            </a:r>
            <a:r>
              <a:rPr lang="pt-BR" sz="2800" dirty="0" smtClean="0"/>
              <a:t>início não havia moeda. Praticava-se </a:t>
            </a:r>
            <a:r>
              <a:rPr lang="pt-BR" sz="2800" dirty="0"/>
              <a:t>o escambo, simples troca de mercadoria por </a:t>
            </a:r>
            <a:r>
              <a:rPr lang="pt-BR" sz="2800" dirty="0" smtClean="0"/>
              <a:t>mercadoria, sem equivalência de valor. A </a:t>
            </a:r>
            <a:r>
              <a:rPr lang="pt-BR" sz="2800" dirty="0"/>
              <a:t>história da negociação começa quando o homem precisou administrar a sobra de produção da agricultura, assim começou o sistema de trocas, que se caracterizou como escambo.</a:t>
            </a:r>
          </a:p>
          <a:p>
            <a:pPr indent="538163" algn="just"/>
            <a:r>
              <a:rPr lang="pt-BR" sz="2800" dirty="0"/>
              <a:t>Depois algumas mercadorias passaram a ser mais aceitas que outras e assumiram a função de moeda (o gado, o sal, daí derivou-se a palavra pecúlio = dinheiro). Quando o homem descobriu o metal, foram fabricadas as moedas de ouro. </a:t>
            </a:r>
          </a:p>
          <a:p>
            <a:pPr indent="538163" algn="just"/>
            <a:r>
              <a:rPr lang="pt-BR" sz="2800" dirty="0"/>
              <a:t>Na idade média, as pessoas deixavam seus valores guardadas com o </a:t>
            </a:r>
            <a:r>
              <a:rPr lang="pt-BR" sz="2800" b="1" dirty="0"/>
              <a:t>ourives</a:t>
            </a:r>
            <a:r>
              <a:rPr lang="pt-BR" sz="2800" dirty="0"/>
              <a:t>, posteriormente surgiu à moeda de papel como garantias. </a:t>
            </a:r>
          </a:p>
          <a:p>
            <a:pPr indent="538163" algn="just"/>
            <a:r>
              <a:rPr lang="pt-BR" sz="2800" dirty="0"/>
              <a:t>Na era industrial vemos os excedentes de produção se multiplicar, então surgiu à figura do vendedor, com a missão de </a:t>
            </a:r>
            <a:r>
              <a:rPr lang="pt-BR" sz="2800" dirty="0" smtClean="0"/>
              <a:t>vender.</a:t>
            </a:r>
          </a:p>
          <a:p>
            <a:pPr indent="538163" algn="just"/>
            <a:r>
              <a:rPr lang="pt-BR" sz="2800" dirty="0"/>
              <a:t>Nos dias de hoje, precisamos transformar bons vendedores em bons negociadores.</a:t>
            </a:r>
          </a:p>
          <a:p>
            <a:pPr indent="538163"/>
            <a:endParaRPr lang="pt-BR" sz="3000" b="1" dirty="0"/>
          </a:p>
        </p:txBody>
      </p:sp>
    </p:spTree>
    <p:extLst>
      <p:ext uri="{BB962C8B-B14F-4D97-AF65-F5344CB8AC3E}">
        <p14:creationId xmlns:p14="http://schemas.microsoft.com/office/powerpoint/2010/main" val="13455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021976"/>
            <a:ext cx="12192001" cy="4062651"/>
          </a:xfrm>
          <a:prstGeom prst="rect">
            <a:avLst/>
          </a:prstGeom>
          <a:noFill/>
        </p:spPr>
        <p:txBody>
          <a:bodyPr wrap="square" rtlCol="0">
            <a:spAutoFit/>
          </a:bodyPr>
          <a:lstStyle/>
          <a:p>
            <a:pPr indent="538163" algn="just">
              <a:lnSpc>
                <a:spcPct val="150000"/>
              </a:lnSpc>
            </a:pPr>
            <a:r>
              <a:rPr lang="pt-BR" sz="3200" dirty="0"/>
              <a:t>Segundo a Wikipédia, vender é trocar um produto ou serviço por um valor (normalmente dinheiro), já negociar é procurar identificar uma “zona de acordo” com o interlocutor, visando encontrar o ponto em que as condições atendam a todas as partes envolvidas no processo. Perceba que negociar é muito mais abrangente que vender.</a:t>
            </a:r>
          </a:p>
          <a:p>
            <a:endParaRPr lang="pt-BR" dirty="0"/>
          </a:p>
        </p:txBody>
      </p:sp>
    </p:spTree>
    <p:extLst>
      <p:ext uri="{BB962C8B-B14F-4D97-AF65-F5344CB8AC3E}">
        <p14:creationId xmlns:p14="http://schemas.microsoft.com/office/powerpoint/2010/main" val="2112744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201706"/>
            <a:ext cx="12192000" cy="861774"/>
          </a:xfrm>
          <a:prstGeom prst="rect">
            <a:avLst/>
          </a:prstGeom>
          <a:noFill/>
        </p:spPr>
        <p:txBody>
          <a:bodyPr wrap="square" rtlCol="0">
            <a:spAutoFit/>
          </a:bodyPr>
          <a:lstStyle/>
          <a:p>
            <a:pPr algn="ctr"/>
            <a:r>
              <a:rPr lang="pt-BR" sz="3200" b="1" dirty="0"/>
              <a:t>O que diferencia um vendedor de um negociador?</a:t>
            </a:r>
          </a:p>
          <a:p>
            <a:endParaRPr lang="pt-BR" dirty="0"/>
          </a:p>
        </p:txBody>
      </p:sp>
      <p:pic>
        <p:nvPicPr>
          <p:cNvPr id="3" name="Imagem 2"/>
          <p:cNvPicPr/>
          <p:nvPr/>
        </p:nvPicPr>
        <p:blipFill>
          <a:blip r:embed="rId2">
            <a:extLst>
              <a:ext uri="{28A0092B-C50C-407E-A947-70E740481C1C}">
                <a14:useLocalDpi xmlns:a14="http://schemas.microsoft.com/office/drawing/2010/main" val="0"/>
              </a:ext>
            </a:extLst>
          </a:blip>
          <a:srcRect/>
          <a:stretch>
            <a:fillRect/>
          </a:stretch>
        </p:blipFill>
        <p:spPr bwMode="auto">
          <a:xfrm>
            <a:off x="672353" y="1344706"/>
            <a:ext cx="10932459" cy="4706470"/>
          </a:xfrm>
          <a:prstGeom prst="rect">
            <a:avLst/>
          </a:prstGeom>
          <a:noFill/>
          <a:ln>
            <a:noFill/>
          </a:ln>
        </p:spPr>
      </p:pic>
    </p:spTree>
    <p:extLst>
      <p:ext uri="{BB962C8B-B14F-4D97-AF65-F5344CB8AC3E}">
        <p14:creationId xmlns:p14="http://schemas.microsoft.com/office/powerpoint/2010/main" val="271109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TotalTime>
  <Words>2416</Words>
  <Application>Microsoft Office PowerPoint</Application>
  <PresentationFormat>Widescreen</PresentationFormat>
  <Paragraphs>375</Paragraphs>
  <Slides>65</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65</vt:i4>
      </vt:variant>
    </vt:vector>
  </HeadingPairs>
  <TitlesOfParts>
    <vt:vector size="72" baseType="lpstr">
      <vt:lpstr>Arial</vt:lpstr>
      <vt:lpstr>Calibri</vt:lpstr>
      <vt:lpstr>Calibri Light</vt:lpstr>
      <vt:lpstr>Symbol</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dc:creator>
  <cp:lastModifiedBy>Fernando</cp:lastModifiedBy>
  <cp:revision>82</cp:revision>
  <dcterms:created xsi:type="dcterms:W3CDTF">2018-06-17T22:50:12Z</dcterms:created>
  <dcterms:modified xsi:type="dcterms:W3CDTF">2018-06-19T18:28:11Z</dcterms:modified>
</cp:coreProperties>
</file>