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9" r:id="rId3"/>
    <p:sldId id="261" r:id="rId4"/>
    <p:sldId id="262" r:id="rId5"/>
    <p:sldId id="291" r:id="rId6"/>
    <p:sldId id="263" r:id="rId7"/>
    <p:sldId id="257" r:id="rId8"/>
    <p:sldId id="264" r:id="rId9"/>
    <p:sldId id="274" r:id="rId10"/>
    <p:sldId id="265" r:id="rId11"/>
    <p:sldId id="258" r:id="rId12"/>
    <p:sldId id="266" r:id="rId13"/>
    <p:sldId id="267" r:id="rId14"/>
    <p:sldId id="277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9" r:id="rId33"/>
    <p:sldId id="288" r:id="rId34"/>
    <p:sldId id="287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9B506-A2AB-4E34-841A-54B29EFA3195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22930-A019-4B68-B062-5D97CB643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56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F50311-25D3-45C6-8446-72985B44A68C}" type="slidenum">
              <a:rPr lang="pt-BR"/>
              <a:pPr/>
              <a:t>5</a:t>
            </a:fld>
            <a:endParaRPr lang="pt-BR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8AFDCB-5E6F-4DF0-A7E8-1B5D45F3A4DF}" type="datetimeFigureOut">
              <a:rPr lang="pt-BR" smtClean="0"/>
              <a:t>04/08/2016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z.about.com/d/animatedtv/1/0/Q/R/FamilyGuyNight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IP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700808"/>
            <a:ext cx="864076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P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201215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339752" y="260649"/>
            <a:ext cx="6552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Instituto de Psiquiatria do Estado de Santa Catarina - IPQ</a:t>
            </a:r>
          </a:p>
        </p:txBody>
      </p:sp>
      <p:sp>
        <p:nvSpPr>
          <p:cNvPr id="7" name="Retângulo 6"/>
          <p:cNvSpPr/>
          <p:nvPr/>
        </p:nvSpPr>
        <p:spPr>
          <a:xfrm rot="21233066">
            <a:off x="3364583" y="895592"/>
            <a:ext cx="270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(48) 3954-2000</a:t>
            </a:r>
          </a:p>
        </p:txBody>
      </p:sp>
    </p:spTree>
    <p:extLst>
      <p:ext uri="{BB962C8B-B14F-4D97-AF65-F5344CB8AC3E}">
        <p14:creationId xmlns:p14="http://schemas.microsoft.com/office/powerpoint/2010/main" val="17103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964488" cy="6480720"/>
          </a:xfrm>
        </p:spPr>
        <p:txBody>
          <a:bodyPr/>
          <a:lstStyle/>
          <a:p>
            <a:r>
              <a:rPr lang="pt-BR" dirty="0" smtClean="0"/>
              <a:t>A sociedade de um modo geral ignora e demonstra preconceito acerca da patologia e isso nada colabora para a qualidade de vida desses que se encontram </a:t>
            </a:r>
            <a:r>
              <a:rPr lang="pt-BR" dirty="0" err="1" smtClean="0"/>
              <a:t>vulnerabilizados</a:t>
            </a:r>
            <a:r>
              <a:rPr lang="pt-BR" dirty="0" smtClean="0"/>
              <a:t> socialmente.</a:t>
            </a:r>
          </a:p>
          <a:p>
            <a:r>
              <a:rPr lang="pt-BR" dirty="0" smtClean="0"/>
              <a:t> Muitas pessoas com transtornos mentais são excluídas e discriminadas pela sociedade e a família, pois muitas vezes o paciente apresenta e, isolamento, pensamento e fala desconexa, não conseguindo cumprir com as “normas sociais” vigentes. </a:t>
            </a:r>
            <a:endParaRPr lang="pt-BR" dirty="0"/>
          </a:p>
        </p:txBody>
      </p:sp>
      <p:pic>
        <p:nvPicPr>
          <p:cNvPr id="4" name="Picture 5" descr="Eat this Hugo Cháv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1"/>
            <a:ext cx="532859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Resultado de imagem para familia no tratamento da psiquia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784976" cy="6192688"/>
          </a:xfrm>
        </p:spPr>
        <p:txBody>
          <a:bodyPr/>
          <a:lstStyle/>
          <a:p>
            <a:r>
              <a:rPr lang="pt-BR" dirty="0" smtClean="0"/>
              <a:t>Todo ser humano tem o direito de viver e exercer sua cidadania, pois a “loucura” com seus sintomas de delírios e alucinações é considerada como estratégia psíquica para sobrevivência e enfrentamento diante das perdas, traumas, frustrações, culpa, medo, enfim o nosso organismo na sua sabedoria encontra saídas alternativas para solução dos problemas.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1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PENSAR...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84976" cy="5328592"/>
          </a:xfrm>
        </p:spPr>
        <p:txBody>
          <a:bodyPr/>
          <a:lstStyle/>
          <a:p>
            <a:r>
              <a:rPr lang="pt-BR" dirty="0" smtClean="0"/>
              <a:t>Quem será que não tem um pouco de “loucura”? Será que todos tem que viver de acordo com “normas” impostas pela sociedade? </a:t>
            </a:r>
          </a:p>
          <a:p>
            <a:r>
              <a:rPr lang="pt-BR" dirty="0" smtClean="0"/>
              <a:t>Todo ser humano tem defeitos, qualidades, doenças diversificadas e problemas de relacionamento podendo exercer seu papel enquanto cidadão de acordo com suas próprias crenças e valores.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 descr="family-guy-pic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408712"/>
          </a:xfrm>
        </p:spPr>
        <p:txBody>
          <a:bodyPr/>
          <a:lstStyle/>
          <a:p>
            <a:r>
              <a:rPr lang="pt-BR" dirty="0" smtClean="0"/>
              <a:t>Os seres humanos são seres tribais que não consegue viver isolado da vida comunitária.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 Aprendemos e vivemos juntos e isso nos fortalece diante das dificuldades, isso representa o poder grupal, diante da doença mental esse poder é enfraquecido gerando impotência na relação familiar.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Pois a família enfrenta o rompimento e a desordem em sua estrutura, enfraquecendo o convívio.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922114"/>
          </a:xfrm>
        </p:spPr>
        <p:txBody>
          <a:bodyPr/>
          <a:lstStyle/>
          <a:p>
            <a:r>
              <a:rPr lang="pt-BR" dirty="0" smtClean="0"/>
              <a:t>CULPA: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pt-BR" dirty="0" smtClean="0"/>
              <a:t>O sentimento de culpa que permeia a família, retarda o tratamento.</a:t>
            </a:r>
          </a:p>
          <a:p>
            <a:r>
              <a:rPr lang="pt-BR" dirty="0" smtClean="0"/>
              <a:t>Os comentários culpabilizantes e responsabilizam ainda mais, reforçando a resistência de levar o doente a um tratamento adequado.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3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78098"/>
          </a:xfrm>
        </p:spPr>
        <p:txBody>
          <a:bodyPr/>
          <a:lstStyle/>
          <a:p>
            <a:r>
              <a:rPr lang="pt-BR" dirty="0" smtClean="0"/>
              <a:t>ISOLAMENTO X FAMILIA.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isolamento do sujeito é o principal fator dos aspectos do tratamento, neste sentido os manicômios representam uma contradição em meio à busca de qualidade de vida apregoada a sociedade. Essas instituições reproduzem formas de olhares sobre os indivíduos doentes que geram exclusão e preconceito.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8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família é o suporte do ser humano, é ela que contribui para sua formação biopsicossocial, ela alimenta as relações com amor, acolhimento, cuidados; estabelece relação com a nossa qualidade de vida.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1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640960" cy="6048672"/>
          </a:xfrm>
        </p:spPr>
        <p:txBody>
          <a:bodyPr>
            <a:normAutofit/>
          </a:bodyPr>
          <a:lstStyle/>
          <a:p>
            <a:r>
              <a:rPr lang="pt-BR" dirty="0" smtClean="0"/>
              <a:t>O tratamento da doença mental deve começar dentro de casa, com o envolvimento familiar, para que todos desmistifiquem conceitos e consigam acolher o membro com a patologia, entendendo este como sujeito de direitos e deveres, sendo assim sujeito de sua própria história; </a:t>
            </a:r>
          </a:p>
          <a:p>
            <a:r>
              <a:rPr lang="pt-BR" dirty="0" smtClean="0"/>
              <a:t>a família propicia o espaço de cuidados que abrange sentimentos de pertença, aceitação e favorece para que o indivíduo sinta-se amado apesar “de”, contribuindo para reinserção social e qualidade de vida, no sentido de amenizar sofrimentos e prevenir doenças.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5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IMPORTANCIA DA FAMILIA NOS TRATAMENTOS...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Professora: Maria </a:t>
            </a:r>
            <a:r>
              <a:rPr lang="pt-BR" dirty="0" err="1" smtClean="0"/>
              <a:t>Emilia</a:t>
            </a:r>
            <a:r>
              <a:rPr lang="pt-BR" dirty="0" smtClean="0"/>
              <a:t> </a:t>
            </a:r>
            <a:r>
              <a:rPr lang="pt-BR" dirty="0" err="1" smtClean="0"/>
              <a:t>Jubanski</a:t>
            </a:r>
            <a:endParaRPr lang="pt-BR" dirty="0"/>
          </a:p>
        </p:txBody>
      </p:sp>
      <p:pic>
        <p:nvPicPr>
          <p:cNvPr id="3074" name="Picture 2" descr="https://encrypted-tbn3.gstatic.com/images?q=tbn:ANd9GcTTRKg3b2CJs7Sn4AEhJwicetspLtSuK0c3Twzon35iLHUFg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9644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9047the-family-guy-group-poste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250"/>
            <a:ext cx="3097659" cy="36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92500" y="333375"/>
            <a:ext cx="5111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QUE A FAMÍLIA É IMPORTANTE PARA O TRATAMENTO?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9750" y="5084763"/>
            <a:ext cx="82819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/>
              <a:t>Todos podem ajudar: o patrão, os amigos, os vizinhos, mas o suporte maior deve vir da família. As chances de sucesso do tratamento pioram muito quando a família não está por perto.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348038" y="1700213"/>
            <a:ext cx="561657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família é fundamental para o sucesso do tratamento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Pensar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 tudo se resolverá a partir de uma internação ou após algumas consultas médicas é uma armadilha que não polpa a mais sincera tentativa de tratamento. A dependência é um problema que se estruturou aos poucos na vida da pessoa. Muitas vezes, levou anos para aparecer.</a:t>
            </a:r>
          </a:p>
        </p:txBody>
      </p:sp>
    </p:spTree>
    <p:extLst>
      <p:ext uri="{BB962C8B-B14F-4D97-AF65-F5344CB8AC3E}">
        <p14:creationId xmlns:p14="http://schemas.microsoft.com/office/powerpoint/2010/main" val="32635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amily-guy-picn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944216" cy="215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16632"/>
            <a:ext cx="889248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Veja porque a família é tão importante:</a:t>
            </a:r>
          </a:p>
          <a:p>
            <a:pPr algn="ctr">
              <a:spcBef>
                <a:spcPct val="50000"/>
              </a:spcBef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pt-BR" sz="2000" b="1" dirty="0"/>
              <a:t>O dependente muitas vezes não tem a noção completa da gravidade do seu estado</a:t>
            </a:r>
            <a:r>
              <a:rPr lang="pt-BR" sz="2000" b="1" dirty="0" smtClean="0"/>
              <a:t>;</a:t>
            </a:r>
          </a:p>
          <a:p>
            <a:pPr marL="0" indent="0"/>
            <a:endParaRPr lang="pt-BR" sz="2000" b="1" dirty="0"/>
          </a:p>
          <a:p>
            <a:pPr marL="0" indent="0"/>
            <a:r>
              <a:rPr lang="pt-BR" sz="2000" b="1" dirty="0" smtClean="0"/>
              <a:t>2) O </a:t>
            </a:r>
            <a:r>
              <a:rPr lang="pt-BR" sz="2000" b="1" dirty="0"/>
              <a:t>dependente sente a necessidade de 'se testar', expondo-se a situações de risco para ver se seu esforço está valendo a pena</a:t>
            </a:r>
            <a:r>
              <a:rPr lang="pt-BR" sz="2000" b="1" dirty="0" smtClean="0"/>
              <a:t>;</a:t>
            </a:r>
          </a:p>
          <a:p>
            <a:pPr marL="0" indent="0"/>
            <a:endParaRPr lang="pt-BR" sz="2000" b="1" dirty="0"/>
          </a:p>
          <a:p>
            <a:pPr marL="457200" indent="-457200">
              <a:buAutoNum type="arabicParenR" startAt="3"/>
            </a:pPr>
            <a:r>
              <a:rPr lang="pt-BR" sz="2000" b="1" dirty="0" smtClean="0"/>
              <a:t>O </a:t>
            </a:r>
            <a:r>
              <a:rPr lang="pt-BR" sz="2000" b="1" dirty="0"/>
              <a:t>dependente sente dificuldades em organizar novas rotinas para sua vida sem as drogas</a:t>
            </a:r>
            <a:r>
              <a:rPr lang="pt-BR" sz="2000" b="1" dirty="0" smtClean="0"/>
              <a:t>;</a:t>
            </a:r>
          </a:p>
          <a:p>
            <a:pPr marL="0" indent="0"/>
            <a:endParaRPr lang="pt-BR" sz="2000" b="1" dirty="0"/>
          </a:p>
          <a:p>
            <a:pPr marL="0" indent="0"/>
            <a:r>
              <a:rPr lang="pt-BR" sz="2000" b="1" dirty="0" smtClean="0"/>
              <a:t>4)  </a:t>
            </a:r>
            <a:r>
              <a:rPr lang="pt-BR" sz="2000" b="1" dirty="0"/>
              <a:t>A família no tratamento mostra que o diálogo ainda existe.</a:t>
            </a:r>
            <a:r>
              <a:rPr lang="pt-BR" sz="2000" dirty="0"/>
              <a:t> </a:t>
            </a:r>
            <a:endParaRPr lang="pt-BR" sz="2000" b="1" dirty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536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amily-g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311525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76600" y="609600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que pode atrapalhar a participação da família no tratamento?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19475" y="1617663"/>
            <a:ext cx="57245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pt-BR" sz="2000" b="1" dirty="0"/>
              <a:t>O dependente sabe mais sobre drogas do que a família;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pt-BR" sz="2000" b="1" dirty="0"/>
              <a:t>A família fica sem saber qual a sua função;</a:t>
            </a:r>
          </a:p>
          <a:p>
            <a:pPr>
              <a:spcBef>
                <a:spcPct val="50000"/>
              </a:spcBef>
            </a:pPr>
            <a:r>
              <a:rPr lang="pt-BR" sz="2000" b="1" dirty="0"/>
              <a:t>3) </a:t>
            </a:r>
            <a:r>
              <a:rPr lang="pt-BR" b="1" dirty="0"/>
              <a:t> </a:t>
            </a:r>
            <a:r>
              <a:rPr lang="pt-BR" sz="2000" b="1" dirty="0"/>
              <a:t>A família já tinha problemas muito antes da droga aparecer.</a:t>
            </a:r>
            <a:r>
              <a:rPr lang="pt-BR" sz="2000" dirty="0"/>
              <a:t>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8313" y="3500438"/>
            <a:ext cx="83518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/>
              <a:t>                                           4</a:t>
            </a:r>
            <a:r>
              <a:rPr lang="pt-BR" sz="2400" b="1" dirty="0"/>
              <a:t>) A família culpa </a:t>
            </a:r>
            <a:r>
              <a:rPr lang="pt-BR" sz="2400" b="1" dirty="0" smtClean="0"/>
              <a:t> </a:t>
            </a:r>
            <a:r>
              <a:rPr lang="pt-BR" sz="2400" b="1" dirty="0"/>
              <a:t>ou se culpa;</a:t>
            </a:r>
          </a:p>
          <a:p>
            <a:pPr>
              <a:spcBef>
                <a:spcPct val="50000"/>
              </a:spcBef>
            </a:pPr>
            <a:r>
              <a:rPr lang="pt-BR" sz="2400" b="1" dirty="0" smtClean="0"/>
              <a:t>                                            5</a:t>
            </a:r>
            <a:r>
              <a:rPr lang="pt-BR" sz="2400" b="1" dirty="0"/>
              <a:t>) Falta uma figura neutra.</a:t>
            </a:r>
          </a:p>
          <a:p>
            <a:pPr>
              <a:spcBef>
                <a:spcPct val="50000"/>
              </a:spcBef>
            </a:pPr>
            <a:endParaRPr lang="pt-BR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1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435280" cy="564949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27584" y="1268761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família no tratamento significa buscar um novo elo entre os seus membros. Um novo casamento, uma nova criação dos filhos, uma nova imagem do pai e da mãe. O caminho novo a seguir é incerto e por isso sujeito a erros 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1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4" descr="family-guy.jpg Family Guy image by gp_gabr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32656"/>
            <a:ext cx="7632848" cy="5976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A inclusão da família no tratamento  tem sido consideravelmente estudada, no entanto, não existe um consenso sobre o tipo de abordagem a ser utilizado, dentre as várias propostas.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284663" y="260350"/>
            <a:ext cx="5113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Características Presentes em Famílias de Dependentes Químicos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356100" y="1700213"/>
            <a:ext cx="4464050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impacto que a família sofre com o uso de drogas por um de seus membros é correspondente as reações que vão ocorrendo com o sujeito que a utiliza. </a:t>
            </a:r>
          </a:p>
          <a:p>
            <a:pPr>
              <a:spcBef>
                <a:spcPct val="50000"/>
              </a:spcBef>
            </a:pPr>
            <a:endParaRPr lang="pt-BR"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 impacto pode ser descrito através de quatro estágios pelos quais a família progressivamente passa sob a influência das drogas e álcool:</a:t>
            </a:r>
          </a:p>
        </p:txBody>
      </p:sp>
      <p:pic>
        <p:nvPicPr>
          <p:cNvPr id="15369" name="Picture 9" descr="Family Guy creator comes to the ‘Google box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8893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Stewie, Brian, Chris, Peter, Lois and Meg on Family Guy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8100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56100" y="393700"/>
            <a:ext cx="446405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 primeira etapa, é preponderantemente o mecanismo de 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negação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Ocorre tensão e desentendimento e as pessoas deixam de falar sobre o que realmente pensam e sentem.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2. Em um segundo momento, a família demonstra muita 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preocupação 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com essa questão, tentando controlar o uso da droga, bem como as suas conseqüências físicas, emocionais, no campo do trabalho e no convívio social. 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Mentiras e cumplicidades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relativas ao uso abusivo de álcool e drogas instauram um clima de 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segredo familiar. </a:t>
            </a:r>
          </a:p>
        </p:txBody>
      </p:sp>
    </p:spTree>
    <p:extLst>
      <p:ext uri="{BB962C8B-B14F-4D97-AF65-F5344CB8AC3E}">
        <p14:creationId xmlns:p14="http://schemas.microsoft.com/office/powerpoint/2010/main" val="21130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ree Cartoons Wallpaper : Family Guy - Death has a 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03225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56100" y="260350"/>
            <a:ext cx="44640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Na terceira fase, a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desorganização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família é enorme. Seus membros assumem papéis rígidos e previsíveis, servindo de facilitadores. As famílias assumem responsabilidades de atos que não são seus, e assim o dependente químico perde a oportunidade de perceber as </a:t>
            </a:r>
            <a:r>
              <a:rPr lang="pt-BR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conseqüências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abuso de álcool e drogas</a:t>
            </a:r>
            <a:r>
              <a:rPr lang="pt-BR" dirty="0"/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284663" y="4076700"/>
            <a:ext cx="45354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4. O quarto estágio é caracterizado pela 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exaustão emocional,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podendo surgir graves distúrbios de comportamento e de saúde em todos os membros. A situação fica 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insustentável,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levando ao afastamento entre os membros gerando desestruturação familiar</a:t>
            </a:r>
            <a:r>
              <a:rPr lang="pt-B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4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99592" y="548680"/>
            <a:ext cx="7560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que fazer? Como ajudar?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126876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Inicialmente a disponibilidade dos membros será um fator relevante para um bom encaminhamento, no entanto nem sempre isso é possível.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9512" y="2451660"/>
            <a:ext cx="87849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Por isso algumas intervenções que antecedem este processo são 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favoráveis: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Como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atendimentos individuais às esposas ou pais e/ou intervenções de orientação e suporte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É através do atendimento familiar que os membros passam a receber atenção não só para suas angústias, como também começam a receber informações fundamentais para a melhor compreensão do quadro de dependência química, e </a:t>
            </a:r>
            <a:r>
              <a:rPr lang="pt-BR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conseqüentemente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melhora no relacionamento familiar </a:t>
            </a:r>
          </a:p>
        </p:txBody>
      </p:sp>
    </p:spTree>
    <p:extLst>
      <p:ext uri="{BB962C8B-B14F-4D97-AF65-F5344CB8AC3E}">
        <p14:creationId xmlns:p14="http://schemas.microsoft.com/office/powerpoint/2010/main" val="23893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FAMILIA: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112568"/>
          </a:xfrm>
        </p:spPr>
        <p:txBody>
          <a:bodyPr/>
          <a:lstStyle/>
          <a:p>
            <a:r>
              <a:rPr lang="pt-BR" dirty="0"/>
              <a:t>Designa-se por </a:t>
            </a:r>
            <a:r>
              <a:rPr lang="pt-BR" b="1" dirty="0"/>
              <a:t>família</a:t>
            </a:r>
            <a:r>
              <a:rPr lang="pt-BR" dirty="0"/>
              <a:t> o </a:t>
            </a:r>
            <a:r>
              <a:rPr lang="pt-BR" b="1" dirty="0"/>
              <a:t>conjunto de pessoas que possuem grau de parentesco entre si </a:t>
            </a:r>
            <a:r>
              <a:rPr lang="pt-BR" dirty="0"/>
              <a:t>e vivem na mesma casa </a:t>
            </a:r>
            <a:r>
              <a:rPr lang="pt-BR" b="1" dirty="0"/>
              <a:t>formando um lar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Uma família tradicional é normalmente formada pelo pai e mãe, unidos por matrimônio ou união de fato, e por um ou mais filhos, compondo uma família nuclear ou elementar.</a:t>
            </a:r>
          </a:p>
          <a:p>
            <a:endParaRPr lang="pt-BR" dirty="0"/>
          </a:p>
        </p:txBody>
      </p:sp>
      <p:pic>
        <p:nvPicPr>
          <p:cNvPr id="4" name="Picture 3" descr="familia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47525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PODEMOS TRABALHAR COM: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Grupos de Pares;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Grupos de </a:t>
            </a:r>
            <a:r>
              <a:rPr lang="pt-B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Multifamiliares</a:t>
            </a: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pt-BR" dirty="0" smtClean="0"/>
              <a:t> </a:t>
            </a:r>
            <a:r>
              <a:rPr lang="pt-BR" b="1" dirty="0" smtClean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 Psicoterapia de Casal;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 Psicoterapia Familiar;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 Grupos de Mútua e </a:t>
            </a:r>
            <a:r>
              <a:rPr lang="pt-BR" b="1" dirty="0" err="1" smtClean="0"/>
              <a:t>Auto-Ajuda</a:t>
            </a:r>
            <a:r>
              <a:rPr lang="pt-BR" b="1" dirty="0" smtClean="0"/>
              <a:t> (ALANON; NARANON e AMOR-EXIGENTE).</a:t>
            </a:r>
            <a:r>
              <a:rPr lang="pt-BR" dirty="0" smtClean="0"/>
              <a:t>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3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mil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92888" cy="472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503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 descr="Family Guy and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647" cy="56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50825" y="333375"/>
          <a:ext cx="3025775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m de bitmap" r:id="rId3" imgW="1523810" imgH="2467319" progId="Paint.Picture">
                  <p:embed/>
                </p:oleObj>
              </mc:Choice>
              <mc:Fallback>
                <p:oleObj name="Imagem de bitmap" r:id="rId3" imgW="1523810" imgH="24673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3375"/>
                        <a:ext cx="3025775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76600" y="754063"/>
            <a:ext cx="5472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que acredito na proposta do Amor-Exigente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276600" y="1916113"/>
            <a:ext cx="5399088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É uma proposta de educação destinada a pais e orientadores, como forma e prevenir e solucionar problemas com seus filhos;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 Brasil já está funcionado há 25 anos;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Mais de 1.000 grupos espalhados pelo País, atendendo em média a 60.000 pessoas por semana;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Amor-Exigente encoraja a pessoa a agir, em vez de só falar; constrói a cooperação familiar e comunitária; desencoraja a agressividade, a violência.</a:t>
            </a:r>
            <a:b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7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familia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5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r>
              <a:rPr lang="pt-BR" dirty="0" smtClean="0"/>
              <a:t>   A </a:t>
            </a:r>
            <a:r>
              <a:rPr lang="pt-BR" dirty="0"/>
              <a:t>família é considerada uma instituição responsável por promover a educação dos filhos e influenciar o comportamento dos mesmos no meio social.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papel da família no desenvolvimento de cada indivíduo é de fundamental importância. É no seio familiar que são transmitidos os valores morais e sociais que servirão de base para o processo de socialização da criança, bem como as tradições e os costumes perpetuados através de gerações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4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95236" name="Picture 4" descr="A%20Family%20Una%20fam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FAMILIA X TRATAMENTO: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856984" cy="5256584"/>
          </a:xfrm>
        </p:spPr>
        <p:txBody>
          <a:bodyPr>
            <a:normAutofit/>
          </a:bodyPr>
          <a:lstStyle/>
          <a:p>
            <a:r>
              <a:rPr lang="pt-BR" dirty="0" smtClean="0"/>
              <a:t> A evolução do tratamento das pessoas com doenças mentais e sua inclusão social, depende da aceitação e apoio da família e da sociedade.</a:t>
            </a:r>
          </a:p>
          <a:p>
            <a:r>
              <a:rPr lang="pt-BR" dirty="0" smtClean="0"/>
              <a:t>O paciente com doença mental necessita da presença da família no tratamento para conseguir êxito e qualidade de vida, esta, é o grande e mais importante vínculo de carinho, segurança e amor que pode transformar processos lentos de tratamento em uma nova alternativa do modo de se viver.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45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familia no tratamento da psiquia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89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Quando este cidadão adoece, não sendo considerado “normal” diante das pessoas, a família é de suma importância no tratamento, na recuperação e reabilitação psicossocial.</a:t>
            </a:r>
          </a:p>
        </p:txBody>
      </p:sp>
    </p:spTree>
    <p:extLst>
      <p:ext uri="{BB962C8B-B14F-4D97-AF65-F5344CB8AC3E}">
        <p14:creationId xmlns:p14="http://schemas.microsoft.com/office/powerpoint/2010/main" val="30299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928992" cy="6840760"/>
          </a:xfrm>
        </p:spPr>
        <p:txBody>
          <a:bodyPr>
            <a:normAutofit/>
          </a:bodyPr>
          <a:lstStyle/>
          <a:p>
            <a:r>
              <a:rPr lang="pt-BR" dirty="0" smtClean="0"/>
              <a:t>O tratamento da doença mental deve começar dentro de casa, com o envolvimento familiar, para que todos desmistifiquem conceitos e consigam acolher o membro com a patologia, entendendo este como sujeito de direitos e deveres, sendo assim sujeito de sua própria história; a família propicia o espaço de cuidados que abrange sentimentos de pertença, aceitação e favorece para que o indivíduo sinta-se amado apesar “de”, contribuindo para reinserção social e qualidade de vida, no sentido de amenizar sofrimentos e prevenir doenças.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6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378</TotalTime>
  <Words>1563</Words>
  <Application>Microsoft Office PowerPoint</Application>
  <PresentationFormat>Apresentação na tela (4:3)</PresentationFormat>
  <Paragraphs>80</Paragraphs>
  <Slides>34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Origem</vt:lpstr>
      <vt:lpstr>Imagem de bitmap</vt:lpstr>
      <vt:lpstr>Apresentação do PowerPoint</vt:lpstr>
      <vt:lpstr>IMPORTANCIA DA FAMILIA NOS TRATAMENTOS...</vt:lpstr>
      <vt:lpstr>CONCEITO FAMILIA:</vt:lpstr>
      <vt:lpstr>Apresentação do PowerPoint</vt:lpstr>
      <vt:lpstr>Apresentação do PowerPoint</vt:lpstr>
      <vt:lpstr>FAMILIA X TRATAMENTO: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PENSAR...</vt:lpstr>
      <vt:lpstr>Apresentação do PowerPoint</vt:lpstr>
      <vt:lpstr>Apresentação do PowerPoint</vt:lpstr>
      <vt:lpstr>CULPA:</vt:lpstr>
      <vt:lpstr>ISOLAMENTO X FAMILIA.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Emilia Jubansk</dc:creator>
  <cp:lastModifiedBy>Maria Emilia Jubansk</cp:lastModifiedBy>
  <cp:revision>14</cp:revision>
  <dcterms:created xsi:type="dcterms:W3CDTF">2016-08-04T12:21:58Z</dcterms:created>
  <dcterms:modified xsi:type="dcterms:W3CDTF">2016-08-04T18:51:29Z</dcterms:modified>
</cp:coreProperties>
</file>