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50" d="100"/>
          <a:sy n="50" d="100"/>
        </p:scale>
        <p:origin x="1500" y="5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smtClean="0"/>
              <a:t>Clique para editar o título mestre</a:t>
            </a:r>
            <a:endParaRPr lang="pt-B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903B32CE-DCD4-4B28-8467-24EA025936BC}" type="datetimeFigureOut">
              <a:rPr lang="pt-BR" smtClean="0"/>
              <a:t>08/04/2018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3C8F26DF-E65C-48FF-BE94-45DC03F79B6F}" type="slidenum">
              <a:rPr lang="pt-BR" smtClean="0"/>
              <a:t>‹nº›</a:t>
            </a:fld>
            <a:endParaRPr lang="pt-BR"/>
          </a:p>
        </p:txBody>
      </p:sp>
    </p:spTree>
    <p:extLst>
      <p:ext uri="{BB962C8B-B14F-4D97-AF65-F5344CB8AC3E}">
        <p14:creationId xmlns:p14="http://schemas.microsoft.com/office/powerpoint/2010/main" val="1044314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903B32CE-DCD4-4B28-8467-24EA025936BC}" type="datetimeFigureOut">
              <a:rPr lang="pt-BR" smtClean="0"/>
              <a:t>08/04/2018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3C8F26DF-E65C-48FF-BE94-45DC03F79B6F}" type="slidenum">
              <a:rPr lang="pt-BR" smtClean="0"/>
              <a:t>‹nº›</a:t>
            </a:fld>
            <a:endParaRPr lang="pt-BR"/>
          </a:p>
        </p:txBody>
      </p:sp>
    </p:spTree>
    <p:extLst>
      <p:ext uri="{BB962C8B-B14F-4D97-AF65-F5344CB8AC3E}">
        <p14:creationId xmlns:p14="http://schemas.microsoft.com/office/powerpoint/2010/main" val="1149763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903B32CE-DCD4-4B28-8467-24EA025936BC}" type="datetimeFigureOut">
              <a:rPr lang="pt-BR" smtClean="0"/>
              <a:t>08/04/2018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3C8F26DF-E65C-48FF-BE94-45DC03F79B6F}" type="slidenum">
              <a:rPr lang="pt-BR" smtClean="0"/>
              <a:t>‹nº›</a:t>
            </a:fld>
            <a:endParaRPr lang="pt-BR"/>
          </a:p>
        </p:txBody>
      </p:sp>
    </p:spTree>
    <p:extLst>
      <p:ext uri="{BB962C8B-B14F-4D97-AF65-F5344CB8AC3E}">
        <p14:creationId xmlns:p14="http://schemas.microsoft.com/office/powerpoint/2010/main" val="3430045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903B32CE-DCD4-4B28-8467-24EA025936BC}" type="datetimeFigureOut">
              <a:rPr lang="pt-BR" smtClean="0"/>
              <a:t>08/04/2018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3C8F26DF-E65C-48FF-BE94-45DC03F79B6F}" type="slidenum">
              <a:rPr lang="pt-BR" smtClean="0"/>
              <a:t>‹nº›</a:t>
            </a:fld>
            <a:endParaRPr lang="pt-BR"/>
          </a:p>
        </p:txBody>
      </p:sp>
    </p:spTree>
    <p:extLst>
      <p:ext uri="{BB962C8B-B14F-4D97-AF65-F5344CB8AC3E}">
        <p14:creationId xmlns:p14="http://schemas.microsoft.com/office/powerpoint/2010/main" val="3824847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903B32CE-DCD4-4B28-8467-24EA025936BC}" type="datetimeFigureOut">
              <a:rPr lang="pt-BR" smtClean="0"/>
              <a:t>08/04/2018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3C8F26DF-E65C-48FF-BE94-45DC03F79B6F}" type="slidenum">
              <a:rPr lang="pt-BR" smtClean="0"/>
              <a:t>‹nº›</a:t>
            </a:fld>
            <a:endParaRPr lang="pt-BR"/>
          </a:p>
        </p:txBody>
      </p:sp>
    </p:spTree>
    <p:extLst>
      <p:ext uri="{BB962C8B-B14F-4D97-AF65-F5344CB8AC3E}">
        <p14:creationId xmlns:p14="http://schemas.microsoft.com/office/powerpoint/2010/main" val="3820268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838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72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903B32CE-DCD4-4B28-8467-24EA025936BC}" type="datetimeFigureOut">
              <a:rPr lang="pt-BR" smtClean="0"/>
              <a:t>08/04/2018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3C8F26DF-E65C-48FF-BE94-45DC03F79B6F}" type="slidenum">
              <a:rPr lang="pt-BR" smtClean="0"/>
              <a:t>‹nº›</a:t>
            </a:fld>
            <a:endParaRPr lang="pt-BR"/>
          </a:p>
        </p:txBody>
      </p:sp>
    </p:spTree>
    <p:extLst>
      <p:ext uri="{BB962C8B-B14F-4D97-AF65-F5344CB8AC3E}">
        <p14:creationId xmlns:p14="http://schemas.microsoft.com/office/powerpoint/2010/main" val="2286034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903B32CE-DCD4-4B28-8467-24EA025936BC}" type="datetimeFigureOut">
              <a:rPr lang="pt-BR" smtClean="0"/>
              <a:t>08/04/2018</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3C8F26DF-E65C-48FF-BE94-45DC03F79B6F}" type="slidenum">
              <a:rPr lang="pt-BR" smtClean="0"/>
              <a:t>‹nº›</a:t>
            </a:fld>
            <a:endParaRPr lang="pt-BR"/>
          </a:p>
        </p:txBody>
      </p:sp>
    </p:spTree>
    <p:extLst>
      <p:ext uri="{BB962C8B-B14F-4D97-AF65-F5344CB8AC3E}">
        <p14:creationId xmlns:p14="http://schemas.microsoft.com/office/powerpoint/2010/main" val="354606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903B32CE-DCD4-4B28-8467-24EA025936BC}" type="datetimeFigureOut">
              <a:rPr lang="pt-BR" smtClean="0"/>
              <a:t>08/04/2018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3C8F26DF-E65C-48FF-BE94-45DC03F79B6F}" type="slidenum">
              <a:rPr lang="pt-BR" smtClean="0"/>
              <a:t>‹nº›</a:t>
            </a:fld>
            <a:endParaRPr lang="pt-BR"/>
          </a:p>
        </p:txBody>
      </p:sp>
    </p:spTree>
    <p:extLst>
      <p:ext uri="{BB962C8B-B14F-4D97-AF65-F5344CB8AC3E}">
        <p14:creationId xmlns:p14="http://schemas.microsoft.com/office/powerpoint/2010/main" val="3119792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903B32CE-DCD4-4B28-8467-24EA025936BC}" type="datetimeFigureOut">
              <a:rPr lang="pt-BR" smtClean="0"/>
              <a:t>08/04/2018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3C8F26DF-E65C-48FF-BE94-45DC03F79B6F}" type="slidenum">
              <a:rPr lang="pt-BR" smtClean="0"/>
              <a:t>‹nº›</a:t>
            </a:fld>
            <a:endParaRPr lang="pt-BR"/>
          </a:p>
        </p:txBody>
      </p:sp>
    </p:spTree>
    <p:extLst>
      <p:ext uri="{BB962C8B-B14F-4D97-AF65-F5344CB8AC3E}">
        <p14:creationId xmlns:p14="http://schemas.microsoft.com/office/powerpoint/2010/main" val="2644102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903B32CE-DCD4-4B28-8467-24EA025936BC}" type="datetimeFigureOut">
              <a:rPr lang="pt-BR" smtClean="0"/>
              <a:t>08/04/2018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3C8F26DF-E65C-48FF-BE94-45DC03F79B6F}" type="slidenum">
              <a:rPr lang="pt-BR" smtClean="0"/>
              <a:t>‹nº›</a:t>
            </a:fld>
            <a:endParaRPr lang="pt-BR"/>
          </a:p>
        </p:txBody>
      </p:sp>
    </p:spTree>
    <p:extLst>
      <p:ext uri="{BB962C8B-B14F-4D97-AF65-F5344CB8AC3E}">
        <p14:creationId xmlns:p14="http://schemas.microsoft.com/office/powerpoint/2010/main" val="1377489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903B32CE-DCD4-4B28-8467-24EA025936BC}" type="datetimeFigureOut">
              <a:rPr lang="pt-BR" smtClean="0"/>
              <a:t>08/04/2018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3C8F26DF-E65C-48FF-BE94-45DC03F79B6F}" type="slidenum">
              <a:rPr lang="pt-BR" smtClean="0"/>
              <a:t>‹nº›</a:t>
            </a:fld>
            <a:endParaRPr lang="pt-BR"/>
          </a:p>
        </p:txBody>
      </p:sp>
    </p:spTree>
    <p:extLst>
      <p:ext uri="{BB962C8B-B14F-4D97-AF65-F5344CB8AC3E}">
        <p14:creationId xmlns:p14="http://schemas.microsoft.com/office/powerpoint/2010/main" val="1507457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3B32CE-DCD4-4B28-8467-24EA025936BC}" type="datetimeFigureOut">
              <a:rPr lang="pt-BR" smtClean="0"/>
              <a:t>08/04/2018</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8F26DF-E65C-48FF-BE94-45DC03F79B6F}" type="slidenum">
              <a:rPr lang="pt-BR" smtClean="0"/>
              <a:t>‹nº›</a:t>
            </a:fld>
            <a:endParaRPr lang="pt-BR"/>
          </a:p>
        </p:txBody>
      </p:sp>
    </p:spTree>
    <p:extLst>
      <p:ext uri="{BB962C8B-B14F-4D97-AF65-F5344CB8AC3E}">
        <p14:creationId xmlns:p14="http://schemas.microsoft.com/office/powerpoint/2010/main" val="15346318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pt.wikipedia.org/wiki/Radioterapi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0"/>
            <a:ext cx="8761927" cy="1887225"/>
          </a:xfrm>
        </p:spPr>
        <p:txBody>
          <a:bodyPr/>
          <a:lstStyle/>
          <a:p>
            <a:r>
              <a:rPr lang="pt-BR" dirty="0"/>
              <a:t>Tipos de Radioterapia</a:t>
            </a:r>
            <a:br>
              <a:rPr lang="pt-BR" dirty="0"/>
            </a:br>
            <a:endParaRPr lang="pt-BR" dirty="0"/>
          </a:p>
        </p:txBody>
      </p:sp>
      <p:sp>
        <p:nvSpPr>
          <p:cNvPr id="3" name="Subtítulo 2"/>
          <p:cNvSpPr>
            <a:spLocks noGrp="1"/>
          </p:cNvSpPr>
          <p:nvPr>
            <p:ph type="subTitle" idx="1"/>
          </p:nvPr>
        </p:nvSpPr>
        <p:spPr>
          <a:xfrm>
            <a:off x="798490" y="1390918"/>
            <a:ext cx="9869510" cy="3866882"/>
          </a:xfrm>
        </p:spPr>
        <p:txBody>
          <a:bodyPr>
            <a:normAutofit/>
          </a:bodyPr>
          <a:lstStyle/>
          <a:p>
            <a:r>
              <a:rPr lang="pt-BR" sz="4400" dirty="0"/>
              <a:t>A </a:t>
            </a:r>
            <a:r>
              <a:rPr lang="pt-BR" sz="4400" dirty="0">
                <a:hlinkClick r:id="rId2"/>
              </a:rPr>
              <a:t>Radioterapia</a:t>
            </a:r>
            <a:r>
              <a:rPr lang="pt-BR" sz="4400" b="1" dirty="0"/>
              <a:t> </a:t>
            </a:r>
            <a:r>
              <a:rPr lang="pt-BR" sz="4400" dirty="0"/>
              <a:t>divide-se em dois tipos, dependendo da localização da fonte de radiação em relação ao paciente, são eles a </a:t>
            </a:r>
            <a:r>
              <a:rPr lang="pt-BR" sz="4400" b="1" dirty="0" err="1"/>
              <a:t>Teleterapia</a:t>
            </a:r>
            <a:r>
              <a:rPr lang="pt-BR" sz="4400" dirty="0"/>
              <a:t> e a </a:t>
            </a:r>
            <a:r>
              <a:rPr lang="pt-BR" sz="4400" b="1" dirty="0" err="1"/>
              <a:t>Braquiterapia</a:t>
            </a:r>
            <a:r>
              <a:rPr lang="pt-BR" sz="4400" dirty="0"/>
              <a:t>.</a:t>
            </a:r>
          </a:p>
        </p:txBody>
      </p:sp>
    </p:spTree>
    <p:extLst>
      <p:ext uri="{BB962C8B-B14F-4D97-AF65-F5344CB8AC3E}">
        <p14:creationId xmlns:p14="http://schemas.microsoft.com/office/powerpoint/2010/main" val="36477192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pic>
        <p:nvPicPr>
          <p:cNvPr id="4" name="Espaço Reservado para Conteú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7601" y="0"/>
            <a:ext cx="11856797" cy="6858000"/>
          </a:xfrm>
        </p:spPr>
      </p:pic>
    </p:spTree>
    <p:extLst>
      <p:ext uri="{BB962C8B-B14F-4D97-AF65-F5344CB8AC3E}">
        <p14:creationId xmlns:p14="http://schemas.microsoft.com/office/powerpoint/2010/main" val="6714225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76450" y="-1047749"/>
            <a:ext cx="10115550" cy="2628899"/>
          </a:xfrm>
        </p:spPr>
        <p:txBody>
          <a:bodyPr/>
          <a:lstStyle/>
          <a:p>
            <a:r>
              <a:rPr lang="pt-BR" b="1" dirty="0"/>
              <a:t>Aparelhos de raios-g (gama).</a:t>
            </a:r>
            <a:endParaRPr lang="pt-BR" dirty="0"/>
          </a:p>
        </p:txBody>
      </p:sp>
      <p:sp>
        <p:nvSpPr>
          <p:cNvPr id="3" name="Espaço Reservado para Conteúdo 2"/>
          <p:cNvSpPr>
            <a:spLocks noGrp="1"/>
          </p:cNvSpPr>
          <p:nvPr>
            <p:ph idx="1"/>
          </p:nvPr>
        </p:nvSpPr>
        <p:spPr>
          <a:xfrm>
            <a:off x="571500" y="647700"/>
            <a:ext cx="10782300" cy="5529263"/>
          </a:xfrm>
        </p:spPr>
        <p:txBody>
          <a:bodyPr>
            <a:noAutofit/>
          </a:bodyPr>
          <a:lstStyle/>
          <a:p>
            <a:r>
              <a:rPr lang="pt-BR" sz="4800" dirty="0"/>
              <a:t>Os aparelhos emissores de raios gama utilizados na </a:t>
            </a:r>
            <a:r>
              <a:rPr lang="pt-BR" sz="4800" dirty="0" err="1"/>
              <a:t>teleterapia</a:t>
            </a:r>
            <a:r>
              <a:rPr lang="pt-BR" sz="4800" dirty="0"/>
              <a:t> são equipamentos semelhantes aos aceleradores somente na aparência. Sua fonte de radiação é uma pastilha de material radioativo (geralmente 137Cs ou 60Co) colocada numa cápsula dentro do aparelho que, quando aberta, emite radiação.</a:t>
            </a:r>
          </a:p>
        </p:txBody>
      </p:sp>
    </p:spTree>
    <p:extLst>
      <p:ext uri="{BB962C8B-B14F-4D97-AF65-F5344CB8AC3E}">
        <p14:creationId xmlns:p14="http://schemas.microsoft.com/office/powerpoint/2010/main" val="18103892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pic>
        <p:nvPicPr>
          <p:cNvPr id="4" name="Espaço Reservado para Conteú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95450" y="-160927"/>
            <a:ext cx="9348800" cy="7018927"/>
          </a:xfrm>
        </p:spPr>
      </p:pic>
    </p:spTree>
    <p:extLst>
      <p:ext uri="{BB962C8B-B14F-4D97-AF65-F5344CB8AC3E}">
        <p14:creationId xmlns:p14="http://schemas.microsoft.com/office/powerpoint/2010/main" val="32770621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H="1">
            <a:off x="-819150" y="365123"/>
            <a:ext cx="1657350" cy="111128"/>
          </a:xfrm>
        </p:spPr>
        <p:txBody>
          <a:bodyPr>
            <a:normAutofit fontScale="90000"/>
          </a:bodyPr>
          <a:lstStyle/>
          <a:p>
            <a:endParaRPr lang="pt-BR"/>
          </a:p>
        </p:txBody>
      </p:sp>
      <p:sp>
        <p:nvSpPr>
          <p:cNvPr id="3" name="Espaço Reservado para Conteúdo 2"/>
          <p:cNvSpPr>
            <a:spLocks noGrp="1"/>
          </p:cNvSpPr>
          <p:nvPr>
            <p:ph idx="1"/>
          </p:nvPr>
        </p:nvSpPr>
        <p:spPr>
          <a:xfrm>
            <a:off x="838200" y="0"/>
            <a:ext cx="10706100" cy="6176963"/>
          </a:xfrm>
        </p:spPr>
        <p:txBody>
          <a:bodyPr>
            <a:normAutofit lnSpcReduction="10000"/>
          </a:bodyPr>
          <a:lstStyle/>
          <a:p>
            <a:pPr marL="0" indent="0">
              <a:buNone/>
            </a:pPr>
            <a:r>
              <a:rPr lang="pt-BR" sz="3200" dirty="0"/>
              <a:t>Para </a:t>
            </a:r>
            <a:r>
              <a:rPr lang="pt-BR" sz="3200" dirty="0" smtClean="0"/>
              <a:t>proteção do </a:t>
            </a:r>
            <a:r>
              <a:rPr lang="pt-BR" sz="3200" dirty="0"/>
              <a:t>paciente, é </a:t>
            </a:r>
            <a:r>
              <a:rPr lang="pt-BR" sz="3200" dirty="0" smtClean="0"/>
              <a:t>necessário proteger estruturas ou </a:t>
            </a:r>
            <a:r>
              <a:rPr lang="pt-BR" sz="3200" dirty="0"/>
              <a:t>órgãos que apresentem limitações de dose e a tolerância da pele na área tumoral não deve ser </a:t>
            </a:r>
            <a:r>
              <a:rPr lang="pt-BR" sz="3200" dirty="0" err="1" smtClean="0"/>
              <a:t>excedida.Com</a:t>
            </a:r>
            <a:r>
              <a:rPr lang="pt-BR" sz="3200" dirty="0" smtClean="0"/>
              <a:t> </a:t>
            </a:r>
            <a:r>
              <a:rPr lang="pt-BR" sz="3200" dirty="0"/>
              <a:t>relação ao local de aplicação da </a:t>
            </a:r>
            <a:r>
              <a:rPr lang="pt-BR" sz="3200" dirty="0" err="1"/>
              <a:t>teleterapia</a:t>
            </a:r>
            <a:r>
              <a:rPr lang="pt-BR" sz="3200" dirty="0"/>
              <a:t> e a proteção dos funcionários a </a:t>
            </a:r>
            <a:r>
              <a:rPr lang="pt-BR" sz="3200" u="sng" dirty="0"/>
              <a:t>Comissão Nacional de Energia Nuclear(CNEN)</a:t>
            </a:r>
            <a:r>
              <a:rPr lang="pt-BR" sz="3200" dirty="0"/>
              <a:t> deve aprovar o projeto da sala, havendo uma vistoria para que se possa usá-la. As paredes são dimensionadas de tal forma que não há vazamento de radiação para além da sala, como a sala do técnico, de onde será acionado o aparelho. A disposição das paredes é em forma de labirinto, o que confere maior proteção.</a:t>
            </a:r>
          </a:p>
          <a:p>
            <a:pPr marL="0" indent="0">
              <a:buNone/>
            </a:pPr>
            <a:r>
              <a:rPr lang="pt-BR" sz="3200" dirty="0"/>
              <a:t>Além disso, existem circuitos de segurança em que todas as portas são interligadas com o circuito do aparelho. Logo quando qualquer destas portas são abertas o aparelho desliga-se rapidamente. Há também monitores de vídeo para supervisionar à distância o local da </a:t>
            </a:r>
            <a:r>
              <a:rPr lang="pt-BR" sz="3200" dirty="0" err="1"/>
              <a:t>teleterapia</a:t>
            </a:r>
            <a:r>
              <a:rPr lang="pt-BR" sz="3200" dirty="0"/>
              <a:t> e o paciente</a:t>
            </a:r>
            <a:r>
              <a:rPr lang="pt-BR" dirty="0"/>
              <a:t>.</a:t>
            </a:r>
          </a:p>
          <a:p>
            <a:endParaRPr lang="pt-BR" dirty="0"/>
          </a:p>
        </p:txBody>
      </p:sp>
    </p:spTree>
    <p:extLst>
      <p:ext uri="{BB962C8B-B14F-4D97-AF65-F5344CB8AC3E}">
        <p14:creationId xmlns:p14="http://schemas.microsoft.com/office/powerpoint/2010/main" val="9559725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704850" y="0"/>
            <a:ext cx="10648950" cy="6176963"/>
          </a:xfrm>
        </p:spPr>
        <p:txBody>
          <a:bodyPr>
            <a:normAutofit/>
          </a:bodyPr>
          <a:lstStyle/>
          <a:p>
            <a:r>
              <a:rPr lang="pt-BR" sz="3200" dirty="0"/>
              <a:t>Com relação aos tecidos atingidos durante o tratamento, a irradiação atinge os tecidos normais e doentes por igual, entretanto quanto maior o índice mitótico do tecido, maior a </a:t>
            </a:r>
            <a:r>
              <a:rPr lang="pt-BR" sz="3200" dirty="0" err="1" smtClean="0"/>
              <a:t>sensibilidade.Os</a:t>
            </a:r>
            <a:r>
              <a:rPr lang="pt-BR" sz="3200" dirty="0" smtClean="0"/>
              <a:t> </a:t>
            </a:r>
            <a:r>
              <a:rPr lang="pt-BR" sz="3200" dirty="0"/>
              <a:t>tecidos mais </a:t>
            </a:r>
            <a:r>
              <a:rPr lang="pt-BR" sz="3200" dirty="0" err="1"/>
              <a:t>radiossensíveis</a:t>
            </a:r>
            <a:r>
              <a:rPr lang="pt-BR" sz="3200" dirty="0"/>
              <a:t> sofrem maior dano que outros, menos </a:t>
            </a:r>
            <a:r>
              <a:rPr lang="pt-BR" sz="3200" dirty="0" err="1"/>
              <a:t>radiossensíveis</a:t>
            </a:r>
            <a:r>
              <a:rPr lang="pt-BR" sz="3200" dirty="0"/>
              <a:t>, usando-se a mesma dose de radiação. Os tecidos de grande atividade mitótica, como a pele, mucosa, tecido </a:t>
            </a:r>
            <a:r>
              <a:rPr lang="pt-BR" sz="3200" dirty="0" err="1"/>
              <a:t>hemocitopoiético</a:t>
            </a:r>
            <a:r>
              <a:rPr lang="pt-BR" sz="3200" dirty="0"/>
              <a:t>, aparelho digestivo e certos tumores são considerados de resposta rápida a radiação (externam rapidamente suas alterações) e aqueles de pequena atividade proliferativa, como tecido ósseo, muscular e nervoso, tecidos de resposta </a:t>
            </a:r>
            <a:r>
              <a:rPr lang="pt-BR" sz="3200" dirty="0" err="1" smtClean="0"/>
              <a:t>lenta.Certos</a:t>
            </a:r>
            <a:r>
              <a:rPr lang="pt-BR" sz="3200" dirty="0" smtClean="0"/>
              <a:t> </a:t>
            </a:r>
            <a:r>
              <a:rPr lang="pt-BR" sz="3200" dirty="0"/>
              <a:t>tecidos porém, como o </a:t>
            </a:r>
            <a:r>
              <a:rPr lang="pt-BR" sz="3200" dirty="0" err="1"/>
              <a:t>linfóide</a:t>
            </a:r>
            <a:r>
              <a:rPr lang="pt-BR" sz="3200" dirty="0"/>
              <a:t>, respondem rapidamente a radiação e não possuem grande atividade proliferativa</a:t>
            </a:r>
          </a:p>
        </p:txBody>
      </p:sp>
    </p:spTree>
    <p:extLst>
      <p:ext uri="{BB962C8B-B14F-4D97-AF65-F5344CB8AC3E}">
        <p14:creationId xmlns:p14="http://schemas.microsoft.com/office/powerpoint/2010/main" val="11091422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590550" y="0"/>
            <a:ext cx="10763250" cy="6176963"/>
          </a:xfrm>
        </p:spPr>
        <p:txBody>
          <a:bodyPr>
            <a:noAutofit/>
          </a:bodyPr>
          <a:lstStyle/>
          <a:p>
            <a:r>
              <a:rPr lang="pt-BR" dirty="0"/>
              <a:t>A radioterapia externa é geralmente realizada em uma única sessão diária durante cinco dias da semana (de 2ª a 6ª feira). Em alguns casos, pode ser indicado o regime de </a:t>
            </a:r>
            <a:r>
              <a:rPr lang="pt-BR" dirty="0" err="1"/>
              <a:t>hiperfracionamento</a:t>
            </a:r>
            <a:r>
              <a:rPr lang="pt-BR" dirty="0"/>
              <a:t>, com a aplicação de duas ou mais doses intervaladas no mesmo </a:t>
            </a:r>
            <a:r>
              <a:rPr lang="pt-BR" dirty="0" err="1" smtClean="0"/>
              <a:t>dia.Antes</a:t>
            </a:r>
            <a:r>
              <a:rPr lang="pt-BR" dirty="0" smtClean="0"/>
              <a:t> </a:t>
            </a:r>
            <a:r>
              <a:rPr lang="pt-BR" dirty="0"/>
              <a:t>de cada sessão, o paciente deve retirar suas roupas e substituí-las por um avental do hospital. Por isso, é melhor que compareça ao local com roupas confortáveis e fáceis de trocar. Para o dia da simulação sugere-se que as roupas sejam de cor escura pois são feitas marcas na pele com caneta hidrográfica que podem manchá-las, quando do término de todo o </a:t>
            </a:r>
            <a:r>
              <a:rPr lang="pt-BR" dirty="0" err="1" smtClean="0"/>
              <a:t>procedimento.Durante</a:t>
            </a:r>
            <a:r>
              <a:rPr lang="pt-BR" dirty="0" smtClean="0"/>
              <a:t> </a:t>
            </a:r>
            <a:r>
              <a:rPr lang="pt-BR" dirty="0"/>
              <a:t>as sessões de tratamento, o paciente é posicionado para a aplicação, junto ao aparelho de radioterapia, de acordo com as marcas em sua pele, reproduzindo as condições da </a:t>
            </a:r>
            <a:r>
              <a:rPr lang="pt-BR" dirty="0" err="1" smtClean="0"/>
              <a:t>simulação.Em</a:t>
            </a:r>
            <a:r>
              <a:rPr lang="pt-BR" dirty="0" smtClean="0"/>
              <a:t> </a:t>
            </a:r>
            <a:r>
              <a:rPr lang="pt-BR" dirty="0"/>
              <a:t>alguns casos são utilizados blocos protetores, colocados no aparelho, capazes de proteger das radiações áreas do corpo especialmente </a:t>
            </a:r>
            <a:r>
              <a:rPr lang="pt-BR" dirty="0" err="1" smtClean="0"/>
              <a:t>sensíveis.As</a:t>
            </a:r>
            <a:r>
              <a:rPr lang="pt-BR" dirty="0" smtClean="0"/>
              <a:t> </a:t>
            </a:r>
            <a:r>
              <a:rPr lang="pt-BR" dirty="0"/>
              <a:t>aplicações são realizadas com o aparelho em diferentes posições, orientadas pelas marcas dos campos de radiação.</a:t>
            </a:r>
          </a:p>
          <a:p>
            <a:endParaRPr lang="pt-BR" dirty="0"/>
          </a:p>
        </p:txBody>
      </p:sp>
    </p:spTree>
    <p:extLst>
      <p:ext uri="{BB962C8B-B14F-4D97-AF65-F5344CB8AC3E}">
        <p14:creationId xmlns:p14="http://schemas.microsoft.com/office/powerpoint/2010/main" val="25957384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419100" y="-19050"/>
            <a:ext cx="10934700" cy="6196013"/>
          </a:xfrm>
        </p:spPr>
        <p:txBody>
          <a:bodyPr>
            <a:noAutofit/>
          </a:bodyPr>
          <a:lstStyle/>
          <a:p>
            <a:pPr marL="0" indent="0">
              <a:buNone/>
            </a:pPr>
            <a:r>
              <a:rPr lang="pt-BR" sz="3600" dirty="0"/>
              <a:t>O operador do aparelho de radioterapia controla a aplicação de fora da sala de tratamento, através de monitores de TV. Durante as sessões, o paciente pode se comunicar pelo microfone.</a:t>
            </a:r>
          </a:p>
          <a:p>
            <a:pPr marL="0" indent="0">
              <a:buNone/>
            </a:pPr>
            <a:r>
              <a:rPr lang="pt-BR" sz="3600" dirty="0"/>
              <a:t>Cada sessão leva de 5 a 20 minutos, sendo que a radiação é aplicada de 1 a 5 minutos.</a:t>
            </a:r>
          </a:p>
          <a:p>
            <a:pPr marL="0" indent="0">
              <a:buNone/>
            </a:pPr>
            <a:r>
              <a:rPr lang="pt-BR" sz="3600" dirty="0"/>
              <a:t>A radiação não pode ser vista, não causa dor e não tem </a:t>
            </a:r>
            <a:r>
              <a:rPr lang="pt-BR" sz="3600" dirty="0" err="1" smtClean="0"/>
              <a:t>cheiro.O</a:t>
            </a:r>
            <a:r>
              <a:rPr lang="pt-BR" sz="3600" dirty="0" smtClean="0"/>
              <a:t> </a:t>
            </a:r>
            <a:r>
              <a:rPr lang="pt-BR" sz="3600" dirty="0"/>
              <a:t>tempo e duração do tratamento dependem do tipo de tumor, seu tamanho e localização. Isto já é conhecido a nível experimental: assim o tempo e duração do tratamento são dependentes das diferentes </a:t>
            </a:r>
            <a:r>
              <a:rPr lang="pt-BR" sz="3600" dirty="0" err="1"/>
              <a:t>radiossensibilidades</a:t>
            </a:r>
            <a:r>
              <a:rPr lang="pt-BR" sz="3600" dirty="0"/>
              <a:t>, específicas de cada tumor.</a:t>
            </a:r>
          </a:p>
          <a:p>
            <a:endParaRPr lang="pt-BR" sz="3600" dirty="0"/>
          </a:p>
        </p:txBody>
      </p:sp>
    </p:spTree>
    <p:extLst>
      <p:ext uri="{BB962C8B-B14F-4D97-AF65-F5344CB8AC3E}">
        <p14:creationId xmlns:p14="http://schemas.microsoft.com/office/powerpoint/2010/main" val="26601350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400050" y="0"/>
            <a:ext cx="10953750" cy="6176963"/>
          </a:xfrm>
        </p:spPr>
        <p:txBody>
          <a:bodyPr>
            <a:normAutofit fontScale="92500" lnSpcReduction="10000"/>
          </a:bodyPr>
          <a:lstStyle/>
          <a:p>
            <a:pPr marL="0" indent="0">
              <a:buNone/>
            </a:pPr>
            <a:r>
              <a:rPr lang="pt-BR" sz="3500" dirty="0"/>
              <a:t>Os efeitos imediatos são observados nos tecidos que apresentam maior capacidade proliferativa, como as gônadas, a epiderme, as mucosas dos tratos digestivo, urinário e genital, e a medula óssea. Eles ocorrem somente se estes tecidos estiverem incluídos no campo de irradiação e podem ser potencializados pela administração simultânea de quimioterápicos. Manifestam-se clinicamente por </a:t>
            </a:r>
            <a:r>
              <a:rPr lang="pt-BR" sz="3500" dirty="0" err="1"/>
              <a:t>anovulação</a:t>
            </a:r>
            <a:r>
              <a:rPr lang="pt-BR" sz="3500" dirty="0"/>
              <a:t> ou </a:t>
            </a:r>
            <a:r>
              <a:rPr lang="pt-BR" sz="3500" dirty="0" err="1"/>
              <a:t>azoospermia</a:t>
            </a:r>
            <a:r>
              <a:rPr lang="pt-BR" sz="3500" dirty="0"/>
              <a:t>, </a:t>
            </a:r>
            <a:r>
              <a:rPr lang="pt-BR" sz="3500" dirty="0" err="1"/>
              <a:t>epitelites</a:t>
            </a:r>
            <a:r>
              <a:rPr lang="pt-BR" sz="3500" dirty="0"/>
              <a:t>, </a:t>
            </a:r>
            <a:r>
              <a:rPr lang="pt-BR" sz="3500" dirty="0" err="1"/>
              <a:t>mucosites</a:t>
            </a:r>
            <a:r>
              <a:rPr lang="pt-BR" sz="3500" dirty="0"/>
              <a:t> e </a:t>
            </a:r>
            <a:r>
              <a:rPr lang="pt-BR" sz="3500" dirty="0" err="1"/>
              <a:t>mielodepressão</a:t>
            </a:r>
            <a:r>
              <a:rPr lang="pt-BR" sz="3500" dirty="0"/>
              <a:t> (leucopenia e </a:t>
            </a:r>
            <a:r>
              <a:rPr lang="pt-BR" sz="3500" dirty="0" err="1"/>
              <a:t>plaquetopenia</a:t>
            </a:r>
            <a:r>
              <a:rPr lang="pt-BR" sz="3500" dirty="0"/>
              <a:t>) e devem ser tratados sintomaticamente, pois geralmente são bem tolerados e reversíveis.</a:t>
            </a:r>
          </a:p>
          <a:p>
            <a:pPr marL="0" indent="0">
              <a:buNone/>
            </a:pPr>
            <a:r>
              <a:rPr lang="pt-BR" sz="3500" dirty="0"/>
              <a:t>Os efeitos tardios são raros e ocorrem quando as doses de tolerância dos tecidos normais são ultrapassadas. Os efeitos tardios manifestam-se por atrofias e fibroses. As alterações de caráter genético e o desenvolvimento de outros tumores malignos são raramente observados.</a:t>
            </a:r>
          </a:p>
          <a:p>
            <a:endParaRPr lang="pt-BR" dirty="0"/>
          </a:p>
        </p:txBody>
      </p:sp>
    </p:spTree>
    <p:extLst>
      <p:ext uri="{BB962C8B-B14F-4D97-AF65-F5344CB8AC3E}">
        <p14:creationId xmlns:p14="http://schemas.microsoft.com/office/powerpoint/2010/main" val="22436104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628650" y="609600"/>
            <a:ext cx="10725150" cy="5567363"/>
          </a:xfrm>
        </p:spPr>
        <p:txBody>
          <a:bodyPr>
            <a:normAutofit/>
          </a:bodyPr>
          <a:lstStyle/>
          <a:p>
            <a:r>
              <a:rPr lang="pt-BR" sz="4400" dirty="0"/>
              <a:t>Todos os tecidos podem ser afetados, em graus variados, pelas radiações. Normalmente, os efeitos se relacionam com a dose total absorvida e com o fracionamento utilizado. A cirurgia e a quimioterapia podem contribuir para o agravamento destes efeitos</a:t>
            </a:r>
          </a:p>
        </p:txBody>
      </p:sp>
    </p:spTree>
    <p:extLst>
      <p:ext uri="{BB962C8B-B14F-4D97-AF65-F5344CB8AC3E}">
        <p14:creationId xmlns:p14="http://schemas.microsoft.com/office/powerpoint/2010/main" val="38115390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85800" y="228601"/>
            <a:ext cx="10210800" cy="1200149"/>
          </a:xfrm>
        </p:spPr>
        <p:txBody>
          <a:bodyPr>
            <a:noAutofit/>
          </a:bodyPr>
          <a:lstStyle/>
          <a:p>
            <a:r>
              <a:rPr lang="pt-BR" sz="6000" dirty="0" smtClean="0"/>
              <a:t>Braquiaterapia</a:t>
            </a:r>
            <a:br>
              <a:rPr lang="pt-BR" sz="6000" dirty="0" smtClean="0"/>
            </a:br>
            <a:endParaRPr lang="pt-BR" sz="6000" dirty="0"/>
          </a:p>
        </p:txBody>
      </p:sp>
      <p:pic>
        <p:nvPicPr>
          <p:cNvPr id="4" name="Espaço Reservado para Conteú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55265" y="828674"/>
            <a:ext cx="10860485" cy="6029325"/>
          </a:xfrm>
        </p:spPr>
      </p:pic>
    </p:spTree>
    <p:extLst>
      <p:ext uri="{BB962C8B-B14F-4D97-AF65-F5344CB8AC3E}">
        <p14:creationId xmlns:p14="http://schemas.microsoft.com/office/powerpoint/2010/main" val="10323295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err="1"/>
              <a:t>Teleterapia</a:t>
            </a:r>
            <a:r>
              <a:rPr lang="pt-BR" b="1" dirty="0"/>
              <a:t/>
            </a:r>
            <a:br>
              <a:rPr lang="pt-BR" b="1" dirty="0"/>
            </a:br>
            <a:endParaRPr lang="pt-BR" dirty="0"/>
          </a:p>
        </p:txBody>
      </p:sp>
      <p:pic>
        <p:nvPicPr>
          <p:cNvPr id="4" name="Espaço Reservado para Conteú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8124" y="1146220"/>
            <a:ext cx="10930899" cy="5615188"/>
          </a:xfrm>
        </p:spPr>
      </p:pic>
    </p:spTree>
    <p:extLst>
      <p:ext uri="{BB962C8B-B14F-4D97-AF65-F5344CB8AC3E}">
        <p14:creationId xmlns:p14="http://schemas.microsoft.com/office/powerpoint/2010/main" val="26806558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0"/>
            <a:ext cx="9715500" cy="968375"/>
          </a:xfrm>
        </p:spPr>
        <p:txBody>
          <a:bodyPr>
            <a:normAutofit fontScale="90000"/>
          </a:bodyPr>
          <a:lstStyle/>
          <a:p>
            <a:r>
              <a:rPr lang="pt-BR" b="1" dirty="0"/>
              <a:t>A </a:t>
            </a:r>
            <a:r>
              <a:rPr lang="pt-BR" b="1" dirty="0" err="1"/>
              <a:t>braquiterapia</a:t>
            </a:r>
            <a:r>
              <a:rPr lang="pt-BR" b="1" dirty="0"/>
              <a:t> é um tipo de radioterapia que utiliza feixes de radiação interno</a:t>
            </a:r>
          </a:p>
        </p:txBody>
      </p:sp>
      <p:sp>
        <p:nvSpPr>
          <p:cNvPr id="3" name="Espaço Reservado para Conteúdo 2"/>
          <p:cNvSpPr>
            <a:spLocks noGrp="1"/>
          </p:cNvSpPr>
          <p:nvPr>
            <p:ph idx="1"/>
          </p:nvPr>
        </p:nvSpPr>
        <p:spPr>
          <a:xfrm>
            <a:off x="571500" y="1349375"/>
            <a:ext cx="10782300" cy="5208588"/>
          </a:xfrm>
        </p:spPr>
        <p:txBody>
          <a:bodyPr>
            <a:normAutofit lnSpcReduction="10000"/>
          </a:bodyPr>
          <a:lstStyle/>
          <a:p>
            <a:r>
              <a:rPr lang="pt-BR" sz="3600" dirty="0"/>
              <a:t>onde são utilizadas fontes de baixas e altas doses, dependendo do tratamento a ser realizado. A fonte de radiação é inserida em cavidades do corpo humano (útero, vagina), de forma cirúrgica (vasos sanguíneos), em contato direto (mama) ou de forma </a:t>
            </a:r>
            <a:r>
              <a:rPr lang="pt-BR" sz="3600" dirty="0" err="1"/>
              <a:t>endoluminal</a:t>
            </a:r>
            <a:r>
              <a:rPr lang="pt-BR" sz="3600" dirty="0"/>
              <a:t> (esôfago).</a:t>
            </a:r>
          </a:p>
          <a:p>
            <a:r>
              <a:rPr lang="pt-BR" sz="3600" dirty="0"/>
              <a:t>A </a:t>
            </a:r>
            <a:r>
              <a:rPr lang="pt-BR" sz="3600" dirty="0" err="1"/>
              <a:t>braquiterapia</a:t>
            </a:r>
            <a:r>
              <a:rPr lang="pt-BR" sz="3600" dirty="0"/>
              <a:t>, também chamada de terapia de </a:t>
            </a:r>
            <a:r>
              <a:rPr lang="pt-BR" sz="3600" dirty="0" smtClean="0"/>
              <a:t>radiação interna</a:t>
            </a:r>
            <a:r>
              <a:rPr lang="pt-BR" sz="3600" dirty="0"/>
              <a:t>, permite que um médico use uma dose total maior de radiação para tratar uma área menor e em menos tempo do que é possível com o tratamento de </a:t>
            </a:r>
            <a:r>
              <a:rPr lang="pt-BR" sz="3600" dirty="0" err="1"/>
              <a:t>teleterapia</a:t>
            </a:r>
            <a:r>
              <a:rPr lang="pt-BR" sz="3600" dirty="0" smtClean="0"/>
              <a:t>. </a:t>
            </a:r>
            <a:endParaRPr lang="pt-BR" sz="3600" dirty="0"/>
          </a:p>
          <a:p>
            <a:endParaRPr lang="pt-BR" dirty="0"/>
          </a:p>
        </p:txBody>
      </p:sp>
    </p:spTree>
    <p:extLst>
      <p:ext uri="{BB962C8B-B14F-4D97-AF65-F5344CB8AC3E}">
        <p14:creationId xmlns:p14="http://schemas.microsoft.com/office/powerpoint/2010/main" val="18551039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361950" y="0"/>
            <a:ext cx="10991850" cy="6858000"/>
          </a:xfrm>
        </p:spPr>
        <p:txBody>
          <a:bodyPr>
            <a:normAutofit lnSpcReduction="10000"/>
          </a:bodyPr>
          <a:lstStyle/>
          <a:p>
            <a:r>
              <a:rPr lang="pt-BR" sz="3200" dirty="0"/>
              <a:t>A </a:t>
            </a:r>
            <a:r>
              <a:rPr lang="pt-BR" sz="3200" dirty="0" err="1"/>
              <a:t>braquiterapia</a:t>
            </a:r>
            <a:r>
              <a:rPr lang="pt-BR" sz="3200" dirty="0"/>
              <a:t> é usada para tratar tumores por todo o corpo, incluindo:</a:t>
            </a:r>
          </a:p>
          <a:p>
            <a:r>
              <a:rPr lang="pt-BR" sz="3200" dirty="0"/>
              <a:t>Próstata</a:t>
            </a:r>
          </a:p>
          <a:p>
            <a:r>
              <a:rPr lang="pt-BR" sz="3200" dirty="0"/>
              <a:t>Colo do útero</a:t>
            </a:r>
          </a:p>
          <a:p>
            <a:r>
              <a:rPr lang="pt-BR" sz="3200" dirty="0"/>
              <a:t>Cabeça e pescoço</a:t>
            </a:r>
          </a:p>
          <a:p>
            <a:r>
              <a:rPr lang="pt-BR" sz="3200" dirty="0"/>
              <a:t>Pele</a:t>
            </a:r>
          </a:p>
          <a:p>
            <a:r>
              <a:rPr lang="pt-BR" sz="3200" dirty="0"/>
              <a:t>Mama</a:t>
            </a:r>
          </a:p>
          <a:p>
            <a:r>
              <a:rPr lang="pt-BR" sz="3200" dirty="0"/>
              <a:t>Vesícula biliar</a:t>
            </a:r>
          </a:p>
          <a:p>
            <a:r>
              <a:rPr lang="pt-BR" sz="3200" dirty="0"/>
              <a:t>Útero</a:t>
            </a:r>
          </a:p>
          <a:p>
            <a:r>
              <a:rPr lang="pt-BR" sz="3200" dirty="0"/>
              <a:t>Vagina</a:t>
            </a:r>
          </a:p>
          <a:p>
            <a:r>
              <a:rPr lang="pt-BR" sz="3200" dirty="0"/>
              <a:t>Pulmão</a:t>
            </a:r>
          </a:p>
          <a:p>
            <a:r>
              <a:rPr lang="pt-BR" sz="3200" dirty="0"/>
              <a:t>Reto</a:t>
            </a:r>
          </a:p>
          <a:p>
            <a:r>
              <a:rPr lang="pt-BR" sz="3200" dirty="0"/>
              <a:t>Olhos</a:t>
            </a:r>
          </a:p>
          <a:p>
            <a:endParaRPr lang="pt-BR" dirty="0"/>
          </a:p>
        </p:txBody>
      </p:sp>
    </p:spTree>
    <p:extLst>
      <p:ext uri="{BB962C8B-B14F-4D97-AF65-F5344CB8AC3E}">
        <p14:creationId xmlns:p14="http://schemas.microsoft.com/office/powerpoint/2010/main" val="17119358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0"/>
            <a:ext cx="10515600" cy="1325563"/>
          </a:xfrm>
        </p:spPr>
        <p:txBody>
          <a:bodyPr>
            <a:normAutofit fontScale="90000"/>
          </a:bodyPr>
          <a:lstStyle/>
          <a:p>
            <a:r>
              <a:rPr lang="pt-BR" b="1" dirty="0"/>
              <a:t>A </a:t>
            </a:r>
            <a:r>
              <a:rPr lang="pt-BR" b="1" dirty="0" err="1"/>
              <a:t>braquiterapia</a:t>
            </a:r>
            <a:r>
              <a:rPr lang="pt-BR" b="1" dirty="0"/>
              <a:t> é divida em dois tipos, de acordo com o tratamento, podendo ser temporária ou permanente.</a:t>
            </a:r>
          </a:p>
        </p:txBody>
      </p:sp>
      <p:sp>
        <p:nvSpPr>
          <p:cNvPr id="3" name="Espaço Reservado para Conteúdo 2"/>
          <p:cNvSpPr>
            <a:spLocks noGrp="1"/>
          </p:cNvSpPr>
          <p:nvPr>
            <p:ph idx="1"/>
          </p:nvPr>
        </p:nvSpPr>
        <p:spPr/>
        <p:txBody>
          <a:bodyPr>
            <a:normAutofit/>
          </a:bodyPr>
          <a:lstStyle/>
          <a:p>
            <a:r>
              <a:rPr lang="pt-BR" sz="4400" dirty="0"/>
              <a:t>Na </a:t>
            </a:r>
            <a:r>
              <a:rPr lang="pt-BR" sz="4400" dirty="0" err="1"/>
              <a:t>braquiterapia</a:t>
            </a:r>
            <a:r>
              <a:rPr lang="pt-BR" sz="4400" dirty="0"/>
              <a:t> temporária, um material altamente radioativo é colocado dentro de um cateter ou tubo para uma quantidade específica de tempo e então retirado. A </a:t>
            </a:r>
            <a:r>
              <a:rPr lang="pt-BR" sz="4400" dirty="0" err="1"/>
              <a:t>braquiterapia</a:t>
            </a:r>
            <a:r>
              <a:rPr lang="pt-BR" sz="4400" dirty="0"/>
              <a:t> temporária pode ser administrada em uma taxa de baixa dose (LDR) ou taxa de dose alta (HDR)</a:t>
            </a:r>
          </a:p>
        </p:txBody>
      </p:sp>
    </p:spTree>
    <p:extLst>
      <p:ext uri="{BB962C8B-B14F-4D97-AF65-F5344CB8AC3E}">
        <p14:creationId xmlns:p14="http://schemas.microsoft.com/office/powerpoint/2010/main" val="29451592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419100" y="0"/>
            <a:ext cx="10934700" cy="6176963"/>
          </a:xfrm>
        </p:spPr>
        <p:txBody>
          <a:bodyPr>
            <a:noAutofit/>
          </a:bodyPr>
          <a:lstStyle/>
          <a:p>
            <a:r>
              <a:rPr lang="pt-BR" sz="3600" dirty="0"/>
              <a:t>Na </a:t>
            </a:r>
            <a:r>
              <a:rPr lang="pt-BR" sz="3600" dirty="0" err="1"/>
              <a:t>braquiterapia</a:t>
            </a:r>
            <a:r>
              <a:rPr lang="pt-BR" sz="3600" dirty="0"/>
              <a:t> permanente, também chamada de implantação de sementes, envolve a colocação de sementes radioativas ou pellets (aproximadamente o tamanho de um grão de arroz) introduzido ou perto do tumor e deixá-los ali permanentemente. Depois de vários meses, o nível de radioatividade dos implantes, eventualmente diminui para quase zero. As sementes inativas então permanecem no corpo, com nenhum efeito duradouro sobre o paciente. Às vezes, estas sementes metálicas inativos podem desencadear detectores de metais nos postos de segurança do aeroporto.</a:t>
            </a:r>
          </a:p>
        </p:txBody>
      </p:sp>
    </p:spTree>
    <p:extLst>
      <p:ext uri="{BB962C8B-B14F-4D97-AF65-F5344CB8AC3E}">
        <p14:creationId xmlns:p14="http://schemas.microsoft.com/office/powerpoint/2010/main" val="5405209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571500" y="0"/>
            <a:ext cx="10782300" cy="6176963"/>
          </a:xfrm>
        </p:spPr>
        <p:txBody>
          <a:bodyPr>
            <a:noAutofit/>
          </a:bodyPr>
          <a:lstStyle/>
          <a:p>
            <a:r>
              <a:rPr lang="pt-BR" sz="3600" dirty="0"/>
              <a:t>A </a:t>
            </a:r>
            <a:r>
              <a:rPr lang="pt-BR" sz="3600" dirty="0" err="1"/>
              <a:t>braquiterapia</a:t>
            </a:r>
            <a:r>
              <a:rPr lang="pt-BR" sz="3600" dirty="0"/>
              <a:t> requer um tratamento de equipe, incluindo um oncologista, físico médico, </a:t>
            </a:r>
            <a:r>
              <a:rPr lang="pt-BR" sz="3600" dirty="0" err="1"/>
              <a:t>dosimetrista</a:t>
            </a:r>
            <a:r>
              <a:rPr lang="pt-BR" sz="3600" dirty="0"/>
              <a:t>, </a:t>
            </a:r>
            <a:r>
              <a:rPr lang="pt-BR" sz="3600" dirty="0" err="1"/>
              <a:t>radioterapeuta</a:t>
            </a:r>
            <a:r>
              <a:rPr lang="pt-BR" sz="3600" dirty="0"/>
              <a:t>, enfermeiro, entre outros profissionais. O oncologista é um médico que avalia o paciente e determina a terapia apropriada. Ele determina qual é a área do corpo para tratar e quanta radiação para entregar. Em casos selecionados, o cirurgião vai ajudar o oncologista na colocação dos dispositivos de </a:t>
            </a:r>
            <a:r>
              <a:rPr lang="pt-BR" sz="3600" dirty="0" err="1"/>
              <a:t>braquiterapia</a:t>
            </a:r>
            <a:r>
              <a:rPr lang="pt-BR" sz="3600" dirty="0"/>
              <a:t>, tais como cateteres ou agulhas, dentro do paciente. Juntamente com o físico médico e o </a:t>
            </a:r>
            <a:r>
              <a:rPr lang="pt-BR" sz="3600" dirty="0" err="1"/>
              <a:t>dosimetrista</a:t>
            </a:r>
            <a:r>
              <a:rPr lang="pt-BR" sz="3600" dirty="0"/>
              <a:t>, o oncologista determina quais técnicas usar para entregar a dose prescrita e dosagem quanto as estruturas circundantes podem tolerar</a:t>
            </a:r>
          </a:p>
        </p:txBody>
      </p:sp>
    </p:spTree>
    <p:extLst>
      <p:ext uri="{BB962C8B-B14F-4D97-AF65-F5344CB8AC3E}">
        <p14:creationId xmlns:p14="http://schemas.microsoft.com/office/powerpoint/2010/main" val="29373920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71550" y="0"/>
            <a:ext cx="10515600" cy="1325563"/>
          </a:xfrm>
        </p:spPr>
        <p:txBody>
          <a:bodyPr/>
          <a:lstStyle/>
          <a:p>
            <a:endParaRPr lang="pt-BR"/>
          </a:p>
        </p:txBody>
      </p:sp>
      <p:sp>
        <p:nvSpPr>
          <p:cNvPr id="3" name="Espaço Reservado para Conteúdo 2"/>
          <p:cNvSpPr>
            <a:spLocks noGrp="1"/>
          </p:cNvSpPr>
          <p:nvPr>
            <p:ph idx="1"/>
          </p:nvPr>
        </p:nvSpPr>
        <p:spPr>
          <a:xfrm>
            <a:off x="971550" y="0"/>
            <a:ext cx="10515600" cy="4351338"/>
          </a:xfrm>
        </p:spPr>
        <p:txBody>
          <a:bodyPr>
            <a:noAutofit/>
          </a:bodyPr>
          <a:lstStyle/>
          <a:p>
            <a:r>
              <a:rPr lang="pt-BR" sz="4800" dirty="0"/>
              <a:t>O físico e o </a:t>
            </a:r>
            <a:r>
              <a:rPr lang="pt-BR" sz="4800" dirty="0" err="1"/>
              <a:t>dosimetrista</a:t>
            </a:r>
            <a:r>
              <a:rPr lang="pt-BR" sz="4800" dirty="0"/>
              <a:t> então fazem cálculos de tratamento detalhado. Os </a:t>
            </a:r>
            <a:r>
              <a:rPr lang="pt-BR" sz="4800" dirty="0" err="1"/>
              <a:t>radioterapeutas</a:t>
            </a:r>
            <a:r>
              <a:rPr lang="pt-BR" sz="4800" dirty="0"/>
              <a:t> podem ser úteis para ajudar nos tratamentos. O enfermeiro fornece ao paciente informações sobre o tratamento e possíveis reações adversas e ajuda a gerenciar o cuidado de cateteres de </a:t>
            </a:r>
            <a:r>
              <a:rPr lang="pt-BR" sz="4800" dirty="0" err="1"/>
              <a:t>braquiterapia</a:t>
            </a:r>
            <a:endParaRPr lang="pt-BR" sz="4800" dirty="0"/>
          </a:p>
        </p:txBody>
      </p:sp>
    </p:spTree>
    <p:extLst>
      <p:ext uri="{BB962C8B-B14F-4D97-AF65-F5344CB8AC3E}">
        <p14:creationId xmlns:p14="http://schemas.microsoft.com/office/powerpoint/2010/main" val="13939297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647700" y="0"/>
            <a:ext cx="10706100" cy="6176963"/>
          </a:xfrm>
        </p:spPr>
        <p:txBody>
          <a:bodyPr>
            <a:noAutofit/>
          </a:bodyPr>
          <a:lstStyle/>
          <a:p>
            <a:r>
              <a:rPr lang="pt-BR" sz="3200" dirty="0"/>
              <a:t>Para o implantes permanentes, o material radioativo (que é envolto em pequenas sementes ou pellets) é colocado diretamente no tecido do tumor usando um dispositivo de entrega especializada. Para implantes temporários, agulhas, cateteres de plástico ou aplicadores especializados são colocados no local do tratamento. Podem ser utilizados diferentes tipos de material radioativo de acordo com o tipo de </a:t>
            </a:r>
            <a:r>
              <a:rPr lang="pt-BR" sz="3200" dirty="0" err="1"/>
              <a:t>braquiterapia</a:t>
            </a:r>
            <a:r>
              <a:rPr lang="pt-BR" sz="3200" dirty="0"/>
              <a:t>; alguns tipos de fontes radioativas usadas na </a:t>
            </a:r>
            <a:r>
              <a:rPr lang="pt-BR" sz="3200" dirty="0" err="1"/>
              <a:t>braquiterapia</a:t>
            </a:r>
            <a:r>
              <a:rPr lang="pt-BR" sz="3200" dirty="0"/>
              <a:t> </a:t>
            </a:r>
            <a:r>
              <a:rPr lang="pt-BR" sz="3200" dirty="0" err="1"/>
              <a:t>são:paládio</a:t>
            </a:r>
            <a:r>
              <a:rPr lang="pt-BR" sz="3200" dirty="0"/>
              <a:t>, iodo, césio e irídio. Em todos os casos de </a:t>
            </a:r>
            <a:r>
              <a:rPr lang="pt-BR" sz="3200" dirty="0" err="1"/>
              <a:t>braquiterapia</a:t>
            </a:r>
            <a:r>
              <a:rPr lang="pt-BR" sz="3200" dirty="0"/>
              <a:t>, a fonte de radiação é encapsulada que significa que o material radioativo é colocado dentro de uma cápsula metálica não-radioativa. Isso impede que os materiais radioativos entrem no corpo do paciente</a:t>
            </a:r>
          </a:p>
        </p:txBody>
      </p:sp>
    </p:spTree>
    <p:extLst>
      <p:ext uri="{BB962C8B-B14F-4D97-AF65-F5344CB8AC3E}">
        <p14:creationId xmlns:p14="http://schemas.microsoft.com/office/powerpoint/2010/main" val="9191699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500062"/>
            <a:ext cx="10515600" cy="1325563"/>
          </a:xfrm>
        </p:spPr>
        <p:txBody>
          <a:bodyPr/>
          <a:lstStyle/>
          <a:p>
            <a:endParaRPr lang="pt-BR"/>
          </a:p>
        </p:txBody>
      </p:sp>
      <p:sp>
        <p:nvSpPr>
          <p:cNvPr id="3" name="Espaço Reservado para Conteúdo 2"/>
          <p:cNvSpPr>
            <a:spLocks noGrp="1"/>
          </p:cNvSpPr>
          <p:nvPr>
            <p:ph idx="1"/>
          </p:nvPr>
        </p:nvSpPr>
        <p:spPr>
          <a:xfrm>
            <a:off x="857250" y="800100"/>
            <a:ext cx="10515600" cy="4351338"/>
          </a:xfrm>
        </p:spPr>
        <p:txBody>
          <a:bodyPr>
            <a:noAutofit/>
          </a:bodyPr>
          <a:lstStyle/>
          <a:p>
            <a:r>
              <a:rPr lang="pt-BR" sz="3200" dirty="0"/>
              <a:t>Após o posicionamento exato do dispositivo tenha sido confirmado, as fontes são então inseridas. O oncologista pode inserir e remover o material radioativo manualmente depois de colocar o dispositivo de entrega, ou a fonte de radiação pode ser inserida usando uma máquina de </a:t>
            </a:r>
            <a:r>
              <a:rPr lang="pt-BR" sz="3200" dirty="0" err="1"/>
              <a:t>afterloading</a:t>
            </a:r>
            <a:r>
              <a:rPr lang="pt-BR" sz="3200" dirty="0"/>
              <a:t> remota controlada por computador.</a:t>
            </a:r>
          </a:p>
          <a:p>
            <a:r>
              <a:rPr lang="pt-BR" sz="3200" dirty="0"/>
              <a:t>Exames de Raios-x, ultrassom, TC ou RM podem ser usadas para ajudar a posicionar o material radioativo para tratar mais eficazmente o tumor. Para o planejamento do tratamento, um computador é usado para ajudar a calcular a posição de origem e a quantidade de tempo necessário para entregar a dose desejada de radiação para o tumor</a:t>
            </a:r>
          </a:p>
        </p:txBody>
      </p:sp>
    </p:spTree>
    <p:extLst>
      <p:ext uri="{BB962C8B-B14F-4D97-AF65-F5344CB8AC3E}">
        <p14:creationId xmlns:p14="http://schemas.microsoft.com/office/powerpoint/2010/main" val="37634094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838200" y="0"/>
            <a:ext cx="10515600" cy="6176963"/>
          </a:xfrm>
        </p:spPr>
        <p:txBody>
          <a:bodyPr>
            <a:normAutofit fontScale="92500" lnSpcReduction="20000"/>
          </a:bodyPr>
          <a:lstStyle/>
          <a:p>
            <a:r>
              <a:rPr lang="pt-BR" sz="3500" dirty="0"/>
              <a:t>A </a:t>
            </a:r>
            <a:r>
              <a:rPr lang="pt-BR" sz="3500" dirty="0" err="1"/>
              <a:t>Teleterapia</a:t>
            </a:r>
            <a:r>
              <a:rPr lang="pt-BR" sz="3500" dirty="0"/>
              <a:t> emprega uma fonte externa, colocada à distância do paciente, através de um aparelho emissor de radiação. Por esta razão, também é conhecida como radioterapia externa e representa a modalidade mais comum de tratamento radioterápico.</a:t>
            </a:r>
          </a:p>
          <a:p>
            <a:r>
              <a:rPr lang="pt-BR" sz="3500" dirty="0"/>
              <a:t>A </a:t>
            </a:r>
            <a:r>
              <a:rPr lang="pt-BR" sz="3500" dirty="0" err="1"/>
              <a:t>teleterapia</a:t>
            </a:r>
            <a:r>
              <a:rPr lang="pt-BR" sz="3500" dirty="0"/>
              <a:t>, introduzida na prática médica no início do século, expandiu na década de 30 devido ao desenvolvimento dos aparelhos de radioterapia convencional com energias superiores a 130 KV (</a:t>
            </a:r>
            <a:r>
              <a:rPr lang="pt-BR" sz="3500" dirty="0" err="1"/>
              <a:t>kilo-volts</a:t>
            </a:r>
            <a:r>
              <a:rPr lang="pt-BR" sz="3500" dirty="0"/>
              <a:t>), permitindo o tratamento de tumores profundos.</a:t>
            </a:r>
          </a:p>
          <a:p>
            <a:r>
              <a:rPr lang="pt-BR" sz="3500" dirty="0"/>
              <a:t>Nas décadas de 30 e 40 surgiram as bombas de cobalto e os aceleradores lineares, com energias de </a:t>
            </a:r>
            <a:r>
              <a:rPr lang="pt-BR" sz="3500" dirty="0" err="1"/>
              <a:t>MeVs</a:t>
            </a:r>
            <a:r>
              <a:rPr lang="pt-BR" sz="3500" dirty="0"/>
              <a:t> (</a:t>
            </a:r>
            <a:r>
              <a:rPr lang="pt-BR" sz="3500" dirty="0" err="1"/>
              <a:t>mega</a:t>
            </a:r>
            <a:r>
              <a:rPr lang="pt-BR" sz="3500" dirty="0"/>
              <a:t>-</a:t>
            </a:r>
            <a:r>
              <a:rPr lang="pt-BR" sz="3500" dirty="0" err="1"/>
              <a:t>eletron</a:t>
            </a:r>
            <a:r>
              <a:rPr lang="pt-BR" sz="3500" dirty="0"/>
              <a:t>-volts).</a:t>
            </a:r>
          </a:p>
          <a:p>
            <a:r>
              <a:rPr lang="pt-BR" sz="3500" dirty="0"/>
              <a:t>É planejado de acordo com a necessidade de cada paciente e segue quatro etapas principais:</a:t>
            </a:r>
          </a:p>
          <a:p>
            <a:endParaRPr lang="pt-BR" dirty="0"/>
          </a:p>
        </p:txBody>
      </p:sp>
    </p:spTree>
    <p:extLst>
      <p:ext uri="{BB962C8B-B14F-4D97-AF65-F5344CB8AC3E}">
        <p14:creationId xmlns:p14="http://schemas.microsoft.com/office/powerpoint/2010/main" val="34148716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552450" y="0"/>
            <a:ext cx="11315700" cy="6858000"/>
          </a:xfrm>
        </p:spPr>
        <p:txBody>
          <a:bodyPr>
            <a:normAutofit fontScale="92500"/>
          </a:bodyPr>
          <a:lstStyle/>
          <a:p>
            <a:r>
              <a:rPr lang="pt-BR" dirty="0"/>
              <a:t>1ª Etapa - Consulta Médica: Um médico </a:t>
            </a:r>
            <a:r>
              <a:rPr lang="pt-BR" dirty="0" err="1"/>
              <a:t>radioterapeuta</a:t>
            </a:r>
            <a:r>
              <a:rPr lang="pt-BR" dirty="0"/>
              <a:t> irá examiná-lo, fará uma série de perguntas para saber tudo o que tem ocorrido com você e pedirá alguns exames.</a:t>
            </a:r>
          </a:p>
          <a:p>
            <a:r>
              <a:rPr lang="pt-BR" dirty="0"/>
              <a:t>2ª Etapa - Reunião para Definição do Tratamento: quando os exames estão prontos, é marcada uma reunião para estudo da sua doença. Diversos profissionais irão definir a forma e o tempo do tratamento.</a:t>
            </a:r>
          </a:p>
          <a:p>
            <a:r>
              <a:rPr lang="pt-BR" dirty="0"/>
              <a:t>3ª Etapa - Consulta para Programação do Tratamento: para programar o tratamento é utilizado um aparelho chamado simulador. Através de radiografias, seu médico delimita a área a ser tratada, marcando a pele com uma tinta vermelha. A fim de que a radiação atinja somente a área a ser tratada, em alguns casos, um molde de gesso ou de plástico poderá ser feito, para ajudar a manter a pessoa na mesma posição durante a aplicação.</a:t>
            </a:r>
          </a:p>
          <a:p>
            <a:r>
              <a:rPr lang="pt-BR" dirty="0"/>
              <a:t>4ª Etapa - Aplicações: São feitas pelo tempo definido por seu médico. No INCA, você recebe um cartão contendo o nome do seu médico, o dia e a hora da aplicação, o local e o nome do aparelho onde será tratado. O número de aplicações necessárias pode variar de acordo com a extensão e a localização do tumor, dos resultados dos seus exames e do seu estado de saúde.</a:t>
            </a:r>
          </a:p>
          <a:p>
            <a:endParaRPr lang="pt-BR" dirty="0"/>
          </a:p>
        </p:txBody>
      </p:sp>
    </p:spTree>
    <p:extLst>
      <p:ext uri="{BB962C8B-B14F-4D97-AF65-F5344CB8AC3E}">
        <p14:creationId xmlns:p14="http://schemas.microsoft.com/office/powerpoint/2010/main" val="24859118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19100" y="5165725"/>
            <a:ext cx="10515600" cy="1325563"/>
          </a:xfrm>
        </p:spPr>
        <p:txBody>
          <a:bodyPr/>
          <a:lstStyle/>
          <a:p>
            <a:endParaRPr lang="pt-BR"/>
          </a:p>
        </p:txBody>
      </p:sp>
      <p:sp>
        <p:nvSpPr>
          <p:cNvPr id="3" name="Espaço Reservado para Conteúdo 2"/>
          <p:cNvSpPr>
            <a:spLocks noGrp="1"/>
          </p:cNvSpPr>
          <p:nvPr>
            <p:ph idx="1"/>
          </p:nvPr>
        </p:nvSpPr>
        <p:spPr>
          <a:xfrm>
            <a:off x="666750" y="171450"/>
            <a:ext cx="11658600" cy="8248650"/>
          </a:xfrm>
        </p:spPr>
        <p:txBody>
          <a:bodyPr>
            <a:normAutofit/>
          </a:bodyPr>
          <a:lstStyle/>
          <a:p>
            <a:r>
              <a:rPr lang="pt-BR" sz="3200" dirty="0"/>
              <a:t>Durante a aplicação você ficará sozinho na sala onde estarão os aparelhos. Um técnico estará na sala de controle ao lado observando-o através de um vidro especial ou por meio de uma televisão. Você ficará deitado sob o aparelho, que estará direcionado para o traçado sobre a pele, numa posição determinada pelo técnico. É possível que sejam usados protetores de chumbo entre o aparelho e certas partes de seu corpo, para proteger os tecidos e órgãos </a:t>
            </a:r>
            <a:r>
              <a:rPr lang="pt-BR" sz="3200" dirty="0" err="1" smtClean="0"/>
              <a:t>sadios.Pode</a:t>
            </a:r>
            <a:r>
              <a:rPr lang="pt-BR" sz="3200" dirty="0" smtClean="0"/>
              <a:t> </a:t>
            </a:r>
            <a:r>
              <a:rPr lang="pt-BR" sz="3200" dirty="0"/>
              <a:t>ser dividida em radioterapia superficial, </a:t>
            </a:r>
            <a:r>
              <a:rPr lang="pt-BR" sz="3200" dirty="0" err="1"/>
              <a:t>semi-profunda</a:t>
            </a:r>
            <a:r>
              <a:rPr lang="pt-BR" sz="3200" dirty="0"/>
              <a:t> e de </a:t>
            </a:r>
            <a:r>
              <a:rPr lang="pt-BR" sz="3200" dirty="0" err="1"/>
              <a:t>megavoltagem</a:t>
            </a:r>
            <a:r>
              <a:rPr lang="pt-BR" sz="3200" dirty="0"/>
              <a:t>, em função da energia da radiação emitida. A radioterapia externa de </a:t>
            </a:r>
            <a:r>
              <a:rPr lang="pt-BR" sz="3200" dirty="0" err="1"/>
              <a:t>megavoltagem</a:t>
            </a:r>
            <a:r>
              <a:rPr lang="pt-BR" sz="3200" dirty="0"/>
              <a:t> é a forma mais empregada de </a:t>
            </a:r>
            <a:r>
              <a:rPr lang="pt-BR" sz="3200" dirty="0" err="1"/>
              <a:t>teleterapia</a:t>
            </a:r>
            <a:r>
              <a:rPr lang="pt-BR" sz="3200" dirty="0"/>
              <a:t>, sendo realizada através das unidades de cobalto-60 e dos aceleradores lineares.</a:t>
            </a:r>
          </a:p>
          <a:p>
            <a:endParaRPr lang="pt-BR" dirty="0"/>
          </a:p>
        </p:txBody>
      </p:sp>
    </p:spTree>
    <p:extLst>
      <p:ext uri="{BB962C8B-B14F-4D97-AF65-F5344CB8AC3E}">
        <p14:creationId xmlns:p14="http://schemas.microsoft.com/office/powerpoint/2010/main" val="38254531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600" y="-457200"/>
            <a:ext cx="10515600" cy="1325563"/>
          </a:xfrm>
        </p:spPr>
        <p:txBody>
          <a:bodyPr/>
          <a:lstStyle/>
          <a:p>
            <a:r>
              <a:rPr lang="pt-BR" b="1" dirty="0" smtClean="0"/>
              <a:t>Aceleradores</a:t>
            </a:r>
            <a:endParaRPr lang="pt-BR" b="1" dirty="0"/>
          </a:p>
        </p:txBody>
      </p:sp>
      <p:sp>
        <p:nvSpPr>
          <p:cNvPr id="4" name="Espaço Reservado para Conteúdo 3"/>
          <p:cNvSpPr>
            <a:spLocks noGrp="1"/>
          </p:cNvSpPr>
          <p:nvPr>
            <p:ph idx="1"/>
          </p:nvPr>
        </p:nvSpPr>
        <p:spPr>
          <a:xfrm>
            <a:off x="466725" y="438150"/>
            <a:ext cx="11563350" cy="6553200"/>
          </a:xfrm>
        </p:spPr>
        <p:txBody>
          <a:bodyPr>
            <a:normAutofit/>
          </a:bodyPr>
          <a:lstStyle/>
          <a:p>
            <a:r>
              <a:rPr lang="pt-BR" sz="3200" dirty="0"/>
              <a:t>Aceleradores lineares podem emitir, além de raios-X, feixes de elétrons com várias energias. Esta versatilidade é de extrema importância pois permite a realização de múltiplos tratamentos utilizando apenas um equipamento.</a:t>
            </a:r>
          </a:p>
          <a:p>
            <a:r>
              <a:rPr lang="pt-BR" sz="3200" dirty="0"/>
              <a:t>Num acelerador linear elétrons produzidos por um filamento aquecido são ejetados para dentro de uma estrutura aceleradora. Ao deixar a estrutura aceleradora colidem com um alvo, produzindo tanto um espectro com componentes contínua (efeito </a:t>
            </a:r>
            <a:r>
              <a:rPr lang="pt-BR" sz="3200" i="1" dirty="0" err="1"/>
              <a:t>bremsstrahlung</a:t>
            </a:r>
            <a:r>
              <a:rPr lang="pt-BR" sz="3200" dirty="0"/>
              <a:t>, ou radiação de </a:t>
            </a:r>
            <a:r>
              <a:rPr lang="pt-BR" sz="3200" dirty="0" err="1"/>
              <a:t>freamento</a:t>
            </a:r>
            <a:r>
              <a:rPr lang="pt-BR" sz="3200" dirty="0"/>
              <a:t>) e discreta (radiação característica do alvo</a:t>
            </a:r>
            <a:r>
              <a:rPr lang="pt-BR" sz="3200" dirty="0" smtClean="0"/>
              <a:t>).</a:t>
            </a:r>
          </a:p>
          <a:p>
            <a:r>
              <a:rPr lang="pt-BR" sz="3200" dirty="0" smtClean="0"/>
              <a:t>A </a:t>
            </a:r>
            <a:r>
              <a:rPr lang="pt-BR" sz="3200" dirty="0"/>
              <a:t>estrutura aceleradora é composta por um guia de ondas e cavidades ressonantes que transportam a onda eletromagnética produzida pela </a:t>
            </a:r>
            <a:r>
              <a:rPr lang="pt-BR" sz="3200" i="1" dirty="0" err="1"/>
              <a:t>magnetron</a:t>
            </a:r>
            <a:r>
              <a:rPr lang="pt-BR" sz="3200" dirty="0"/>
              <a:t> ou </a:t>
            </a:r>
            <a:r>
              <a:rPr lang="pt-BR" sz="3200" i="1" dirty="0" err="1"/>
              <a:t>klystron</a:t>
            </a:r>
            <a:r>
              <a:rPr lang="pt-BR" sz="3200" dirty="0"/>
              <a:t> e transferem, gradualmente, sua energia para o elétron, acelerando-o em direção ao alvo.</a:t>
            </a:r>
          </a:p>
        </p:txBody>
      </p:sp>
    </p:spTree>
    <p:extLst>
      <p:ext uri="{BB962C8B-B14F-4D97-AF65-F5344CB8AC3E}">
        <p14:creationId xmlns:p14="http://schemas.microsoft.com/office/powerpoint/2010/main" val="3833609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pic>
        <p:nvPicPr>
          <p:cNvPr id="4" name="Espaço Reservado para Conteú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365125"/>
            <a:ext cx="12192000" cy="6858000"/>
          </a:xfrm>
        </p:spPr>
      </p:pic>
    </p:spTree>
    <p:extLst>
      <p:ext uri="{BB962C8B-B14F-4D97-AF65-F5344CB8AC3E}">
        <p14:creationId xmlns:p14="http://schemas.microsoft.com/office/powerpoint/2010/main" val="7074298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454025"/>
            <a:ext cx="10515600" cy="1325563"/>
          </a:xfrm>
        </p:spPr>
        <p:txBody>
          <a:bodyPr/>
          <a:lstStyle/>
          <a:p>
            <a:endParaRPr lang="pt-BR"/>
          </a:p>
        </p:txBody>
      </p:sp>
      <p:pic>
        <p:nvPicPr>
          <p:cNvPr id="4" name="Espaço Reservado para Conteú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1950" y="0"/>
            <a:ext cx="11087100" cy="6858000"/>
          </a:xfrm>
        </p:spPr>
      </p:pic>
    </p:spTree>
    <p:extLst>
      <p:ext uri="{BB962C8B-B14F-4D97-AF65-F5344CB8AC3E}">
        <p14:creationId xmlns:p14="http://schemas.microsoft.com/office/powerpoint/2010/main" val="1052314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933449"/>
            <a:ext cx="10515600" cy="2357438"/>
          </a:xfrm>
        </p:spPr>
        <p:txBody>
          <a:bodyPr/>
          <a:lstStyle/>
          <a:p>
            <a:r>
              <a:rPr lang="pt-BR" b="1" dirty="0"/>
              <a:t>Aparelhos de raios-X</a:t>
            </a:r>
            <a:endParaRPr lang="pt-BR" dirty="0"/>
          </a:p>
        </p:txBody>
      </p:sp>
      <p:sp>
        <p:nvSpPr>
          <p:cNvPr id="3" name="Espaço Reservado para Conteúdo 2"/>
          <p:cNvSpPr>
            <a:spLocks noGrp="1"/>
          </p:cNvSpPr>
          <p:nvPr>
            <p:ph idx="1"/>
          </p:nvPr>
        </p:nvSpPr>
        <p:spPr>
          <a:xfrm>
            <a:off x="552450" y="647700"/>
            <a:ext cx="10801350" cy="6210300"/>
          </a:xfrm>
        </p:spPr>
        <p:txBody>
          <a:bodyPr>
            <a:normAutofit/>
          </a:bodyPr>
          <a:lstStyle/>
          <a:p>
            <a:r>
              <a:rPr lang="pt-BR" sz="3600" dirty="0"/>
              <a:t>Um aparelho de raios-X para tratamento superficial difere de um acelerador apenas no mecanismo de aceleração, que consiste de dois eletrodos, que, sob tensão, formam um campo elétrico que acelera os elétrons (com energias de </a:t>
            </a:r>
            <a:r>
              <a:rPr lang="pt-BR" sz="3600" dirty="0" err="1"/>
              <a:t>keV´s</a:t>
            </a:r>
            <a:r>
              <a:rPr lang="pt-BR" sz="3600" dirty="0"/>
              <a:t>, muito mais baixas que as atingidas por um acelerador linear).</a:t>
            </a:r>
          </a:p>
          <a:p>
            <a:r>
              <a:rPr lang="pt-BR" sz="3600" dirty="0"/>
              <a:t>É importante salientar que tanto os aceleradores quanto os aparelhos de raios-X não possuem material radioativo em seu interior, produzindo radiação quando os elétrons acelerados colidem com um alvo.</a:t>
            </a:r>
          </a:p>
        </p:txBody>
      </p:sp>
    </p:spTree>
    <p:extLst>
      <p:ext uri="{BB962C8B-B14F-4D97-AF65-F5344CB8AC3E}">
        <p14:creationId xmlns:p14="http://schemas.microsoft.com/office/powerpoint/2010/main" val="165667077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TotalTime>
  <Words>1898</Words>
  <Application>Microsoft Office PowerPoint</Application>
  <PresentationFormat>Widescreen</PresentationFormat>
  <Paragraphs>55</Paragraphs>
  <Slides>27</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27</vt:i4>
      </vt:variant>
    </vt:vector>
  </HeadingPairs>
  <TitlesOfParts>
    <vt:vector size="31" baseType="lpstr">
      <vt:lpstr>Arial</vt:lpstr>
      <vt:lpstr>Calibri</vt:lpstr>
      <vt:lpstr>Calibri Light</vt:lpstr>
      <vt:lpstr>Tema do Office</vt:lpstr>
      <vt:lpstr>Tipos de Radioterapia </vt:lpstr>
      <vt:lpstr>Teleterapia </vt:lpstr>
      <vt:lpstr>Apresentação do PowerPoint</vt:lpstr>
      <vt:lpstr>Apresentação do PowerPoint</vt:lpstr>
      <vt:lpstr>Apresentação do PowerPoint</vt:lpstr>
      <vt:lpstr>Aceleradores</vt:lpstr>
      <vt:lpstr>Apresentação do PowerPoint</vt:lpstr>
      <vt:lpstr>Apresentação do PowerPoint</vt:lpstr>
      <vt:lpstr>Aparelhos de raios-X</vt:lpstr>
      <vt:lpstr>Apresentação do PowerPoint</vt:lpstr>
      <vt:lpstr>Aparelhos de raios-g (gama).</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Braquiaterapia </vt:lpstr>
      <vt:lpstr>A braquiterapia é um tipo de radioterapia que utiliza feixes de radiação interno</vt:lpstr>
      <vt:lpstr>Apresentação do PowerPoint</vt:lpstr>
      <vt:lpstr>A braquiterapia é divida em dois tipos, de acordo com o tratamento, podendo ser temporária ou permanente.</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Tipos de Radioterapia</dc:title>
  <dc:creator>sergio nicoluzzi</dc:creator>
  <cp:lastModifiedBy>sergio nicoluzzi</cp:lastModifiedBy>
  <cp:revision>7</cp:revision>
  <dcterms:created xsi:type="dcterms:W3CDTF">2018-04-08T19:54:48Z</dcterms:created>
  <dcterms:modified xsi:type="dcterms:W3CDTF">2018-04-08T21:02:20Z</dcterms:modified>
</cp:coreProperties>
</file>