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9" r:id="rId2"/>
    <p:sldId id="281" r:id="rId3"/>
    <p:sldId id="282" r:id="rId4"/>
    <p:sldId id="283" r:id="rId5"/>
    <p:sldId id="284" r:id="rId6"/>
    <p:sldId id="262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286" r:id="rId40"/>
    <p:sldId id="320" r:id="rId41"/>
    <p:sldId id="321" r:id="rId42"/>
    <p:sldId id="319" r:id="rId43"/>
    <p:sldId id="322" r:id="rId44"/>
    <p:sldId id="323" r:id="rId45"/>
    <p:sldId id="324" r:id="rId46"/>
    <p:sldId id="325" r:id="rId47"/>
    <p:sldId id="326" r:id="rId48"/>
    <p:sldId id="327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79CC93D-E52E-4D84-901B-11D7331DD495}">
          <p14:sldIdLst>
            <p14:sldId id="259"/>
          </p14:sldIdLst>
        </p14:section>
        <p14:section name="Visão Geral e Objetivos" id="{ABA716BF-3A5C-4ADB-94C9-CFEF84EBA240}">
          <p14:sldIdLst>
            <p14:sldId id="281"/>
            <p14:sldId id="282"/>
            <p14:sldId id="283"/>
            <p14:sldId id="284"/>
            <p14:sldId id="262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Seção sem Título" id="{1F5467D7-0B37-47EF-A561-7AE927C0BB72}">
          <p14:sldIdLst/>
        </p14:section>
        <p14:section name="Tópico 1" id="{6D9936A3-3945-4757-BC8B-B5C252D8E036}">
          <p14:sldIdLst>
            <p14:sldId id="286"/>
            <p14:sldId id="320"/>
            <p14:sldId id="321"/>
            <p14:sldId id="319"/>
            <p14:sldId id="322"/>
            <p14:sldId id="323"/>
            <p14:sldId id="324"/>
            <p14:sldId id="325"/>
            <p14:sldId id="326"/>
            <p14:sldId id="327"/>
          </p14:sldIdLst>
        </p14:section>
        <p14:section name="Exemplos de Slides para Elementos Visuais" id="{BAB3A466-96C9-4230-9978-795378D75699}">
          <p14:sldIdLst/>
        </p14:section>
        <p14:section name="Estudo de Caso" id="{8C0305C9-B152-4FBA-A789-FE1976D53990}">
          <p14:sldIdLst/>
        </p14:section>
        <p14:section name="Conclusão e Resumo" id="{790CEF5B-569A-4C2F-BED5-750B08C0E5AD}">
          <p14:sldIdLst/>
        </p14:section>
        <p14:section name="Apêndic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D83FDC75-7F73-4A4A-A77C-09AADF00E0EA}" type="datetimeFigureOut">
              <a:rPr lang="pt-BR" smtClean="0"/>
              <a:pPr/>
              <a:t>26/04/2018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59226BF-1F13-42D3-80DC-373E7ADD1EB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00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75693FD4-8F83-4EF7-AC3F-0DC0388986B0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37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dirty="0" smtClean="0"/>
              <a:t>Este modelo pode ser usado como arquivo de partida para apresentar materiais de treinamento em um cenário em grupo.</a:t>
            </a:r>
          </a:p>
          <a:p>
            <a:endParaRPr lang="pt-BR" dirty="0" smtClean="0"/>
          </a:p>
          <a:p>
            <a:pPr lvl="0"/>
            <a:r>
              <a:rPr lang="pt-BR" sz="1200" b="1" dirty="0" smtClean="0"/>
              <a:t>Seções</a:t>
            </a:r>
            <a:endParaRPr lang="pt-BR" sz="1200" b="0" dirty="0" smtClean="0"/>
          </a:p>
          <a:p>
            <a:pPr lvl="0"/>
            <a:r>
              <a:rPr lang="pt-BR" sz="1200" b="0" dirty="0" smtClean="0"/>
              <a:t>Clique com o botão direito em um slide para adicionar seções.</a:t>
            </a:r>
            <a:r>
              <a:rPr lang="pt-BR" sz="1200" b="0" baseline="0" dirty="0" smtClean="0"/>
              <a:t> Seções podem ajudar a organizar slides ou a facilitar a colaboração entre vários autores.</a:t>
            </a:r>
            <a:endParaRPr lang="pt-BR" sz="1200" b="0" dirty="0" smtClean="0"/>
          </a:p>
          <a:p>
            <a:pPr lvl="0"/>
            <a:endParaRPr lang="pt-BR" sz="1200" b="1" dirty="0" smtClean="0"/>
          </a:p>
          <a:p>
            <a:pPr lvl="0"/>
            <a:r>
              <a:rPr lang="pt-BR" sz="1200" b="1" dirty="0" smtClean="0"/>
              <a:t>Anotações</a:t>
            </a:r>
          </a:p>
          <a:p>
            <a:pPr lvl="0"/>
            <a:r>
              <a:rPr lang="pt-BR" sz="1200" dirty="0" smtClean="0"/>
              <a:t>Use a seção Anotações para anotações da apresentação ou para fornecer detalhes adicionais ao público.</a:t>
            </a:r>
            <a:r>
              <a:rPr lang="pt-BR" sz="1200" baseline="0" dirty="0" smtClean="0"/>
              <a:t> Exiba essas anotações no Modo de Exibição de Apresentação durante a sua apresentação. </a:t>
            </a:r>
          </a:p>
          <a:p>
            <a:pPr lvl="0">
              <a:buFontTx/>
              <a:buNone/>
            </a:pPr>
            <a:r>
              <a:rPr lang="pt-BR" sz="1200" dirty="0" smtClean="0"/>
              <a:t>Considere o tamanho da fonte (importante para acessibilidade, visibilidade, gravação em vídeo e produção online)</a:t>
            </a:r>
          </a:p>
          <a:p>
            <a:pPr lvl="0"/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Cores coordenadas </a:t>
            </a:r>
          </a:p>
          <a:p>
            <a:pPr lvl="0">
              <a:buFontTx/>
              <a:buNone/>
            </a:pPr>
            <a:r>
              <a:rPr lang="pt-BR" sz="1200" dirty="0" smtClean="0"/>
              <a:t>Preste atenção especial aos gráficos, tabelas e caixas de texto.</a:t>
            </a:r>
            <a:r>
              <a:rPr lang="pt-BR" sz="1200" baseline="0" dirty="0" smtClean="0"/>
              <a:t> </a:t>
            </a:r>
            <a:endParaRPr lang="pt-BR" sz="1200" dirty="0" smtClean="0"/>
          </a:p>
          <a:p>
            <a:pPr lvl="0"/>
            <a:r>
              <a:rPr lang="pt-BR" sz="1200" dirty="0" smtClean="0"/>
              <a:t>Leve em consideração que os participantes irão imprimir em preto-e-branco ou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 Execute uma impressão de teste para ter certeza de que as suas cores irão funcionar quando forem impressas em preto-e-branco puros e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</a:t>
            </a:r>
          </a:p>
          <a:p>
            <a:pPr lvl="0">
              <a:buFontTx/>
              <a:buNone/>
            </a:pPr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Elementos gráficos, tabelas e gráficos</a:t>
            </a:r>
          </a:p>
          <a:p>
            <a:pPr lvl="0"/>
            <a:r>
              <a:rPr lang="pt-BR" sz="1200" dirty="0" smtClean="0"/>
              <a:t>Mantenha a simplicidade: se possível, use estilos e cores consistentes e não confusos.</a:t>
            </a:r>
          </a:p>
          <a:p>
            <a:pPr lvl="0"/>
            <a:r>
              <a:rPr lang="pt-BR" sz="1200" dirty="0" smtClean="0"/>
              <a:t>Rotule todos os gráficos e tabelas.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sz="1200" dirty="0" smtClean="0"/>
              <a:t>Esta é outra opção</a:t>
            </a:r>
            <a:r>
              <a:rPr lang="pt-BR" sz="1200" baseline="0" dirty="0" smtClean="0"/>
              <a:t> para um slide de Visão Geral usando transições.</a:t>
            </a:r>
            <a:endParaRPr lang="pt-BR" sz="12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pt-BR"/>
            </a:pPr>
            <a:r>
              <a:rPr lang="pt-BR" sz="1200" dirty="0" smtClean="0"/>
              <a:t>Esta é outra opção</a:t>
            </a:r>
            <a:r>
              <a:rPr lang="pt-BR" sz="1200" baseline="0" dirty="0" smtClean="0"/>
              <a:t> para um slide de Visão Geral.</a:t>
            </a:r>
            <a:endParaRPr lang="pt-BR" sz="1200" dirty="0" smtClean="0"/>
          </a:p>
          <a:p>
            <a:pPr marL="228600" indent="-228600">
              <a:buFont typeface="+mj-lt"/>
              <a:buNone/>
            </a:pPr>
            <a:endParaRPr lang="pt-BR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dirty="0" smtClean="0"/>
              <a:t>Use um cabeçalho de seção para cada um dos tópicos, para que a transição seja evidente ao público. 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39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 smtClean="0"/>
              <a:t>Clique para editar o estilo do subtítulo mestre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aseline="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180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BR"/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BR" sz="3200">
                <a:latin typeface="+mn-lt"/>
              </a:defRPr>
            </a:lvl1pPr>
            <a:lvl2pPr eaLnBrk="1" latinLnBrk="0" hangingPunct="1">
              <a:defRPr kumimoji="0" lang="pt-BR" sz="2800">
                <a:latin typeface="+mn-lt"/>
              </a:defRPr>
            </a:lvl2pPr>
            <a:lvl3pPr eaLnBrk="1" latinLnBrk="0" hangingPunct="1">
              <a:defRPr kumimoji="0" lang="pt-BR" sz="2400">
                <a:latin typeface="+mn-lt"/>
              </a:defRPr>
            </a:lvl3pPr>
            <a:lvl4pPr eaLnBrk="1" latinLnBrk="0" hangingPunct="1">
              <a:defRPr kumimoji="0" lang="pt-BR" sz="2400">
                <a:latin typeface="+mn-lt"/>
              </a:defRPr>
            </a:lvl4pPr>
            <a:lvl5pPr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pt-BR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t-BR" sz="3200"/>
            </a:lvl1pPr>
            <a:lvl2pPr eaLnBrk="1" latinLnBrk="0" hangingPunct="1">
              <a:defRPr kumimoji="0" lang="pt-BR" sz="2800"/>
            </a:lvl2pPr>
            <a:lvl3pPr eaLnBrk="1" latinLnBrk="0" hangingPunct="1">
              <a:defRPr kumimoji="0" lang="pt-BR" sz="2400"/>
            </a:lvl3pPr>
            <a:lvl4pPr eaLnBrk="1" latinLnBrk="0" hangingPunct="1">
              <a:defRPr kumimoji="0" lang="pt-BR" sz="2000"/>
            </a:lvl4pPr>
            <a:lvl5pPr eaLnBrk="1" latinLnBrk="0" hangingPunct="1">
              <a:defRPr kumimoji="0" lang="pt-BR" sz="2000"/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 smtClean="0"/>
              <a:t>Clique para editar o título mestre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otivação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962"/>
            <a:ext cx="9144000" cy="71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+  Aceitamos até o    trânsito para    desfrutar da   recompensa...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5" y="188640"/>
            <a:ext cx="806489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093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+    Motivação    “Motivação    é a arte de fazer as       pessoas fazerem o que você quer       que elas façam porque 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813947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95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+    Eu fiz algo que eu já queria fazer...    A Motivação    é       uma força interna;    Ninguém            motiva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2569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5314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+    OK entendi, mas...    Por    que eu       preciso de       Motivação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42647"/>
            <a:ext cx="8376928" cy="62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7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+    Qual é o seu diferencial???    Hoje em dia existe um excesso de:     empresas similares,     empregando pessoas s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04664"/>
            <a:ext cx="806489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162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+                        Destaque-se                                  e não seja                    apenas mais um na m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332656"/>
            <a:ext cx="82569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968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+    Quem se destaca?    É   aquele que, quando pensa que já       atingiu o limite, descobre que pode ir       um pouc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9" y="260648"/>
            <a:ext cx="806489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676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+    Aprendizados:       Fazer o possível       Ter fé       Extrair o melhor       Não desistir quando pode ir além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60648"/>
            <a:ext cx="83529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244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+    Motivação e Reconhecimento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6227"/>
            <a:ext cx="816090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871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+    Motivação e Reconhecimento                             Eu estou                           motivado por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427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endParaRPr lang="pt-BR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7664" y="2447665"/>
            <a:ext cx="6816340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 COMEÇAR...</a:t>
            </a:r>
          </a:p>
          <a:p>
            <a:pPr algn="ctr"/>
            <a:r>
              <a:rPr lang="pt-B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QUEM DESEJA AQUI SER</a:t>
            </a:r>
          </a:p>
          <a:p>
            <a:pPr algn="ctr"/>
            <a:r>
              <a:rPr lang="pt-BR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 MELHOR </a:t>
            </a:r>
          </a:p>
          <a:p>
            <a:pPr algn="ctr"/>
            <a:r>
              <a:rPr lang="pt-B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TÉCNICO EM ADMINISTRAÇÃO?</a:t>
            </a:r>
          </a:p>
          <a:p>
            <a:pPr algn="ctr"/>
            <a:endParaRPr lang="pt-BR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+                                 Reconhecimento                        Para ser reconhecido é                        p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6632"/>
            <a:ext cx="844893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09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+                         AÇÃO             MOTIVAÇÃO      RECONHECIMENTO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9" y="332656"/>
            <a:ext cx="825691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378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+    Motivação      é, antes de       tudo, agir, ter atitude!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24"/>
            <a:ext cx="825691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880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+    Os Amadores trabalham por dinheiro,    Os Profissionais trabalham por amo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02" y="-99392"/>
            <a:ext cx="932452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294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+    Custo e Valor                        Contra-                        Cheque                        Quanto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089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+    Custo e Valor                             Balanço                                             Patrimonial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768085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348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 que você tem feitopara aumentar o seuvalor??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5" y="1"/>
            <a:ext cx="9186028" cy="68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016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+  O que você faz com o  seu tempo assalariado  é a sua receita;  O que você faz com o  tempo não assalariado …    …éo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63" y="548680"/>
            <a:ext cx="7798296" cy="58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612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 dia tem 24 horaspara TODO mundo.O que você faz comas suas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5" y="0"/>
            <a:ext cx="8580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548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+    Como você gasta o seu tempo?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591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pt-BR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1028" name="Picture 4" descr="+    Pra começar...    Quem      aqui       fez algo       para que       isso       ocorresse?www.psicostore.com.br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72" y="1801142"/>
            <a:ext cx="6229200" cy="46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+    Como você gasta o seu tempo?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040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nhecimento nãoocupa espaço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988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+    As coisas mudam...                        X         Os caminhos que nos trouxeram até          aqui, não são os mes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727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+    Síndrome de Gabriela                               Modinha para Gabriela            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800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+    Síndrome de Gabriela                               Modinha para Gabriela            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" y="172142"/>
            <a:ext cx="8907558" cy="66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088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+www.psicostore.com.br                        Esteja sempre pronto para mudar..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88" y="-127942"/>
            <a:ext cx="9314588" cy="69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90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+    Jogo da vidaNo     grande    Jogo da Vida,    você prefere    ser um    torcedor ou    um jogador?www.psicostore.c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907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“Quem sabe faz a hora,não espera acontecer...”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40"/>
            <a:ext cx="9324528" cy="68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88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+    OK, me convenceu...                        Mas,   o que fazer?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48680"/>
            <a:ext cx="758484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948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48645" y="1336119"/>
            <a:ext cx="4546629" cy="45550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TENHA METAS:</a:t>
            </a:r>
          </a:p>
          <a:p>
            <a:pPr algn="ctr"/>
            <a:endParaRPr lang="pt-B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EMAGRECER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MUDAR DE EMPREGO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 FORMAR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TROCAR DE CARRO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VIAJAR</a:t>
            </a:r>
          </a:p>
          <a:p>
            <a:pPr algn="ctr"/>
            <a:endParaRPr lang="pt-BR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437" y="2073186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pt-BR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2050" name="Picture 2" descr="+    Da mesma forma...     Por        que algumas pessoas escalam montanhas?www.psicostore.com.br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654280" cy="57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+    Seja Generoso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5734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775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+    Seja Autêntico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794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+    Use as “Palavrinhas Mágicas”                          Por   Favor                          Obrigado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10264" cy="56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81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+    Sorria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77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+    Valorize as Amizades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484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+    Cultive os Bons Hábitos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042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+    Acredite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30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á esperando o que??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8" y="33689"/>
            <a:ext cx="9099079" cy="682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66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e as coisas nãosaíram comoplanejei, posso ficar felizpor ter hoje pararecomeçar.  O dia está na minhafrente esperando p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8" y="548680"/>
            <a:ext cx="7827439" cy="58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472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pt-BR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3074" name="Picture 2" descr="+    Da mesma forma...     Por        que outras praticam luta livre?www.psicostore.com.br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91" y="1196753"/>
            <a:ext cx="754832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+    Da mesma forma...    E      outras nem saem da frente da TV?www.psicostore.com.b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6" y="142012"/>
            <a:ext cx="8319086" cy="62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+    Motivação    É   a força       que dirige       nossas       ações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8" y="64521"/>
            <a:ext cx="8559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188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+É preciso muita motivação (gostar muito depraia) para frequentar um local assim.www.psicostore.com.b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1" y="260648"/>
            <a:ext cx="78703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200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+Não é preciso muito esforço para frequentaruma praia assim.Até quem não é muito motivado a praia topa omergulho.www.psi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2569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172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heme/theme1.xml><?xml version="1.0" encoding="utf-8"?>
<a:theme xmlns:a="http://schemas.openxmlformats.org/drawingml/2006/main" name="Treinam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259</Words>
  <Application>Microsoft Office PowerPoint</Application>
  <PresentationFormat>Apresentação na tela (4:3)</PresentationFormat>
  <Paragraphs>38</Paragraphs>
  <Slides>48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Treinamento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2017-07-30T21:19:48Z</dcterms:created>
  <dcterms:modified xsi:type="dcterms:W3CDTF">2018-04-26T17:56:31Z</dcterms:modified>
</cp:coreProperties>
</file>