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1" r:id="rId12"/>
    <p:sldId id="272" r:id="rId13"/>
    <p:sldId id="266" r:id="rId14"/>
    <p:sldId id="267" r:id="rId15"/>
    <p:sldId id="268" r:id="rId16"/>
    <p:sldId id="269" r:id="rId17"/>
    <p:sldId id="270" r:id="rId18"/>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70" d="100"/>
          <a:sy n="70" d="100"/>
        </p:scale>
        <p:origin x="7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0910A205-2E82-4436-A226-16F2839E110A}" type="datetimeFigureOut">
              <a:rPr lang="pt-BR" smtClean="0"/>
              <a:t>07/04/2018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09273A6-F111-4302-A9DC-ABE3E6413B7C}" type="slidenum">
              <a:rPr lang="pt-BR" smtClean="0"/>
              <a:t>‹nº›</a:t>
            </a:fld>
            <a:endParaRPr lang="pt-BR"/>
          </a:p>
        </p:txBody>
      </p:sp>
    </p:spTree>
    <p:extLst>
      <p:ext uri="{BB962C8B-B14F-4D97-AF65-F5344CB8AC3E}">
        <p14:creationId xmlns:p14="http://schemas.microsoft.com/office/powerpoint/2010/main" val="655734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0910A205-2E82-4436-A226-16F2839E110A}" type="datetimeFigureOut">
              <a:rPr lang="pt-BR" smtClean="0"/>
              <a:t>07/04/2018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09273A6-F111-4302-A9DC-ABE3E6413B7C}" type="slidenum">
              <a:rPr lang="pt-BR" smtClean="0"/>
              <a:t>‹nº›</a:t>
            </a:fld>
            <a:endParaRPr lang="pt-BR"/>
          </a:p>
        </p:txBody>
      </p:sp>
    </p:spTree>
    <p:extLst>
      <p:ext uri="{BB962C8B-B14F-4D97-AF65-F5344CB8AC3E}">
        <p14:creationId xmlns:p14="http://schemas.microsoft.com/office/powerpoint/2010/main" val="3041270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0910A205-2E82-4436-A226-16F2839E110A}" type="datetimeFigureOut">
              <a:rPr lang="pt-BR" smtClean="0"/>
              <a:t>07/04/2018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09273A6-F111-4302-A9DC-ABE3E6413B7C}" type="slidenum">
              <a:rPr lang="pt-BR" smtClean="0"/>
              <a:t>‹nº›</a:t>
            </a:fld>
            <a:endParaRPr lang="pt-BR"/>
          </a:p>
        </p:txBody>
      </p:sp>
    </p:spTree>
    <p:extLst>
      <p:ext uri="{BB962C8B-B14F-4D97-AF65-F5344CB8AC3E}">
        <p14:creationId xmlns:p14="http://schemas.microsoft.com/office/powerpoint/2010/main" val="1026028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0910A205-2E82-4436-A226-16F2839E110A}" type="datetimeFigureOut">
              <a:rPr lang="pt-BR" smtClean="0"/>
              <a:t>07/04/2018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09273A6-F111-4302-A9DC-ABE3E6413B7C}" type="slidenum">
              <a:rPr lang="pt-BR" smtClean="0"/>
              <a:t>‹nº›</a:t>
            </a:fld>
            <a:endParaRPr lang="pt-BR"/>
          </a:p>
        </p:txBody>
      </p:sp>
    </p:spTree>
    <p:extLst>
      <p:ext uri="{BB962C8B-B14F-4D97-AF65-F5344CB8AC3E}">
        <p14:creationId xmlns:p14="http://schemas.microsoft.com/office/powerpoint/2010/main" val="17386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0910A205-2E82-4436-A226-16F2839E110A}" type="datetimeFigureOut">
              <a:rPr lang="pt-BR" smtClean="0"/>
              <a:t>07/04/2018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09273A6-F111-4302-A9DC-ABE3E6413B7C}" type="slidenum">
              <a:rPr lang="pt-BR" smtClean="0"/>
              <a:t>‹nº›</a:t>
            </a:fld>
            <a:endParaRPr lang="pt-BR"/>
          </a:p>
        </p:txBody>
      </p:sp>
    </p:spTree>
    <p:extLst>
      <p:ext uri="{BB962C8B-B14F-4D97-AF65-F5344CB8AC3E}">
        <p14:creationId xmlns:p14="http://schemas.microsoft.com/office/powerpoint/2010/main" val="1337892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0910A205-2E82-4436-A226-16F2839E110A}" type="datetimeFigureOut">
              <a:rPr lang="pt-BR" smtClean="0"/>
              <a:t>07/04/2018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09273A6-F111-4302-A9DC-ABE3E6413B7C}" type="slidenum">
              <a:rPr lang="pt-BR" smtClean="0"/>
              <a:t>‹nº›</a:t>
            </a:fld>
            <a:endParaRPr lang="pt-BR"/>
          </a:p>
        </p:txBody>
      </p:sp>
    </p:spTree>
    <p:extLst>
      <p:ext uri="{BB962C8B-B14F-4D97-AF65-F5344CB8AC3E}">
        <p14:creationId xmlns:p14="http://schemas.microsoft.com/office/powerpoint/2010/main" val="1477397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0910A205-2E82-4436-A226-16F2839E110A}" type="datetimeFigureOut">
              <a:rPr lang="pt-BR" smtClean="0"/>
              <a:t>07/04/2018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909273A6-F111-4302-A9DC-ABE3E6413B7C}" type="slidenum">
              <a:rPr lang="pt-BR" smtClean="0"/>
              <a:t>‹nº›</a:t>
            </a:fld>
            <a:endParaRPr lang="pt-BR"/>
          </a:p>
        </p:txBody>
      </p:sp>
    </p:spTree>
    <p:extLst>
      <p:ext uri="{BB962C8B-B14F-4D97-AF65-F5344CB8AC3E}">
        <p14:creationId xmlns:p14="http://schemas.microsoft.com/office/powerpoint/2010/main" val="3189430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0910A205-2E82-4436-A226-16F2839E110A}" type="datetimeFigureOut">
              <a:rPr lang="pt-BR" smtClean="0"/>
              <a:t>07/04/2018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909273A6-F111-4302-A9DC-ABE3E6413B7C}" type="slidenum">
              <a:rPr lang="pt-BR" smtClean="0"/>
              <a:t>‹nº›</a:t>
            </a:fld>
            <a:endParaRPr lang="pt-BR"/>
          </a:p>
        </p:txBody>
      </p:sp>
    </p:spTree>
    <p:extLst>
      <p:ext uri="{BB962C8B-B14F-4D97-AF65-F5344CB8AC3E}">
        <p14:creationId xmlns:p14="http://schemas.microsoft.com/office/powerpoint/2010/main" val="130058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0910A205-2E82-4436-A226-16F2839E110A}" type="datetimeFigureOut">
              <a:rPr lang="pt-BR" smtClean="0"/>
              <a:t>07/04/2018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909273A6-F111-4302-A9DC-ABE3E6413B7C}" type="slidenum">
              <a:rPr lang="pt-BR" smtClean="0"/>
              <a:t>‹nº›</a:t>
            </a:fld>
            <a:endParaRPr lang="pt-BR"/>
          </a:p>
        </p:txBody>
      </p:sp>
    </p:spTree>
    <p:extLst>
      <p:ext uri="{BB962C8B-B14F-4D97-AF65-F5344CB8AC3E}">
        <p14:creationId xmlns:p14="http://schemas.microsoft.com/office/powerpoint/2010/main" val="1421083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0910A205-2E82-4436-A226-16F2839E110A}" type="datetimeFigureOut">
              <a:rPr lang="pt-BR" smtClean="0"/>
              <a:t>07/04/2018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09273A6-F111-4302-A9DC-ABE3E6413B7C}" type="slidenum">
              <a:rPr lang="pt-BR" smtClean="0"/>
              <a:t>‹nº›</a:t>
            </a:fld>
            <a:endParaRPr lang="pt-BR"/>
          </a:p>
        </p:txBody>
      </p:sp>
    </p:spTree>
    <p:extLst>
      <p:ext uri="{BB962C8B-B14F-4D97-AF65-F5344CB8AC3E}">
        <p14:creationId xmlns:p14="http://schemas.microsoft.com/office/powerpoint/2010/main" val="2277014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0910A205-2E82-4436-A226-16F2839E110A}" type="datetimeFigureOut">
              <a:rPr lang="pt-BR" smtClean="0"/>
              <a:t>07/04/2018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09273A6-F111-4302-A9DC-ABE3E6413B7C}" type="slidenum">
              <a:rPr lang="pt-BR" smtClean="0"/>
              <a:t>‹nº›</a:t>
            </a:fld>
            <a:endParaRPr lang="pt-BR"/>
          </a:p>
        </p:txBody>
      </p:sp>
    </p:spTree>
    <p:extLst>
      <p:ext uri="{BB962C8B-B14F-4D97-AF65-F5344CB8AC3E}">
        <p14:creationId xmlns:p14="http://schemas.microsoft.com/office/powerpoint/2010/main" val="1035844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10A205-2E82-4436-A226-16F2839E110A}" type="datetimeFigureOut">
              <a:rPr lang="pt-BR" smtClean="0"/>
              <a:t>07/04/2018</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9273A6-F111-4302-A9DC-ABE3E6413B7C}" type="slidenum">
              <a:rPr lang="pt-BR" smtClean="0"/>
              <a:t>‹nº›</a:t>
            </a:fld>
            <a:endParaRPr lang="pt-BR"/>
          </a:p>
        </p:txBody>
      </p:sp>
    </p:spTree>
    <p:extLst>
      <p:ext uri="{BB962C8B-B14F-4D97-AF65-F5344CB8AC3E}">
        <p14:creationId xmlns:p14="http://schemas.microsoft.com/office/powerpoint/2010/main" val="2225326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46727" y="204717"/>
            <a:ext cx="9144000" cy="2387600"/>
          </a:xfrm>
        </p:spPr>
        <p:txBody>
          <a:bodyPr>
            <a:normAutofit fontScale="90000"/>
          </a:bodyPr>
          <a:lstStyle/>
          <a:p>
            <a:r>
              <a:rPr lang="pt-BR" sz="6700" b="1" dirty="0"/>
              <a:t>O que é radioterapia?</a:t>
            </a:r>
            <a:r>
              <a:rPr lang="pt-BR" dirty="0"/>
              <a:t/>
            </a:r>
            <a:br>
              <a:rPr lang="pt-BR" dirty="0"/>
            </a:br>
            <a:r>
              <a:rPr lang="pt-BR" dirty="0" smtClean="0"/>
              <a:t/>
            </a:r>
            <a:br>
              <a:rPr lang="pt-BR" dirty="0" smtClean="0"/>
            </a:br>
            <a:endParaRPr lang="pt-BR" dirty="0"/>
          </a:p>
        </p:txBody>
      </p:sp>
      <p:sp>
        <p:nvSpPr>
          <p:cNvPr id="3" name="Subtítulo 2"/>
          <p:cNvSpPr>
            <a:spLocks noGrp="1"/>
          </p:cNvSpPr>
          <p:nvPr>
            <p:ph type="subTitle" idx="1"/>
          </p:nvPr>
        </p:nvSpPr>
        <p:spPr>
          <a:xfrm>
            <a:off x="579549" y="1356126"/>
            <a:ext cx="10444766" cy="3541690"/>
          </a:xfrm>
        </p:spPr>
        <p:txBody>
          <a:bodyPr>
            <a:noAutofit/>
          </a:bodyPr>
          <a:lstStyle/>
          <a:p>
            <a:r>
              <a:rPr lang="pt-BR" sz="4400" dirty="0"/>
              <a:t>Logo depois da descoberta de que os raios X podiam fornecer fotografias do interior do corpo, descobriu-se também que eles podiam ser usados em terapias pela capacidade que tinham de matar células tumorais malignas. Hoje em dia, usam-se inclusive outras fontes de radiação, em diferentes formas de aplicação.</a:t>
            </a:r>
            <a:endParaRPr lang="pt-BR" sz="4400" dirty="0" smtClean="0"/>
          </a:p>
        </p:txBody>
      </p:sp>
    </p:spTree>
    <p:extLst>
      <p:ext uri="{BB962C8B-B14F-4D97-AF65-F5344CB8AC3E}">
        <p14:creationId xmlns:p14="http://schemas.microsoft.com/office/powerpoint/2010/main" val="24515841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701722" y="610974"/>
            <a:ext cx="10515600" cy="4351338"/>
          </a:xfrm>
        </p:spPr>
        <p:txBody>
          <a:bodyPr>
            <a:noAutofit/>
          </a:bodyPr>
          <a:lstStyle/>
          <a:p>
            <a:r>
              <a:rPr lang="pt-BR" dirty="0"/>
              <a:t>Em algumas situações pode ser necessário que o paciente receba ambos os tipos de aplicações, a critério médico. Para que se atinja o efeito desejado, a radiação total a ser administrada é habitualmente fracionada em doses diárias iguais. Durante as aplicações da radioterapia o paciente nada sente, nem é necessário qualquer preparo prévio. O único desconforto sentido durante o exame será o de manter-se imóvel em posição nem sempre agradável. Mas como a aplicação da radioterapia é rápida, em cada sessão, esse desconforto é inteiramente suportável. Somente pacientes psiquiátricos ou crianças muito pequenas podem precisar de sedação para permanecer imóveis.</a:t>
            </a:r>
          </a:p>
          <a:p>
            <a:r>
              <a:rPr lang="pt-BR" dirty="0"/>
              <a:t>Os tratamentos radioterápicos também podem ser feitos por métodos intracavitários ou intersticiais, em pastilhas de material radioativo que são colocadas no interior de cavidades (útero, vagina, etc.) ou entre tecidos do corpo.</a:t>
            </a:r>
          </a:p>
        </p:txBody>
      </p:sp>
    </p:spTree>
    <p:extLst>
      <p:ext uri="{BB962C8B-B14F-4D97-AF65-F5344CB8AC3E}">
        <p14:creationId xmlns:p14="http://schemas.microsoft.com/office/powerpoint/2010/main" val="28236860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7534" y="-177421"/>
            <a:ext cx="10515600" cy="1325563"/>
          </a:xfrm>
        </p:spPr>
        <p:txBody>
          <a:bodyPr/>
          <a:lstStyle/>
          <a:p>
            <a:r>
              <a:rPr lang="pt-BR" b="1" dirty="0"/>
              <a:t>Fontes de energia e suas aplicações</a:t>
            </a:r>
            <a:endParaRPr lang="pt-BR" dirty="0"/>
          </a:p>
        </p:txBody>
      </p:sp>
      <p:sp>
        <p:nvSpPr>
          <p:cNvPr id="3" name="Espaço Reservado para Conteúdo 2"/>
          <p:cNvSpPr>
            <a:spLocks noGrp="1"/>
          </p:cNvSpPr>
          <p:nvPr>
            <p:ph idx="1"/>
          </p:nvPr>
        </p:nvSpPr>
        <p:spPr>
          <a:xfrm>
            <a:off x="619836" y="706509"/>
            <a:ext cx="10515600" cy="4351338"/>
          </a:xfrm>
        </p:spPr>
        <p:txBody>
          <a:bodyPr>
            <a:noAutofit/>
          </a:bodyPr>
          <a:lstStyle/>
          <a:p>
            <a:r>
              <a:rPr lang="pt-BR" dirty="0"/>
              <a:t>São várias as fontes de energia utilizadas na radioterapia. Há aparelhos que geram radiação a partir da energia elétrica, liberando raios X e elétrons, ou a partir de fontes de isótopo radioativo, como, por exemplo, pastilhas de cobalto, as quais geram raios gama. Esses aparelhos são usados como fontes externas, mantendo distâncias da pele que variam de 1 centímetro a 1 metro (</a:t>
            </a:r>
            <a:r>
              <a:rPr lang="pt-BR" dirty="0" err="1"/>
              <a:t>teleterapia</a:t>
            </a:r>
            <a:r>
              <a:rPr lang="pt-BR" dirty="0"/>
              <a:t>). Estas técnicas constituem a radioterapia clínica e se prestam para tratamento de lesões superficiais, </a:t>
            </a:r>
            <a:r>
              <a:rPr lang="pt-BR" dirty="0" err="1"/>
              <a:t>semiprofundas</a:t>
            </a:r>
            <a:r>
              <a:rPr lang="pt-BR" dirty="0"/>
              <a:t> ou profundas, dependendo da qualidade da radiação gerada pelo </a:t>
            </a:r>
            <a:r>
              <a:rPr lang="pt-BR" dirty="0" err="1"/>
              <a:t>equipamento.Os</a:t>
            </a:r>
            <a:r>
              <a:rPr lang="pt-BR" dirty="0"/>
              <a:t> isótopos radioativos (cobalto, césio, irídio etc.) ou sais de rádio são utilizados sob a forma de tubos, agulhas, fios, sementes ou placas e geram radiações, habitualmente gama, de diferentes energias, dependendo do elemento radioativo empregado. São aplicados, na maior parte das vezes, de forma intersticial ou intracavitária, constituindo-se na radioterapia cirúrgica, também conhecida por </a:t>
            </a:r>
            <a:r>
              <a:rPr lang="pt-BR" dirty="0" err="1"/>
              <a:t>braquiterapia</a:t>
            </a:r>
            <a:r>
              <a:rPr lang="pt-BR" dirty="0"/>
              <a:t>.</a:t>
            </a:r>
          </a:p>
        </p:txBody>
      </p:sp>
    </p:spTree>
    <p:extLst>
      <p:ext uri="{BB962C8B-B14F-4D97-AF65-F5344CB8AC3E}">
        <p14:creationId xmlns:p14="http://schemas.microsoft.com/office/powerpoint/2010/main" val="13394194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6602" y="-613263"/>
            <a:ext cx="12774303" cy="7832930"/>
          </a:xfrm>
        </p:spPr>
      </p:pic>
    </p:spTree>
    <p:extLst>
      <p:ext uri="{BB962C8B-B14F-4D97-AF65-F5344CB8AC3E}">
        <p14:creationId xmlns:p14="http://schemas.microsoft.com/office/powerpoint/2010/main" val="31937229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325563"/>
          </a:xfrm>
        </p:spPr>
        <p:txBody>
          <a:bodyPr>
            <a:noAutofit/>
          </a:bodyPr>
          <a:lstStyle/>
          <a:p>
            <a:r>
              <a:rPr lang="pt-BR" sz="5400" b="1" dirty="0"/>
              <a:t>Quais são os resultados que se pode esperar da radioterapia?</a:t>
            </a:r>
            <a:endParaRPr lang="pt-BR" sz="5400" dirty="0"/>
          </a:p>
        </p:txBody>
      </p:sp>
      <p:sp>
        <p:nvSpPr>
          <p:cNvPr id="3" name="Espaço Reservado para Conteúdo 2"/>
          <p:cNvSpPr>
            <a:spLocks noGrp="1"/>
          </p:cNvSpPr>
          <p:nvPr>
            <p:ph idx="1"/>
          </p:nvPr>
        </p:nvSpPr>
        <p:spPr>
          <a:xfrm>
            <a:off x="838200" y="1825624"/>
            <a:ext cx="10393907" cy="4616119"/>
          </a:xfrm>
        </p:spPr>
        <p:txBody>
          <a:bodyPr>
            <a:noAutofit/>
          </a:bodyPr>
          <a:lstStyle/>
          <a:p>
            <a:r>
              <a:rPr lang="pt-BR" sz="3200" dirty="0"/>
              <a:t>Os resultados da radioterapia dependem muito de uma boa imagem que permita a exata localização do tumor e, portanto, facilite o direcionamento dos raios. Hoje em dia é possível conseguir-se isso por meio da tomografia ou da ressonância magnética e os feixes quase puntiformes dos raios emitidos podem ser focalizados com mais precisão. A resposta dos tumores às radiações depende da sua sensibilidade, localização e grau de oxigenação, da qualidade e da quantidade da radiação empregada e do tempo total de administração dela.</a:t>
            </a:r>
          </a:p>
        </p:txBody>
      </p:sp>
    </p:spTree>
    <p:extLst>
      <p:ext uri="{BB962C8B-B14F-4D97-AF65-F5344CB8AC3E}">
        <p14:creationId xmlns:p14="http://schemas.microsoft.com/office/powerpoint/2010/main" val="5317073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2125" y="0"/>
            <a:ext cx="10515600" cy="1325563"/>
          </a:xfrm>
        </p:spPr>
        <p:txBody>
          <a:bodyPr>
            <a:normAutofit/>
          </a:bodyPr>
          <a:lstStyle/>
          <a:p>
            <a:r>
              <a:rPr lang="pt-BR" sz="6600" b="1" dirty="0"/>
              <a:t>Indicações da radioterapia</a:t>
            </a:r>
            <a:endParaRPr lang="pt-BR" sz="6600" dirty="0"/>
          </a:p>
        </p:txBody>
      </p:sp>
      <p:sp>
        <p:nvSpPr>
          <p:cNvPr id="3" name="Espaço Reservado para Conteúdo 2"/>
          <p:cNvSpPr>
            <a:spLocks noGrp="1"/>
          </p:cNvSpPr>
          <p:nvPr>
            <p:ph idx="1"/>
          </p:nvPr>
        </p:nvSpPr>
        <p:spPr>
          <a:xfrm>
            <a:off x="619836" y="1074999"/>
            <a:ext cx="10515600" cy="4351338"/>
          </a:xfrm>
        </p:spPr>
        <p:txBody>
          <a:bodyPr>
            <a:noAutofit/>
          </a:bodyPr>
          <a:lstStyle/>
          <a:p>
            <a:r>
              <a:rPr lang="pt-BR" dirty="0"/>
              <a:t>Como a radioterapia é um método de tratamento local e/ou regional, pode ser indicada de forma exclusiva ou associada aos outros métodos terapêuticos. Em combinação com a cirurgia, poderá ser </a:t>
            </a:r>
            <a:r>
              <a:rPr lang="pt-BR" dirty="0" err="1"/>
              <a:t>pré</a:t>
            </a:r>
            <a:r>
              <a:rPr lang="pt-BR" dirty="0"/>
              <a:t>-, per- ou pós-operatória. Também pode ser indicada antes, durante ou logo após a quimioterapia.</a:t>
            </a:r>
            <a:r>
              <a:rPr lang="pt-BR" dirty="0" smtClean="0"/>
              <a:t/>
            </a:r>
            <a:br>
              <a:rPr lang="pt-BR" dirty="0" smtClean="0"/>
            </a:br>
            <a:r>
              <a:rPr lang="pt-BR" dirty="0" smtClean="0"/>
              <a:t/>
            </a:r>
            <a:br>
              <a:rPr lang="pt-BR" dirty="0" smtClean="0"/>
            </a:br>
            <a:r>
              <a:rPr lang="pt-BR" dirty="0"/>
              <a:t>A radioterapia pode ser radical (ou curativa), quando se busca a cura total do tumor; remissiva, quando o objetivo é apenas a redução tumoral; profilática, quando se trata a doença em fase subclínica, isto é, não há volume tumoral presente, mas possíveis células neoplásicas dispersas; paliativa, quando se busca a remissão de sintomas tais como dor intensa, sangramento e compressão de órgãos; e ablativa, quando se administra a radiação para suprimir a função de um órgão, como, por exemplo, o ovário, para se obter a castração </a:t>
            </a:r>
            <a:r>
              <a:rPr lang="pt-BR" dirty="0" err="1"/>
              <a:t>actínica</a:t>
            </a:r>
            <a:r>
              <a:rPr lang="pt-BR" dirty="0"/>
              <a:t>. </a:t>
            </a:r>
            <a:r>
              <a:rPr lang="pt-BR" dirty="0" smtClean="0"/>
              <a:t/>
            </a:r>
            <a:br>
              <a:rPr lang="pt-BR" dirty="0" smtClean="0"/>
            </a:br>
            <a:endParaRPr lang="pt-BR" dirty="0"/>
          </a:p>
        </p:txBody>
      </p:sp>
    </p:spTree>
    <p:extLst>
      <p:ext uri="{BB962C8B-B14F-4D97-AF65-F5344CB8AC3E}">
        <p14:creationId xmlns:p14="http://schemas.microsoft.com/office/powerpoint/2010/main" val="33582042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8899"/>
            <a:ext cx="10515600" cy="1325563"/>
          </a:xfrm>
        </p:spPr>
        <p:txBody>
          <a:bodyPr>
            <a:normAutofit/>
          </a:bodyPr>
          <a:lstStyle/>
          <a:p>
            <a:r>
              <a:rPr lang="pt-BR" b="1" dirty="0"/>
              <a:t>Quais são os efeitos adversos da radioterapia?</a:t>
            </a:r>
          </a:p>
        </p:txBody>
      </p:sp>
      <p:sp>
        <p:nvSpPr>
          <p:cNvPr id="3" name="Espaço Reservado para Conteúdo 2"/>
          <p:cNvSpPr>
            <a:spLocks noGrp="1"/>
          </p:cNvSpPr>
          <p:nvPr>
            <p:ph idx="1"/>
          </p:nvPr>
        </p:nvSpPr>
        <p:spPr>
          <a:xfrm>
            <a:off x="838200" y="1020407"/>
            <a:ext cx="10515600" cy="4351338"/>
          </a:xfrm>
        </p:spPr>
        <p:txBody>
          <a:bodyPr>
            <a:noAutofit/>
          </a:bodyPr>
          <a:lstStyle/>
          <a:p>
            <a:r>
              <a:rPr lang="pt-BR" sz="3600" dirty="0"/>
              <a:t>Em geral, a radioterapia é bem tolerada, desde que aplicada adequadamente. Os efeitos adversos dependem da dose do tratamento, da parte do corpo tratada, da extensão da área radiada e do tipo de radiação, entre outros fatores menos importantes. Em geral surgem na terceira semana de aplicação e desaparecem algumas semanas depois. Todos os tecidos podem ser afetados pelas radiações, mas uns são mais sensíveis que outros. Há efeitos colaterais que são imediatos e outros que são tardios</a:t>
            </a:r>
          </a:p>
        </p:txBody>
      </p:sp>
    </p:spTree>
    <p:extLst>
      <p:ext uri="{BB962C8B-B14F-4D97-AF65-F5344CB8AC3E}">
        <p14:creationId xmlns:p14="http://schemas.microsoft.com/office/powerpoint/2010/main" val="34552723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84830" y="500062"/>
            <a:ext cx="10515600" cy="1325563"/>
          </a:xfrm>
        </p:spPr>
        <p:txBody>
          <a:bodyPr/>
          <a:lstStyle/>
          <a:p>
            <a:endParaRPr lang="pt-BR"/>
          </a:p>
        </p:txBody>
      </p:sp>
      <p:sp>
        <p:nvSpPr>
          <p:cNvPr id="3" name="Espaço Reservado para Conteúdo 2"/>
          <p:cNvSpPr>
            <a:spLocks noGrp="1"/>
          </p:cNvSpPr>
          <p:nvPr>
            <p:ph idx="1"/>
          </p:nvPr>
        </p:nvSpPr>
        <p:spPr>
          <a:xfrm>
            <a:off x="884830" y="327546"/>
            <a:ext cx="10468970" cy="5849417"/>
          </a:xfrm>
        </p:spPr>
        <p:txBody>
          <a:bodyPr>
            <a:noAutofit/>
          </a:bodyPr>
          <a:lstStyle/>
          <a:p>
            <a:r>
              <a:rPr lang="pt-BR" sz="3200" dirty="0"/>
              <a:t>Os imediatos ocorrem principalmente nos tecidos que apresentam maior capacidade proliferativa, como as gônadas, a epiderme, as mucosas e a medula óssea e que estejam incluídos no campo de irradiação. Pode ocorrer, </a:t>
            </a:r>
            <a:r>
              <a:rPr lang="pt-BR" sz="3200" dirty="0" err="1"/>
              <a:t>anovulação</a:t>
            </a:r>
            <a:r>
              <a:rPr lang="pt-BR" sz="3200" dirty="0"/>
              <a:t> ou </a:t>
            </a:r>
            <a:r>
              <a:rPr lang="pt-BR" sz="3200" dirty="0" err="1"/>
              <a:t>azoospermia</a:t>
            </a:r>
            <a:r>
              <a:rPr lang="pt-BR" sz="3200" dirty="0"/>
              <a:t>, dermatites, </a:t>
            </a:r>
            <a:r>
              <a:rPr lang="pt-BR" sz="3200" dirty="0" err="1"/>
              <a:t>mucosites</a:t>
            </a:r>
            <a:r>
              <a:rPr lang="pt-BR" sz="3200" dirty="0"/>
              <a:t>, leucopenia e </a:t>
            </a:r>
            <a:r>
              <a:rPr lang="pt-BR" sz="3200" dirty="0" err="1"/>
              <a:t>plaquetopenia</a:t>
            </a:r>
            <a:r>
              <a:rPr lang="pt-BR" sz="3200" dirty="0"/>
              <a:t>, geralmente reversíveis. Pode-se observar também cansaço; perda de apetite ou dificuldades para deglutir; coceira, vermelhidão, irritação ou queimadura na pele, que fica seca e escamosa. Os efeitos tardios geralmente só ocorrem quando se usa doses acima das que podem ser toleradas pelos tecidos normais. Eles constituem-se de atrofias e/ou fibroses das partes atingidas. O surgimento de tumores malignos é muito raro.</a:t>
            </a:r>
          </a:p>
        </p:txBody>
      </p:sp>
    </p:spTree>
    <p:extLst>
      <p:ext uri="{BB962C8B-B14F-4D97-AF65-F5344CB8AC3E}">
        <p14:creationId xmlns:p14="http://schemas.microsoft.com/office/powerpoint/2010/main" val="28658463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04528"/>
            <a:ext cx="10515600" cy="1325563"/>
          </a:xfrm>
        </p:spPr>
        <p:txBody>
          <a:bodyPr>
            <a:noAutofit/>
          </a:bodyPr>
          <a:lstStyle/>
          <a:p>
            <a:r>
              <a:rPr lang="pt-BR" sz="4000" b="1" dirty="0"/>
              <a:t>Quais são os cuidados que podem minimizar os efeitos adversos da radioterapia?</a:t>
            </a:r>
            <a:r>
              <a:rPr lang="pt-BR" sz="4000" dirty="0"/>
              <a:t/>
            </a:r>
            <a:br>
              <a:rPr lang="pt-BR" sz="4000" dirty="0"/>
            </a:br>
            <a:r>
              <a:rPr lang="pt-BR" sz="4000" dirty="0"/>
              <a:t/>
            </a:r>
            <a:br>
              <a:rPr lang="pt-BR" sz="4000" dirty="0"/>
            </a:br>
            <a:endParaRPr lang="pt-BR" sz="4000" dirty="0"/>
          </a:p>
        </p:txBody>
      </p:sp>
      <p:sp>
        <p:nvSpPr>
          <p:cNvPr id="3" name="Espaço Reservado para Conteúdo 2"/>
          <p:cNvSpPr>
            <a:spLocks noGrp="1"/>
          </p:cNvSpPr>
          <p:nvPr>
            <p:ph idx="1"/>
          </p:nvPr>
        </p:nvSpPr>
        <p:spPr>
          <a:xfrm>
            <a:off x="762000" y="1279714"/>
            <a:ext cx="10515600" cy="4351338"/>
          </a:xfrm>
        </p:spPr>
        <p:txBody>
          <a:bodyPr>
            <a:noAutofit/>
          </a:bodyPr>
          <a:lstStyle/>
          <a:p>
            <a:r>
              <a:rPr lang="pt-BR" dirty="0"/>
              <a:t>Lavar a área afetada com água e sabão e enxugar sem esfregar.</a:t>
            </a:r>
          </a:p>
          <a:p>
            <a:r>
              <a:rPr lang="pt-BR" dirty="0"/>
              <a:t>Não usar qualquer substância sobre a área em tratamento.</a:t>
            </a:r>
          </a:p>
          <a:p>
            <a:r>
              <a:rPr lang="pt-BR" dirty="0"/>
              <a:t>Não fazer curativos sobre a pele sem orientação médica.</a:t>
            </a:r>
          </a:p>
          <a:p>
            <a:r>
              <a:rPr lang="pt-BR" dirty="0"/>
              <a:t>Não utilizar, sobre a região afetada, bolsas de água quente, fria ou gelo.</a:t>
            </a:r>
          </a:p>
          <a:p>
            <a:r>
              <a:rPr lang="pt-BR" dirty="0"/>
              <a:t>Não tomar saunas, banhos quentes ou lâmpadas solares.</a:t>
            </a:r>
          </a:p>
          <a:p>
            <a:r>
              <a:rPr lang="pt-BR" dirty="0"/>
              <a:t>Usar protetor solar, blusa ou camiseta até um ano depois do fim do tratamento.</a:t>
            </a:r>
          </a:p>
          <a:p>
            <a:r>
              <a:rPr lang="pt-BR" dirty="0"/>
              <a:t>Evitar usar roupas ou adereços apertados.</a:t>
            </a:r>
          </a:p>
          <a:p>
            <a:r>
              <a:rPr lang="pt-BR" dirty="0"/>
              <a:t>Usar roupa de algodão, evitando tecidos sintéticos.</a:t>
            </a:r>
          </a:p>
        </p:txBody>
      </p:sp>
    </p:spTree>
    <p:extLst>
      <p:ext uri="{BB962C8B-B14F-4D97-AF65-F5344CB8AC3E}">
        <p14:creationId xmlns:p14="http://schemas.microsoft.com/office/powerpoint/2010/main" val="38884455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838200" y="460465"/>
            <a:ext cx="10515600" cy="4351338"/>
          </a:xfrm>
        </p:spPr>
        <p:txBody>
          <a:bodyPr>
            <a:noAutofit/>
          </a:bodyPr>
          <a:lstStyle/>
          <a:p>
            <a:r>
              <a:rPr lang="pt-BR" sz="3200" dirty="0"/>
              <a:t>A radioterapia mais conhecida é um método terapêutico baseado na emissão de um feixe controlado de radiações ionizantes (radiação que produz o deslocamento de átomos das moléculas e gera íons de carga positiva ou negativa), usado para destruir certos tipos de tumores cancerosos. Para tal, uma dose de radiação previamente calculada é dirigida ao tumor, com o objetivo de erradicar as células malignas, procurando causar o menor dano possível às </a:t>
            </a:r>
            <a:r>
              <a:rPr lang="pt-BR" sz="3200" dirty="0" err="1"/>
              <a:t>célulascircunvizinhas</a:t>
            </a:r>
            <a:r>
              <a:rPr lang="pt-BR" sz="3200" dirty="0"/>
              <a:t> normais. Geralmente, a absorção da radiação é maior pelas células tumorais que pelos tecidos sadios, matando-as e ocasionando apenas pequenos danos às células sadias. A </a:t>
            </a:r>
            <a:r>
              <a:rPr lang="pt-BR" sz="3200" dirty="0" err="1"/>
              <a:t>responsividade</a:t>
            </a:r>
            <a:r>
              <a:rPr lang="pt-BR" sz="3200" dirty="0"/>
              <a:t> tumoral à radiação costuma receber o nome de sensibilidade radiativa do tumor.</a:t>
            </a:r>
          </a:p>
        </p:txBody>
      </p:sp>
    </p:spTree>
    <p:extLst>
      <p:ext uri="{BB962C8B-B14F-4D97-AF65-F5344CB8AC3E}">
        <p14:creationId xmlns:p14="http://schemas.microsoft.com/office/powerpoint/2010/main" val="7869428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01722" y="-156664"/>
            <a:ext cx="10515600" cy="1325563"/>
          </a:xfrm>
        </p:spPr>
        <p:txBody>
          <a:bodyPr/>
          <a:lstStyle/>
          <a:p>
            <a:endParaRPr lang="pt-BR"/>
          </a:p>
        </p:txBody>
      </p:sp>
      <p:sp>
        <p:nvSpPr>
          <p:cNvPr id="3" name="Espaço Reservado para Conteúdo 2"/>
          <p:cNvSpPr>
            <a:spLocks noGrp="1"/>
          </p:cNvSpPr>
          <p:nvPr>
            <p:ph idx="1"/>
          </p:nvPr>
        </p:nvSpPr>
        <p:spPr>
          <a:xfrm>
            <a:off x="810904" y="406258"/>
            <a:ext cx="10515600" cy="4351338"/>
          </a:xfrm>
        </p:spPr>
        <p:txBody>
          <a:bodyPr>
            <a:noAutofit/>
          </a:bodyPr>
          <a:lstStyle/>
          <a:p>
            <a:r>
              <a:rPr lang="pt-BR" sz="4800" dirty="0"/>
              <a:t>A morte celular provocada pela radioterapia ocorre, entre outros motivos, por inativação de sistemas vitais da célula e de sua incapacidade de reprodução. Isso é muito importante porque a capacidade de proliferação ilimitada é uma das características comuns a todas as células malignas.</a:t>
            </a:r>
          </a:p>
        </p:txBody>
      </p:sp>
    </p:spTree>
    <p:extLst>
      <p:ext uri="{BB962C8B-B14F-4D97-AF65-F5344CB8AC3E}">
        <p14:creationId xmlns:p14="http://schemas.microsoft.com/office/powerpoint/2010/main" val="25170500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88205"/>
            <a:ext cx="10515600" cy="1325563"/>
          </a:xfrm>
        </p:spPr>
        <p:txBody>
          <a:bodyPr>
            <a:normAutofit fontScale="90000"/>
          </a:bodyPr>
          <a:lstStyle/>
          <a:p>
            <a:r>
              <a:rPr lang="pt-BR" b="1" dirty="0"/>
              <a:t>Quais são as maneiras de utilizar a radiação na luta contra o câncer?</a:t>
            </a:r>
            <a:r>
              <a:rPr lang="pt-BR" dirty="0"/>
              <a:t/>
            </a:r>
            <a:br>
              <a:rPr lang="pt-BR" dirty="0"/>
            </a:br>
            <a:r>
              <a:rPr lang="pt-BR" dirty="0" smtClean="0"/>
              <a:t/>
            </a:r>
            <a:br>
              <a:rPr lang="pt-BR" dirty="0" smtClean="0"/>
            </a:br>
            <a:r>
              <a:rPr lang="pt-BR" dirty="0" smtClean="0"/>
              <a:t/>
            </a:r>
            <a:br>
              <a:rPr lang="pt-BR" dirty="0" smtClean="0"/>
            </a:br>
            <a:endParaRPr lang="pt-BR" dirty="0"/>
          </a:p>
        </p:txBody>
      </p:sp>
      <p:sp>
        <p:nvSpPr>
          <p:cNvPr id="3" name="Espaço Reservado para Conteúdo 2"/>
          <p:cNvSpPr>
            <a:spLocks noGrp="1"/>
          </p:cNvSpPr>
          <p:nvPr>
            <p:ph idx="1"/>
          </p:nvPr>
        </p:nvSpPr>
        <p:spPr>
          <a:xfrm>
            <a:off x="838200" y="1088646"/>
            <a:ext cx="10515600" cy="4351338"/>
          </a:xfrm>
        </p:spPr>
        <p:txBody>
          <a:bodyPr>
            <a:noAutofit/>
          </a:bodyPr>
          <a:lstStyle/>
          <a:p>
            <a:r>
              <a:rPr lang="pt-BR" sz="4000" dirty="0" smtClean="0"/>
              <a:t>Há Duas </a:t>
            </a:r>
            <a:r>
              <a:rPr lang="pt-BR" sz="4000" dirty="0"/>
              <a:t>maneiras de se utilizar a radiação contra o câncer:</a:t>
            </a:r>
          </a:p>
          <a:p>
            <a:r>
              <a:rPr lang="pt-BR" sz="4000" dirty="0"/>
              <a:t>Radiação externa: a radiação provém de uma fonte externa, emitida por um aparelho fora do corpo do paciente.</a:t>
            </a:r>
          </a:p>
          <a:p>
            <a:r>
              <a:rPr lang="pt-BR" sz="4000" dirty="0" err="1"/>
              <a:t>Braquiterapia</a:t>
            </a:r>
            <a:r>
              <a:rPr lang="pt-BR" sz="4000" dirty="0"/>
              <a:t> (</a:t>
            </a:r>
            <a:r>
              <a:rPr lang="pt-BR" sz="4000" dirty="0" err="1"/>
              <a:t>braqui</a:t>
            </a:r>
            <a:r>
              <a:rPr lang="pt-BR" sz="4000" dirty="0"/>
              <a:t> = junto de): cápsulas de radiação são colocadas no interior de cavidades do corpo do paciente ou junto a ele, próximas ao tumor, liberando radiação diretamente sobre ele</a:t>
            </a:r>
          </a:p>
          <a:p>
            <a:endParaRPr lang="pt-BR" sz="4000" dirty="0"/>
          </a:p>
        </p:txBody>
      </p:sp>
    </p:spTree>
    <p:extLst>
      <p:ext uri="{BB962C8B-B14F-4D97-AF65-F5344CB8AC3E}">
        <p14:creationId xmlns:p14="http://schemas.microsoft.com/office/powerpoint/2010/main" val="12450551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843887" y="365125"/>
            <a:ext cx="10515600" cy="4351338"/>
          </a:xfrm>
        </p:spPr>
        <p:txBody>
          <a:bodyPr>
            <a:normAutofit fontScale="77500" lnSpcReduction="20000"/>
          </a:bodyPr>
          <a:lstStyle/>
          <a:p>
            <a:r>
              <a:rPr lang="pt-BR" sz="7100" dirty="0"/>
              <a:t>No primeiro caso a radiação atinge todos os tecidos e órgãos que estiverem no trajeto do feixe de radiação e, no segundo, afeta ao mínimo os órgãos próximos ao tumor e preserva os mais distantes da área do implante</a:t>
            </a:r>
            <a:r>
              <a:rPr lang="pt-BR" sz="7100" dirty="0" smtClean="0"/>
              <a:t>.</a:t>
            </a:r>
            <a:endParaRPr lang="pt-BR" sz="7100" dirty="0"/>
          </a:p>
          <a:p>
            <a:endParaRPr lang="pt-BR" dirty="0"/>
          </a:p>
        </p:txBody>
      </p:sp>
    </p:spTree>
    <p:extLst>
      <p:ext uri="{BB962C8B-B14F-4D97-AF65-F5344CB8AC3E}">
        <p14:creationId xmlns:p14="http://schemas.microsoft.com/office/powerpoint/2010/main" val="4022210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65997" y="696037"/>
            <a:ext cx="10515600" cy="1325563"/>
          </a:xfrm>
        </p:spPr>
        <p:txBody>
          <a:bodyPr>
            <a:noAutofit/>
          </a:bodyPr>
          <a:lstStyle/>
          <a:p>
            <a:r>
              <a:rPr lang="pt-BR" sz="6600" b="1" dirty="0"/>
              <a:t>A radioterapia pode ser:</a:t>
            </a:r>
            <a:br>
              <a:rPr lang="pt-BR" sz="6600" b="1" dirty="0"/>
            </a:br>
            <a:r>
              <a:rPr lang="pt-BR" sz="6600" b="1" dirty="0"/>
              <a:t/>
            </a:r>
            <a:br>
              <a:rPr lang="pt-BR" sz="6600" b="1" dirty="0"/>
            </a:br>
            <a:endParaRPr lang="pt-BR" sz="6600" b="1" dirty="0"/>
          </a:p>
        </p:txBody>
      </p:sp>
      <p:sp>
        <p:nvSpPr>
          <p:cNvPr id="3" name="Espaço Reservado para Conteúdo 2"/>
          <p:cNvSpPr>
            <a:spLocks noGrp="1"/>
          </p:cNvSpPr>
          <p:nvPr>
            <p:ph idx="1"/>
          </p:nvPr>
        </p:nvSpPr>
        <p:spPr>
          <a:xfrm>
            <a:off x="606187" y="1462041"/>
            <a:ext cx="10515600" cy="4351338"/>
          </a:xfrm>
        </p:spPr>
        <p:txBody>
          <a:bodyPr>
            <a:noAutofit/>
          </a:bodyPr>
          <a:lstStyle/>
          <a:p>
            <a:r>
              <a:rPr lang="pt-BR" sz="3600" dirty="0"/>
              <a:t>Radical ou curativa: quando visa a cura do tumor.</a:t>
            </a:r>
          </a:p>
          <a:p>
            <a:r>
              <a:rPr lang="pt-BR" sz="3600" dirty="0"/>
              <a:t>Remissiva: se o objetivo é apenas a redução do tumor.</a:t>
            </a:r>
          </a:p>
          <a:p>
            <a:r>
              <a:rPr lang="pt-BR" sz="3600" dirty="0"/>
              <a:t>Profilática: quando ainda não há volume tumoral presente, mas possíveis células neoplásicas dispersas.</a:t>
            </a:r>
          </a:p>
          <a:p>
            <a:r>
              <a:rPr lang="pt-BR" sz="3600" dirty="0"/>
              <a:t>Paliativa: visa apenas a remissão dos sintomas.</a:t>
            </a:r>
          </a:p>
          <a:p>
            <a:r>
              <a:rPr lang="pt-BR" sz="3600" dirty="0"/>
              <a:t>Ablativa: quando o objetivo a ser alcançado é suprimir a função de um órgão, como na castração </a:t>
            </a:r>
            <a:r>
              <a:rPr lang="pt-BR" sz="3600" dirty="0" err="1"/>
              <a:t>actínica</a:t>
            </a:r>
            <a:r>
              <a:rPr lang="pt-BR" sz="3600" dirty="0"/>
              <a:t>, em que se busca, por exemplo, suprimir os ovários.</a:t>
            </a:r>
          </a:p>
        </p:txBody>
      </p:sp>
    </p:spTree>
    <p:extLst>
      <p:ext uri="{BB962C8B-B14F-4D97-AF65-F5344CB8AC3E}">
        <p14:creationId xmlns:p14="http://schemas.microsoft.com/office/powerpoint/2010/main" val="4258638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33734" y="0"/>
            <a:ext cx="10515600" cy="1325563"/>
          </a:xfrm>
        </p:spPr>
        <p:txBody>
          <a:bodyPr/>
          <a:lstStyle/>
          <a:p>
            <a:endParaRPr lang="pt-BR"/>
          </a:p>
        </p:txBody>
      </p:sp>
      <p:sp>
        <p:nvSpPr>
          <p:cNvPr id="3" name="Espaço Reservado para Conteúdo 2"/>
          <p:cNvSpPr>
            <a:spLocks noGrp="1"/>
          </p:cNvSpPr>
          <p:nvPr>
            <p:ph idx="1"/>
          </p:nvPr>
        </p:nvSpPr>
        <p:spPr>
          <a:xfrm>
            <a:off x="660779" y="378963"/>
            <a:ext cx="10515600" cy="4351338"/>
          </a:xfrm>
        </p:spPr>
        <p:txBody>
          <a:bodyPr>
            <a:noAutofit/>
          </a:bodyPr>
          <a:lstStyle/>
          <a:p>
            <a:r>
              <a:rPr lang="pt-BR" sz="4400" dirty="0"/>
              <a:t>A radioterapia pode ser usada isoladamente ou em combinação com outros métodos terapêuticos, como a cirurgia ou a quimioterapia e pode ser empregada antes, durante ou após esses tratamentos. Em muitos casos a </a:t>
            </a:r>
            <a:r>
              <a:rPr lang="pt-BR" sz="4400" dirty="0" err="1"/>
              <a:t>radioterapiacontribui</a:t>
            </a:r>
            <a:r>
              <a:rPr lang="pt-BR" sz="4400" dirty="0"/>
              <a:t> para que o tumor desapareça e a pessoa se cure; em outros, quando a cura não é possível, a </a:t>
            </a:r>
            <a:r>
              <a:rPr lang="pt-BR" sz="4400" dirty="0" err="1"/>
              <a:t>radioterapiaajuda</a:t>
            </a:r>
            <a:r>
              <a:rPr lang="pt-BR" sz="4400" dirty="0"/>
              <a:t> a propiciar ao paciente uma melhor qualidade de vida.</a:t>
            </a:r>
          </a:p>
        </p:txBody>
      </p:sp>
    </p:spTree>
    <p:extLst>
      <p:ext uri="{BB962C8B-B14F-4D97-AF65-F5344CB8AC3E}">
        <p14:creationId xmlns:p14="http://schemas.microsoft.com/office/powerpoint/2010/main" val="7823948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627797" y="95534"/>
            <a:ext cx="10726003" cy="6081429"/>
          </a:xfrm>
        </p:spPr>
        <p:txBody>
          <a:bodyPr>
            <a:normAutofit/>
          </a:bodyPr>
          <a:lstStyle/>
          <a:p>
            <a:r>
              <a:rPr lang="pt-BR" sz="4800" dirty="0"/>
              <a:t>Os efeitos colaterais da radioterapia em geral são mínimos. Eles dependem do volume de tecido normal atingido. Na doença que já esteja mais avançada esse volume é maior e os efeitos colaterais também o são. À medida que a dosagem da radiação tiver de aumentar, as reações agudas e crônicas também podem aumentar.</a:t>
            </a:r>
          </a:p>
        </p:txBody>
      </p:sp>
    </p:spTree>
    <p:extLst>
      <p:ext uri="{BB962C8B-B14F-4D97-AF65-F5344CB8AC3E}">
        <p14:creationId xmlns:p14="http://schemas.microsoft.com/office/powerpoint/2010/main" val="14508013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57317" y="0"/>
            <a:ext cx="10515600" cy="1325563"/>
          </a:xfrm>
        </p:spPr>
        <p:txBody>
          <a:bodyPr/>
          <a:lstStyle/>
          <a:p>
            <a:r>
              <a:rPr lang="pt-BR" sz="5400" b="1" dirty="0"/>
              <a:t>Como se realiza o tratamento</a:t>
            </a:r>
            <a:r>
              <a:rPr lang="pt-BR" b="1" dirty="0"/>
              <a:t>?</a:t>
            </a:r>
            <a:endParaRPr lang="pt-BR" dirty="0"/>
          </a:p>
        </p:txBody>
      </p:sp>
      <p:sp>
        <p:nvSpPr>
          <p:cNvPr id="3" name="Espaço Reservado para Conteúdo 2"/>
          <p:cNvSpPr>
            <a:spLocks noGrp="1"/>
          </p:cNvSpPr>
          <p:nvPr>
            <p:ph idx="1"/>
          </p:nvPr>
        </p:nvSpPr>
        <p:spPr>
          <a:xfrm>
            <a:off x="729018" y="1074998"/>
            <a:ext cx="10515600" cy="4351338"/>
          </a:xfrm>
        </p:spPr>
        <p:txBody>
          <a:bodyPr>
            <a:noAutofit/>
          </a:bodyPr>
          <a:lstStyle/>
          <a:p>
            <a:r>
              <a:rPr lang="pt-BR" sz="3200" dirty="0"/>
              <a:t>A aplicação da radioterapia geralmente é feita por um aparelho que emite um feixe direcionado de radiação e dura de sete a quinze minutos. Normalmente, o paciente terá sua pele marcada previamente pelo médico indicando as áreas a serem irradiadas e ficará deitado sob o aparelho, imóvel, numa posição determinada pelo médico. Mantas de chumbo podem ser usadas para proteger as partes e os órgãos sadios do corpo. O número de aplicações da radiação varia em cada caso, segundo a extensão e a localização do tumor e os resultados dos exames laboratoriais do paciente. Conforme o caso, os aparelhos de radioterapia ou ficam afastados do paciente (</a:t>
            </a:r>
            <a:r>
              <a:rPr lang="pt-BR" sz="3200" dirty="0" err="1"/>
              <a:t>teleterapia</a:t>
            </a:r>
            <a:r>
              <a:rPr lang="pt-BR" sz="3200" dirty="0"/>
              <a:t>) ou em contato com ele (</a:t>
            </a:r>
            <a:r>
              <a:rPr lang="pt-BR" sz="3200" dirty="0" err="1"/>
              <a:t>radioterapiade</a:t>
            </a:r>
            <a:r>
              <a:rPr lang="pt-BR" sz="3200" dirty="0"/>
              <a:t> contato)</a:t>
            </a:r>
          </a:p>
        </p:txBody>
      </p:sp>
    </p:spTree>
    <p:extLst>
      <p:ext uri="{BB962C8B-B14F-4D97-AF65-F5344CB8AC3E}">
        <p14:creationId xmlns:p14="http://schemas.microsoft.com/office/powerpoint/2010/main" val="400427362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469</Words>
  <Application>Microsoft Office PowerPoint</Application>
  <PresentationFormat>Widescreen</PresentationFormat>
  <Paragraphs>39</Paragraphs>
  <Slides>17</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17</vt:i4>
      </vt:variant>
    </vt:vector>
  </HeadingPairs>
  <TitlesOfParts>
    <vt:vector size="21" baseType="lpstr">
      <vt:lpstr>Arial</vt:lpstr>
      <vt:lpstr>Calibri</vt:lpstr>
      <vt:lpstr>Calibri Light</vt:lpstr>
      <vt:lpstr>Tema do Office</vt:lpstr>
      <vt:lpstr>O que é radioterapia?  </vt:lpstr>
      <vt:lpstr>Apresentação do PowerPoint</vt:lpstr>
      <vt:lpstr>Apresentação do PowerPoint</vt:lpstr>
      <vt:lpstr>Quais são as maneiras de utilizar a radiação na luta contra o câncer?   </vt:lpstr>
      <vt:lpstr>Apresentação do PowerPoint</vt:lpstr>
      <vt:lpstr>A radioterapia pode ser:  </vt:lpstr>
      <vt:lpstr>Apresentação do PowerPoint</vt:lpstr>
      <vt:lpstr>Apresentação do PowerPoint</vt:lpstr>
      <vt:lpstr>Como se realiza o tratamento?</vt:lpstr>
      <vt:lpstr>Apresentação do PowerPoint</vt:lpstr>
      <vt:lpstr>Fontes de energia e suas aplicações</vt:lpstr>
      <vt:lpstr>Apresentação do PowerPoint</vt:lpstr>
      <vt:lpstr>Quais são os resultados que se pode esperar da radioterapia?</vt:lpstr>
      <vt:lpstr>Indicações da radioterapia</vt:lpstr>
      <vt:lpstr>Quais são os efeitos adversos da radioterapia?</vt:lpstr>
      <vt:lpstr>Apresentação do PowerPoint</vt:lpstr>
      <vt:lpstr>Quais são os cuidados que podem minimizar os efeitos adversos da radioterapia?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que é radioterapia?</dc:title>
  <dc:creator>sergio nicoluzzi</dc:creator>
  <cp:lastModifiedBy>sergio nicoluzzi</cp:lastModifiedBy>
  <cp:revision>6</cp:revision>
  <dcterms:created xsi:type="dcterms:W3CDTF">2018-04-08T00:34:21Z</dcterms:created>
  <dcterms:modified xsi:type="dcterms:W3CDTF">2018-04-08T02:00:22Z</dcterms:modified>
</cp:coreProperties>
</file>