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CB3DD585-0956-4E92-8705-C2DF84D0E823}"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3953647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B3DD585-0956-4E92-8705-C2DF84D0E823}"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87100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B3DD585-0956-4E92-8705-C2DF84D0E823}"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344042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B3DD585-0956-4E92-8705-C2DF84D0E823}"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2919307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CB3DD585-0956-4E92-8705-C2DF84D0E823}"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3989743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CB3DD585-0956-4E92-8705-C2DF84D0E823}" type="datetimeFigureOut">
              <a:rPr lang="pt-BR" smtClean="0"/>
              <a:t>08/04/2018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258506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CB3DD585-0956-4E92-8705-C2DF84D0E823}" type="datetimeFigureOut">
              <a:rPr lang="pt-BR" smtClean="0"/>
              <a:t>08/04/2018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2998778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CB3DD585-0956-4E92-8705-C2DF84D0E823}" type="datetimeFigureOut">
              <a:rPr lang="pt-BR" smtClean="0"/>
              <a:t>08/04/2018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247775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CB3DD585-0956-4E92-8705-C2DF84D0E823}" type="datetimeFigureOut">
              <a:rPr lang="pt-BR" smtClean="0"/>
              <a:t>08/04/2018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362414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B3DD585-0956-4E92-8705-C2DF84D0E823}" type="datetimeFigureOut">
              <a:rPr lang="pt-BR" smtClean="0"/>
              <a:t>08/04/2018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346416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B3DD585-0956-4E92-8705-C2DF84D0E823}" type="datetimeFigureOut">
              <a:rPr lang="pt-BR" smtClean="0"/>
              <a:t>08/04/2018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DD66656-FA4D-44C8-B93A-4D6C714979AD}" type="slidenum">
              <a:rPr lang="pt-BR" smtClean="0"/>
              <a:t>‹nº›</a:t>
            </a:fld>
            <a:endParaRPr lang="pt-BR"/>
          </a:p>
        </p:txBody>
      </p:sp>
    </p:spTree>
    <p:extLst>
      <p:ext uri="{BB962C8B-B14F-4D97-AF65-F5344CB8AC3E}">
        <p14:creationId xmlns:p14="http://schemas.microsoft.com/office/powerpoint/2010/main" val="234416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D585-0956-4E92-8705-C2DF84D0E823}" type="datetimeFigureOut">
              <a:rPr lang="pt-BR" smtClean="0"/>
              <a:t>08/04/2018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66656-FA4D-44C8-B93A-4D6C714979AD}" type="slidenum">
              <a:rPr lang="pt-BR" smtClean="0"/>
              <a:t>‹nº›</a:t>
            </a:fld>
            <a:endParaRPr lang="pt-BR"/>
          </a:p>
        </p:txBody>
      </p:sp>
    </p:spTree>
    <p:extLst>
      <p:ext uri="{BB962C8B-B14F-4D97-AF65-F5344CB8AC3E}">
        <p14:creationId xmlns:p14="http://schemas.microsoft.com/office/powerpoint/2010/main" val="2261069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wikipedia.org/wiki/Radioterapia" TargetMode="External"/><Relationship Id="rId2" Type="http://schemas.openxmlformats.org/officeDocument/2006/relationships/hyperlink" Target="http://radiologia.blog.br/radioterapi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20214" y="-759853"/>
            <a:ext cx="9144000" cy="2387600"/>
          </a:xfrm>
        </p:spPr>
        <p:txBody>
          <a:bodyPr>
            <a:normAutofit/>
          </a:bodyPr>
          <a:lstStyle/>
          <a:p>
            <a:r>
              <a:rPr lang="pt-BR" b="1" dirty="0" smtClean="0"/>
              <a:t>Passo a passo da Radioterapia</a:t>
            </a:r>
            <a:endParaRPr lang="pt-BR" b="1" dirty="0"/>
          </a:p>
        </p:txBody>
      </p:sp>
      <p:sp>
        <p:nvSpPr>
          <p:cNvPr id="3" name="Subtítulo 2"/>
          <p:cNvSpPr>
            <a:spLocks noGrp="1"/>
          </p:cNvSpPr>
          <p:nvPr>
            <p:ph type="subTitle" idx="1"/>
          </p:nvPr>
        </p:nvSpPr>
        <p:spPr>
          <a:xfrm>
            <a:off x="1107583" y="1751527"/>
            <a:ext cx="9560417" cy="3506273"/>
          </a:xfrm>
        </p:spPr>
        <p:txBody>
          <a:bodyPr>
            <a:noAutofit/>
          </a:bodyPr>
          <a:lstStyle/>
          <a:p>
            <a:r>
              <a:rPr lang="pt-BR" sz="3600" dirty="0"/>
              <a:t>Para se iniciar um tratamento de </a:t>
            </a:r>
            <a:r>
              <a:rPr lang="pt-BR" sz="3600" dirty="0">
                <a:hlinkClick r:id="rId2" tooltip="Saiba Mais Sobre Radioterapia"/>
              </a:rPr>
              <a:t>radioterapia</a:t>
            </a:r>
            <a:r>
              <a:rPr lang="pt-BR" sz="3600" dirty="0"/>
              <a:t>, é necessária a indicação de um médico especialista. Ainda assim, é preciso ter o consentimento final do paciente, afinal, ele precisa conhecer todas as vantagens e desvantagens da </a:t>
            </a:r>
            <a:r>
              <a:rPr lang="pt-BR" sz="3600" dirty="0">
                <a:hlinkClick r:id="rId3"/>
              </a:rPr>
              <a:t>radioterapia</a:t>
            </a:r>
            <a:r>
              <a:rPr lang="pt-BR" sz="3600" dirty="0"/>
              <a:t>. Isso tudo é decidido em uma consulta prévia com o médico </a:t>
            </a:r>
            <a:r>
              <a:rPr lang="pt-BR" sz="3600" dirty="0" err="1"/>
              <a:t>radioterapeuta</a:t>
            </a:r>
            <a:r>
              <a:rPr lang="pt-BR" sz="3600" dirty="0"/>
              <a:t>. </a:t>
            </a:r>
            <a:r>
              <a:rPr lang="pt-BR" sz="3600" dirty="0" err="1" smtClean="0"/>
              <a:t>Dep</a:t>
            </a:r>
            <a:r>
              <a:rPr lang="pt-BR" sz="3600" dirty="0" err="1"/>
              <a:t>os</a:t>
            </a:r>
            <a:r>
              <a:rPr lang="pt-BR" sz="3600" dirty="0"/>
              <a:t> processos ou passos que são necessários para o tratamento e que estão descritos a </a:t>
            </a:r>
            <a:r>
              <a:rPr lang="pt-BR" sz="3600" dirty="0" err="1"/>
              <a:t>seguir</a:t>
            </a:r>
            <a:r>
              <a:rPr lang="pt-BR" sz="3600" dirty="0" err="1" smtClean="0"/>
              <a:t>ois</a:t>
            </a:r>
            <a:r>
              <a:rPr lang="pt-BR" sz="3600" dirty="0" smtClean="0"/>
              <a:t> </a:t>
            </a:r>
            <a:r>
              <a:rPr lang="pt-BR" sz="3600" dirty="0"/>
              <a:t>dessa consulta, se inicia todos </a:t>
            </a:r>
          </a:p>
        </p:txBody>
      </p:sp>
    </p:spTree>
    <p:extLst>
      <p:ext uri="{BB962C8B-B14F-4D97-AF65-F5344CB8AC3E}">
        <p14:creationId xmlns:p14="http://schemas.microsoft.com/office/powerpoint/2010/main" val="4141818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5972" y="167425"/>
            <a:ext cx="12289771" cy="6700450"/>
          </a:xfrm>
        </p:spPr>
      </p:pic>
    </p:spTree>
    <p:extLst>
      <p:ext uri="{BB962C8B-B14F-4D97-AF65-F5344CB8AC3E}">
        <p14:creationId xmlns:p14="http://schemas.microsoft.com/office/powerpoint/2010/main" val="3391486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#1 - Aquisição das imagens para planejamento</a:t>
            </a:r>
            <a:br>
              <a:rPr lang="pt-BR" b="1" dirty="0"/>
            </a:br>
            <a:endParaRPr lang="pt-BR" dirty="0"/>
          </a:p>
        </p:txBody>
      </p:sp>
      <p:sp>
        <p:nvSpPr>
          <p:cNvPr id="3" name="Espaço Reservado para Conteúdo 2"/>
          <p:cNvSpPr>
            <a:spLocks noGrp="1"/>
          </p:cNvSpPr>
          <p:nvPr>
            <p:ph idx="1"/>
          </p:nvPr>
        </p:nvSpPr>
        <p:spPr>
          <a:xfrm>
            <a:off x="838200" y="1607456"/>
            <a:ext cx="10515600" cy="4351338"/>
          </a:xfrm>
        </p:spPr>
        <p:txBody>
          <a:bodyPr>
            <a:normAutofit/>
          </a:bodyPr>
          <a:lstStyle/>
          <a:p>
            <a:r>
              <a:rPr lang="pt-BR" dirty="0"/>
              <a:t>todo tratamento é baseado em imagens prévias que podem ser adquiridas tanto num simulador (2D) quanto num equipamento de tomografia computadorizada (3D).</a:t>
            </a:r>
          </a:p>
        </p:txBody>
      </p:sp>
      <p:pic>
        <p:nvPicPr>
          <p:cNvPr id="1026" name="Picture 2" descr="radioterapi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4983" y="2933019"/>
            <a:ext cx="6953250" cy="4000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35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631065" y="0"/>
            <a:ext cx="10722735" cy="6176963"/>
          </a:xfrm>
        </p:spPr>
        <p:txBody>
          <a:bodyPr/>
          <a:lstStyle/>
          <a:p>
            <a:r>
              <a:rPr lang="pt-BR" dirty="0"/>
              <a:t>As imagens são adquiridas com o paciente na mesma posição em que será realizado o tratamento. Alguns acessórios de imobilização são necessários e eles são escolhidos de acordo com a região de tratamento e condições do paciente. De acordo com o protocolo de cada instituição, pode ou não haver algum preparo prévio e/ou a utilização de meio de contraste iodado ou </a:t>
            </a:r>
            <a:r>
              <a:rPr lang="pt-BR" dirty="0" err="1"/>
              <a:t>baritado</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807" y="2481867"/>
            <a:ext cx="6953250" cy="4495800"/>
          </a:xfrm>
          <a:prstGeom prst="rect">
            <a:avLst/>
          </a:prstGeom>
        </p:spPr>
      </p:pic>
    </p:spTree>
    <p:extLst>
      <p:ext uri="{BB962C8B-B14F-4D97-AF65-F5344CB8AC3E}">
        <p14:creationId xmlns:p14="http://schemas.microsoft.com/office/powerpoint/2010/main" val="1410704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9273" y="0"/>
            <a:ext cx="10515600" cy="1325563"/>
          </a:xfrm>
        </p:spPr>
        <p:txBody>
          <a:bodyPr/>
          <a:lstStyle/>
          <a:p>
            <a:r>
              <a:rPr lang="pt-BR" b="1" dirty="0"/>
              <a:t>#2 - Transferência das imagens</a:t>
            </a:r>
            <a:br>
              <a:rPr lang="pt-BR" b="1" dirty="0"/>
            </a:br>
            <a:endParaRPr lang="pt-BR" dirty="0"/>
          </a:p>
        </p:txBody>
      </p:sp>
      <p:sp>
        <p:nvSpPr>
          <p:cNvPr id="3" name="Espaço Reservado para Conteúdo 2"/>
          <p:cNvSpPr>
            <a:spLocks noGrp="1"/>
          </p:cNvSpPr>
          <p:nvPr>
            <p:ph idx="1"/>
          </p:nvPr>
        </p:nvSpPr>
        <p:spPr>
          <a:xfrm>
            <a:off x="554865" y="662781"/>
            <a:ext cx="10515600" cy="4351338"/>
          </a:xfrm>
        </p:spPr>
        <p:txBody>
          <a:bodyPr/>
          <a:lstStyle/>
          <a:p>
            <a:r>
              <a:rPr lang="pt-BR" dirty="0"/>
              <a:t>Após a aquisição das imagens, as mesmas são transferidas para um sistema de planejamento em um computador específico</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273" y="1902429"/>
            <a:ext cx="8497910" cy="5017259"/>
          </a:xfrm>
          <a:prstGeom prst="rect">
            <a:avLst/>
          </a:prstGeom>
        </p:spPr>
      </p:pic>
    </p:spTree>
    <p:extLst>
      <p:ext uri="{BB962C8B-B14F-4D97-AF65-F5344CB8AC3E}">
        <p14:creationId xmlns:p14="http://schemas.microsoft.com/office/powerpoint/2010/main" val="963847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9250" y="1"/>
            <a:ext cx="10208653" cy="1120462"/>
          </a:xfrm>
        </p:spPr>
        <p:txBody>
          <a:bodyPr>
            <a:normAutofit fontScale="90000"/>
          </a:bodyPr>
          <a:lstStyle/>
          <a:p>
            <a:r>
              <a:rPr lang="pt-BR" b="1" dirty="0"/>
              <a:t>#3 - Delineamento das estruturas</a:t>
            </a:r>
            <a:br>
              <a:rPr lang="pt-BR" b="1" dirty="0"/>
            </a:br>
            <a:endParaRPr lang="pt-BR" dirty="0"/>
          </a:p>
        </p:txBody>
      </p:sp>
      <p:sp>
        <p:nvSpPr>
          <p:cNvPr id="3" name="Espaço Reservado para Conteúdo 2"/>
          <p:cNvSpPr>
            <a:spLocks noGrp="1"/>
          </p:cNvSpPr>
          <p:nvPr>
            <p:ph idx="1"/>
          </p:nvPr>
        </p:nvSpPr>
        <p:spPr>
          <a:xfrm>
            <a:off x="631065" y="592428"/>
            <a:ext cx="10722735" cy="5584535"/>
          </a:xfrm>
        </p:spPr>
        <p:txBody>
          <a:bodyPr/>
          <a:lstStyle/>
          <a:p>
            <a:r>
              <a:rPr lang="pt-BR" dirty="0"/>
              <a:t>Nesta etapa, o médico </a:t>
            </a:r>
            <a:r>
              <a:rPr lang="pt-BR" dirty="0" err="1"/>
              <a:t>radioterapeuta</a:t>
            </a:r>
            <a:r>
              <a:rPr lang="pt-BR" dirty="0"/>
              <a:t> determina e delineia quais serão os volumes alvo e os volumes sadios que devem ser protegidos baseando-se nas imagens de tomografia e algumas vezes em imagens complementares, tais como a ressonância magnética e o PET-CT.</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6603" y="2228045"/>
            <a:ext cx="7347537" cy="4629955"/>
          </a:xfrm>
          <a:prstGeom prst="rect">
            <a:avLst/>
          </a:prstGeom>
        </p:spPr>
      </p:pic>
    </p:spTree>
    <p:extLst>
      <p:ext uri="{BB962C8B-B14F-4D97-AF65-F5344CB8AC3E}">
        <p14:creationId xmlns:p14="http://schemas.microsoft.com/office/powerpoint/2010/main" val="1687323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5160" y="94670"/>
            <a:ext cx="9988639" cy="781094"/>
          </a:xfrm>
        </p:spPr>
        <p:txBody>
          <a:bodyPr/>
          <a:lstStyle/>
          <a:p>
            <a:r>
              <a:rPr lang="pt-BR" dirty="0"/>
              <a:t>#4 - Planejamento físico</a:t>
            </a:r>
          </a:p>
        </p:txBody>
      </p:sp>
      <p:sp>
        <p:nvSpPr>
          <p:cNvPr id="3" name="Espaço Reservado para Conteúdo 2"/>
          <p:cNvSpPr>
            <a:spLocks noGrp="1"/>
          </p:cNvSpPr>
          <p:nvPr>
            <p:ph idx="1"/>
          </p:nvPr>
        </p:nvSpPr>
        <p:spPr>
          <a:xfrm>
            <a:off x="735169" y="782436"/>
            <a:ext cx="10515600" cy="4351338"/>
          </a:xfrm>
        </p:spPr>
        <p:txBody>
          <a:bodyPr/>
          <a:lstStyle/>
          <a:p>
            <a:r>
              <a:rPr lang="pt-BR" dirty="0"/>
              <a:t>O físico médico elabora um plano de tratamento que respeite a dose de prescrição no volume alvo e as doses de restrição nos volumes sadios adjacentes. O sistema de planejamento usa uma base de cálculo complexa para atingir esse objetivo.</a:t>
            </a: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flipV="1">
            <a:off x="2613078" y="2375943"/>
            <a:ext cx="83856" cy="45719"/>
          </a:xfrm>
          <a:prstGeom prst="rect">
            <a:avLst/>
          </a:prstGeom>
        </p:spPr>
      </p:pic>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flipV="1">
            <a:off x="2763078" y="2525943"/>
            <a:ext cx="83856" cy="45719"/>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6465" y="2398802"/>
            <a:ext cx="8220858" cy="4482057"/>
          </a:xfrm>
          <a:prstGeom prst="rect">
            <a:avLst/>
          </a:prstGeom>
        </p:spPr>
      </p:pic>
    </p:spTree>
    <p:extLst>
      <p:ext uri="{BB962C8B-B14F-4D97-AF65-F5344CB8AC3E}">
        <p14:creationId xmlns:p14="http://schemas.microsoft.com/office/powerpoint/2010/main" val="836673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92438" y="-412123"/>
            <a:ext cx="9061361" cy="2102812"/>
          </a:xfrm>
        </p:spPr>
        <p:txBody>
          <a:bodyPr/>
          <a:lstStyle/>
          <a:p>
            <a:r>
              <a:rPr lang="pt-BR" b="1" dirty="0"/>
              <a:t>#5 - Análise do plano</a:t>
            </a:r>
            <a:br>
              <a:rPr lang="pt-BR" b="1" dirty="0"/>
            </a:br>
            <a:endParaRPr lang="pt-BR" dirty="0"/>
          </a:p>
        </p:txBody>
      </p:sp>
      <p:sp>
        <p:nvSpPr>
          <p:cNvPr id="3" name="Espaço Reservado para Conteúdo 2"/>
          <p:cNvSpPr>
            <a:spLocks noGrp="1"/>
          </p:cNvSpPr>
          <p:nvPr>
            <p:ph idx="1"/>
          </p:nvPr>
        </p:nvSpPr>
        <p:spPr>
          <a:xfrm>
            <a:off x="838199" y="639283"/>
            <a:ext cx="10515600" cy="4351338"/>
          </a:xfrm>
        </p:spPr>
        <p:txBody>
          <a:bodyPr/>
          <a:lstStyle/>
          <a:p>
            <a:r>
              <a:rPr lang="pt-BR" dirty="0"/>
              <a:t>Após todos esses passos, o sistema de planejamento gera um gráfico de histograma dose-volume (DVH) que avalia quantitativamente a dose de radiação que cada volume irá receber e se os mesmos estão dentro dos limites aceitáveis para tratamento.</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3271" y="2370650"/>
            <a:ext cx="8230565" cy="4487349"/>
          </a:xfrm>
          <a:prstGeom prst="rect">
            <a:avLst/>
          </a:prstGeom>
        </p:spPr>
      </p:pic>
    </p:spTree>
    <p:extLst>
      <p:ext uri="{BB962C8B-B14F-4D97-AF65-F5344CB8AC3E}">
        <p14:creationId xmlns:p14="http://schemas.microsoft.com/office/powerpoint/2010/main" val="4131338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690688"/>
          </a:xfrm>
        </p:spPr>
        <p:txBody>
          <a:bodyPr/>
          <a:lstStyle/>
          <a:p>
            <a:r>
              <a:rPr lang="pt-BR" b="1" dirty="0"/>
              <a:t>#6 - Transferência de dados para a ficha técnica</a:t>
            </a:r>
          </a:p>
        </p:txBody>
      </p:sp>
      <p:sp>
        <p:nvSpPr>
          <p:cNvPr id="3" name="Espaço Reservado para Conteúdo 2"/>
          <p:cNvSpPr>
            <a:spLocks noGrp="1"/>
          </p:cNvSpPr>
          <p:nvPr>
            <p:ph idx="1"/>
          </p:nvPr>
        </p:nvSpPr>
        <p:spPr>
          <a:xfrm>
            <a:off x="838200" y="1378039"/>
            <a:ext cx="10515600" cy="4798924"/>
          </a:xfrm>
        </p:spPr>
        <p:txBody>
          <a:bodyPr/>
          <a:lstStyle/>
          <a:p>
            <a:r>
              <a:rPr lang="pt-BR" dirty="0"/>
              <a:t>Todos os dados gerados pelo sistema de planejamento serão transferidos para a ficha técnica e algumas vezes para o acelerador linear onde o técnico/tecnólogo responsável irá fazer a conferência.</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7437" y="2540240"/>
            <a:ext cx="7705188" cy="4200911"/>
          </a:xfrm>
          <a:prstGeom prst="rect">
            <a:avLst/>
          </a:prstGeom>
        </p:spPr>
      </p:pic>
    </p:spTree>
    <p:extLst>
      <p:ext uri="{BB962C8B-B14F-4D97-AF65-F5344CB8AC3E}">
        <p14:creationId xmlns:p14="http://schemas.microsoft.com/office/powerpoint/2010/main" val="2018634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7910" y="115910"/>
            <a:ext cx="10515600" cy="1325563"/>
          </a:xfrm>
        </p:spPr>
        <p:txBody>
          <a:bodyPr>
            <a:normAutofit fontScale="90000"/>
          </a:bodyPr>
          <a:lstStyle/>
          <a:p>
            <a:r>
              <a:rPr lang="pt-BR" b="1" dirty="0"/>
              <a:t>#7 - Verificação do posicionamento e execução do tratamento</a:t>
            </a:r>
            <a:br>
              <a:rPr lang="pt-BR" b="1" dirty="0"/>
            </a:br>
            <a:endParaRPr lang="pt-BR" dirty="0"/>
          </a:p>
        </p:txBody>
      </p:sp>
      <p:sp>
        <p:nvSpPr>
          <p:cNvPr id="3" name="Espaço Reservado para Conteúdo 2"/>
          <p:cNvSpPr>
            <a:spLocks noGrp="1"/>
          </p:cNvSpPr>
          <p:nvPr>
            <p:ph idx="1"/>
          </p:nvPr>
        </p:nvSpPr>
        <p:spPr>
          <a:xfrm>
            <a:off x="618186" y="1441472"/>
            <a:ext cx="10921284" cy="5416527"/>
          </a:xfrm>
        </p:spPr>
        <p:txBody>
          <a:bodyPr>
            <a:normAutofit/>
          </a:bodyPr>
          <a:lstStyle/>
          <a:p>
            <a:r>
              <a:rPr lang="pt-BR" dirty="0"/>
              <a:t>Na última etapa o paciente é convocado e é posicionado na mesa de tratamento da mesma maneira que foi posicionado no momento em que adquiriu as imagens para planejamento. Para se ter certeza do correto posicionamento, algumas imagens são adquiridas para avaliação pelo médico. Após feita toda a conferência do posicionamento e dos parâmetros técnicos, o tratamento é iniciado. Durante o tratamento, o paciente é constantemente observado pelas câmeras através de um sistema de vídeo onde se avalia se o paciente continua bem posicionado em todo o tempo que ele permanecer na mesa de tratamento. O tratamento pode levar de um a vários dias para ser concluído. Assim, uma equipe multidisciplinar de médicos, enfermeiros, entre outros profissionais acompanharão e assistirão o paciente até sua conclusão.</a:t>
            </a:r>
          </a:p>
        </p:txBody>
      </p:sp>
    </p:spTree>
    <p:extLst>
      <p:ext uri="{BB962C8B-B14F-4D97-AF65-F5344CB8AC3E}">
        <p14:creationId xmlns:p14="http://schemas.microsoft.com/office/powerpoint/2010/main" val="3592170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114</Words>
  <Application>Microsoft Office PowerPoint</Application>
  <PresentationFormat>Widescreen</PresentationFormat>
  <Paragraphs>17</Paragraphs>
  <Slides>10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Arial</vt:lpstr>
      <vt:lpstr>Calibri</vt:lpstr>
      <vt:lpstr>Calibri Light</vt:lpstr>
      <vt:lpstr>Tema do Office</vt:lpstr>
      <vt:lpstr>Passo a passo da Radioterapia</vt:lpstr>
      <vt:lpstr>#1 - Aquisição das imagens para planejamento </vt:lpstr>
      <vt:lpstr>Apresentação do PowerPoint</vt:lpstr>
      <vt:lpstr>#2 - Transferência das imagens </vt:lpstr>
      <vt:lpstr>#3 - Delineamento das estruturas </vt:lpstr>
      <vt:lpstr>#4 - Planejamento físico</vt:lpstr>
      <vt:lpstr>#5 - Análise do plano </vt:lpstr>
      <vt:lpstr>#6 - Transferência de dados para a ficha técnica</vt:lpstr>
      <vt:lpstr>#7 - Verificação do posicionamento e execução do tratamento </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Passo a passo da Radioterapia</dc:title>
  <dc:creator>sergio nicoluzzi</dc:creator>
  <cp:lastModifiedBy>sergio nicoluzzi</cp:lastModifiedBy>
  <cp:revision>3</cp:revision>
  <dcterms:created xsi:type="dcterms:W3CDTF">2018-04-08T18:55:37Z</dcterms:created>
  <dcterms:modified xsi:type="dcterms:W3CDTF">2018-04-08T19:18:26Z</dcterms:modified>
</cp:coreProperties>
</file>