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81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64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09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19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8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86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49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08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749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16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04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7ECDB-BFCE-41B0-AF4B-139F54A52022}" type="datetimeFigureOut">
              <a:rPr lang="pt-BR" smtClean="0"/>
              <a:t>15/04/2018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E370E-631C-4FD1-ADE3-3F06C77F06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34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PRINCIPIOS BASICOS DA RADIOPROTECAO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10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574290"/>
          </a:xfrm>
        </p:spPr>
        <p:txBody>
          <a:bodyPr>
            <a:noAutofit/>
          </a:bodyPr>
          <a:lstStyle/>
          <a:p>
            <a:r>
              <a:rPr lang="pt-BR" sz="3600" dirty="0"/>
              <a:t>No setor saúde, onde a radiação ionizante encontra o seu maior emprego e como </a:t>
            </a:r>
            <a:r>
              <a:rPr lang="pt-BR" sz="3600" dirty="0" err="1"/>
              <a:t>conseqüência</a:t>
            </a:r>
            <a:r>
              <a:rPr lang="pt-BR" sz="3600" dirty="0"/>
              <a:t>, a maior exposição em termos de dose coletiva, é também onde mais são realizadas pesquisas no sentido de se produzir o maior benefício com o menor risco possível.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>Apesar dos esforços de alguns órgãos governamentais em difundir conhecimentos voltados para as atividades de Proteção Radiológica é ainda, de pouco domínio, mesmo entre os profissionais da área, o conhecimento a respeito dos efeitos maléficos produzidos por exposições que ultrapassam os limites permitidos.</a:t>
            </a:r>
          </a:p>
        </p:txBody>
      </p:sp>
    </p:spTree>
    <p:extLst>
      <p:ext uri="{BB962C8B-B14F-4D97-AF65-F5344CB8AC3E}">
        <p14:creationId xmlns:p14="http://schemas.microsoft.com/office/powerpoint/2010/main" val="29332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10536"/>
            <a:ext cx="6643255" cy="1049627"/>
          </a:xfrm>
        </p:spPr>
        <p:txBody>
          <a:bodyPr/>
          <a:lstStyle/>
          <a:p>
            <a:r>
              <a:rPr lang="pt-BR" b="1" dirty="0" err="1" smtClean="0"/>
              <a:t>Protecao</a:t>
            </a:r>
            <a:r>
              <a:rPr lang="pt-BR" b="1" dirty="0" smtClean="0"/>
              <a:t> </a:t>
            </a:r>
            <a:r>
              <a:rPr lang="pt-BR" b="1" dirty="0" err="1" smtClean="0"/>
              <a:t>Radiologica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93618"/>
            <a:ext cx="10515600" cy="5283345"/>
          </a:xfrm>
        </p:spPr>
        <p:txBody>
          <a:bodyPr/>
          <a:lstStyle/>
          <a:p>
            <a:r>
              <a:rPr lang="pt-BR" sz="3200" dirty="0"/>
              <a:t>Segundo a norma da Comissão Nacional de Energia Nuclear (CNEN) é o conjunto de medidas que visam proteger o homem, seus descendentes e seu meio ambiente contra possíveis efeitos indevidos causados por radiação ionizante proveniente de fontes produzidas pelo homem e de fontes naturais modificadas tecnologicamente. Essas medidas estão fundamentadas em três princípios básicos: </a:t>
            </a:r>
          </a:p>
          <a:p>
            <a:r>
              <a:rPr lang="pt-BR" sz="3200" dirty="0"/>
              <a:t>- Justificação</a:t>
            </a:r>
          </a:p>
          <a:p>
            <a:r>
              <a:rPr lang="pt-BR" sz="3200" dirty="0"/>
              <a:t>- Otimização</a:t>
            </a:r>
          </a:p>
          <a:p>
            <a:r>
              <a:rPr lang="pt-BR" sz="3200" dirty="0"/>
              <a:t>- Limitação de doses individuais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686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74073"/>
            <a:ext cx="10515600" cy="1316615"/>
          </a:xfrm>
        </p:spPr>
        <p:txBody>
          <a:bodyPr/>
          <a:lstStyle/>
          <a:p>
            <a:r>
              <a:rPr lang="pt-BR" b="1" dirty="0" smtClean="0"/>
              <a:t>Justificação da Pratica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1088"/>
            <a:ext cx="10515600" cy="5329093"/>
          </a:xfrm>
        </p:spPr>
        <p:txBody>
          <a:bodyPr>
            <a:normAutofit lnSpcReduction="10000"/>
          </a:bodyPr>
          <a:lstStyle/>
          <a:p>
            <a:r>
              <a:rPr lang="pt-BR" sz="4000" dirty="0"/>
              <a:t>Nenhuma prática deve ser autorizada a menos que produza suficiente benefício para o indivíduo exposto ou para a sociedade.</a:t>
            </a:r>
          </a:p>
          <a:p>
            <a:r>
              <a:rPr lang="pt-BR" sz="4000" dirty="0"/>
              <a:t>A exposição médica deve resultar em um benefício real para a saúde do indivíduo e/ou para a sociedade.</a:t>
            </a:r>
          </a:p>
          <a:p>
            <a:r>
              <a:rPr lang="pt-BR" sz="4000" dirty="0"/>
              <a:t>Deve-se considerar a eficácia, os benefícios e riscos de técnicas alternativas disponíveis com o mesmo objetivo, mas que envolvam menos ou nenhuma exposição a radiações ionizantes.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1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11727"/>
            <a:ext cx="10515600" cy="1378961"/>
          </a:xfrm>
        </p:spPr>
        <p:txBody>
          <a:bodyPr/>
          <a:lstStyle/>
          <a:p>
            <a:r>
              <a:rPr lang="pt-BR" b="1" dirty="0" smtClean="0"/>
              <a:t>Otimização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1239613"/>
            <a:ext cx="11963399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 princípio da otimização implica em que as exposições devem manter o nível de radiação o mais baixo possível.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Esse princípio se aplica a todas as atividades que demandam exposições às radiações ionizantes. Tais atividades devem ser planejadas, analisando-se em detalhe o que se pretende fazer e como será feito.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 proteção radiológica é otimizada quando as exposições empregam a menor dose possível de radiação, sem que isso implique na perda de qualidade de imagem.</a:t>
            </a:r>
            <a:endParaRPr kumimoji="0" lang="pt-B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  <a:endParaRPr kumimoji="0" lang="pt-BR" sz="8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1026" name="Picture 2" descr="http://www.tecnologiaradiologica.com/imagens/Protra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82187"/>
            <a:ext cx="82847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59874"/>
          </a:xfrm>
        </p:spPr>
        <p:txBody>
          <a:bodyPr>
            <a:normAutofit fontScale="90000"/>
          </a:bodyPr>
          <a:lstStyle/>
          <a:p>
            <a:r>
              <a:rPr lang="pt-BR" b="1" dirty="0" err="1" smtClean="0"/>
              <a:t>Limitacao</a:t>
            </a:r>
            <a:r>
              <a:rPr lang="pt-BR" b="1" dirty="0" smtClean="0"/>
              <a:t> de Dose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059874"/>
            <a:ext cx="10515600" cy="5798126"/>
          </a:xfrm>
        </p:spPr>
        <p:txBody>
          <a:bodyPr>
            <a:normAutofit fontScale="92500" lnSpcReduction="10000"/>
          </a:bodyPr>
          <a:lstStyle/>
          <a:p>
            <a:r>
              <a:rPr lang="pt-BR" sz="4300" dirty="0"/>
              <a:t>As doses de radiação não devem ser superiores aos limites estabelecidos pelas normas de radioproteção de cada país.</a:t>
            </a:r>
          </a:p>
          <a:p>
            <a:r>
              <a:rPr lang="pt-BR" sz="4300" dirty="0"/>
              <a:t>Esse princípio não se aplica para limitação de dose ao paciente, mas sim para trabalhadores </a:t>
            </a:r>
            <a:r>
              <a:rPr lang="pt-BR" sz="4300" dirty="0" err="1"/>
              <a:t>ocupacionalmente</a:t>
            </a:r>
            <a:r>
              <a:rPr lang="pt-BR" sz="4300" dirty="0"/>
              <a:t> expostos à radiação ionizante e para o público em geral.</a:t>
            </a:r>
          </a:p>
          <a:p>
            <a:r>
              <a:rPr lang="pt-BR" sz="4300" dirty="0"/>
              <a:t>Incide sobre o indivíduo considerando todas as exposições, decorrentes de todas as práticas que o indivíduo possa estar </a:t>
            </a:r>
            <a:r>
              <a:rPr lang="pt-BR" sz="4300" dirty="0" smtClean="0"/>
              <a:t> exposto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759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52055"/>
          </a:xfrm>
        </p:spPr>
        <p:txBody>
          <a:bodyPr/>
          <a:lstStyle/>
          <a:p>
            <a:r>
              <a:rPr lang="pt-BR" b="1" dirty="0"/>
              <a:t>Exposições ocupacionais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581891"/>
            <a:ext cx="12344400" cy="6567054"/>
          </a:xfrm>
        </p:spPr>
        <p:txBody>
          <a:bodyPr>
            <a:normAutofit/>
          </a:bodyPr>
          <a:lstStyle/>
          <a:p>
            <a:r>
              <a:rPr lang="pt-BR" dirty="0"/>
              <a:t>Nas exposições ocupacionais normais, nas práticas abrangidas pela Portaria 453, o controle deve ser feito de maneira que:</a:t>
            </a:r>
          </a:p>
          <a:p>
            <a:r>
              <a:rPr lang="pt-BR" dirty="0"/>
              <a:t>- A dose efetiva anual não deve exceder 20mSv em qualquer período de 5 anos consecutivos, não podendo exceder 50mSv em um ano;</a:t>
            </a:r>
          </a:p>
          <a:p>
            <a:r>
              <a:rPr lang="pt-BR" dirty="0"/>
              <a:t>- Menores de 18 anos não podem trabalhar com raios-X diagnósticos, exceto em treinamentos;</a:t>
            </a:r>
            <a:br>
              <a:rPr lang="pt-BR" dirty="0"/>
            </a:br>
            <a:r>
              <a:rPr lang="pt-BR" dirty="0"/>
              <a:t>Estudantes com idade entre 16 e 18 anos, em estágio de treinamento profissional a dose efetiva anual não deve exceder o valor de 6mSv;</a:t>
            </a:r>
          </a:p>
          <a:p>
            <a:r>
              <a:rPr lang="pt-BR" dirty="0"/>
              <a:t>- É proibida a exposição ocupacional de menores de 16 anos;</a:t>
            </a:r>
          </a:p>
          <a:p>
            <a:r>
              <a:rPr lang="pt-BR" dirty="0"/>
              <a:t>- A dose efetiva anual de indivíduos do público não deve exceder a 1mSv.</a:t>
            </a:r>
          </a:p>
          <a:p>
            <a:r>
              <a:rPr lang="pt-BR" dirty="0"/>
              <a:t>Para mulheres grávidas devem ser observados os requisitos adicionais:</a:t>
            </a:r>
          </a:p>
          <a:p>
            <a:r>
              <a:rPr lang="pt-BR" dirty="0"/>
              <a:t>- A gravidez deve ser notificada ao titular do serviço tão logo seja constatada;</a:t>
            </a:r>
          </a:p>
          <a:p>
            <a:r>
              <a:rPr lang="pt-BR" dirty="0"/>
              <a:t>- As condições de trabalho devem garantir que a dose na superfície do abdômen não exceda 2mSv durante todo o período restante da gravidez.</a:t>
            </a:r>
          </a:p>
        </p:txBody>
      </p:sp>
    </p:spTree>
    <p:extLst>
      <p:ext uri="{BB962C8B-B14F-4D97-AF65-F5344CB8AC3E}">
        <p14:creationId xmlns:p14="http://schemas.microsoft.com/office/powerpoint/2010/main" val="126217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400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Tema do Office</vt:lpstr>
      <vt:lpstr>PRINCIPIOS BASICOS DA RADIOPROTECAO </vt:lpstr>
      <vt:lpstr>Apresentação do PowerPoint</vt:lpstr>
      <vt:lpstr>Protecao Radiologica</vt:lpstr>
      <vt:lpstr>Justificação da Pratica </vt:lpstr>
      <vt:lpstr>Otimização </vt:lpstr>
      <vt:lpstr>Limitacao de Dose </vt:lpstr>
      <vt:lpstr>Exposições ocupacionais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PRINCIPIOS BASICOS DA RADIOPROTECAO</dc:title>
  <dc:creator>sergio nicoluzzi</dc:creator>
  <cp:lastModifiedBy>sergio nicoluzzi</cp:lastModifiedBy>
  <cp:revision>2</cp:revision>
  <dcterms:created xsi:type="dcterms:W3CDTF">2018-04-15T21:45:40Z</dcterms:created>
  <dcterms:modified xsi:type="dcterms:W3CDTF">2018-04-15T21:50:38Z</dcterms:modified>
</cp:coreProperties>
</file>