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48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24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149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95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284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45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35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14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784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4505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727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AF90F-FBA0-4BB3-98BE-CEFCDD3B2246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A6CB2-57CD-4CEE-B486-BF85F052D7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69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Historia da Radioterapia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/>
              <a:t>SÉC. </a:t>
            </a:r>
            <a:r>
              <a:rPr lang="pt-BR" sz="7200" b="1" dirty="0"/>
              <a:t>XIX</a:t>
            </a:r>
            <a:endParaRPr lang="pt-BR" sz="7200" dirty="0"/>
          </a:p>
        </p:txBody>
      </p:sp>
    </p:spTree>
    <p:extLst>
      <p:ext uri="{BB962C8B-B14F-4D97-AF65-F5344CB8AC3E}">
        <p14:creationId xmlns:p14="http://schemas.microsoft.com/office/powerpoint/2010/main" val="175546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187035"/>
            <a:ext cx="10515600" cy="1291443"/>
          </a:xfrm>
        </p:spPr>
        <p:txBody>
          <a:bodyPr>
            <a:normAutofit/>
          </a:bodyPr>
          <a:lstStyle/>
          <a:p>
            <a:r>
              <a:rPr lang="pt-BR" sz="5400" b="1" dirty="0" smtClean="0"/>
              <a:t>No final do século XIX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46831"/>
            <a:ext cx="10515600" cy="435133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pt-BR" sz="2400" dirty="0"/>
              <a:t> duas descobertas revolucionaram por completo a história universal: os raios-X, descobertos em 1895 pelo físico alemão Wilhelm </a:t>
            </a:r>
            <a:r>
              <a:rPr lang="pt-BR" sz="2400" dirty="0" err="1"/>
              <a:t>Röntgen</a:t>
            </a:r>
            <a:r>
              <a:rPr lang="pt-BR" sz="2400" dirty="0"/>
              <a:t>; e a </a:t>
            </a:r>
            <a:r>
              <a:rPr lang="pt-BR" sz="2400" dirty="0" err="1"/>
              <a:t>radioactividade</a:t>
            </a:r>
            <a:r>
              <a:rPr lang="pt-BR" sz="2400" dirty="0"/>
              <a:t>, descoberta em 1898 em França pelo casal Curie (Maria </a:t>
            </a:r>
            <a:r>
              <a:rPr lang="pt-BR" sz="2400" dirty="0" err="1"/>
              <a:t>Skłodowska</a:t>
            </a:r>
            <a:r>
              <a:rPr lang="pt-BR" sz="2400" dirty="0"/>
              <a:t> – mais tarde conhecida por Marie Curie, e o única pessoa a ganhar dois prémios-Nobel da física- e Pierre </a:t>
            </a:r>
            <a:r>
              <a:rPr lang="pt-BR" sz="2400" dirty="0" err="1"/>
              <a:t>Currie</a:t>
            </a:r>
            <a:r>
              <a:rPr lang="pt-BR" sz="2400" dirty="0"/>
              <a:t> seu marido) e por Antoine Henri Becquerel. Era o inicio de um processo de desenvolvimento para um sem-número de novas aplicações, entre as quais a Radioterapia (utilização de radiações ionizantes para efeitos terapêuticos</a:t>
            </a:r>
            <a:r>
              <a:rPr lang="pt-BR" sz="2400" dirty="0" smtClean="0"/>
              <a:t>).​</a:t>
            </a:r>
            <a:endParaRPr lang="pt-BR" sz="2400" dirty="0"/>
          </a:p>
          <a:p>
            <a:pPr fontAlgn="base"/>
            <a:r>
              <a:rPr lang="pt-BR" sz="2400" dirty="0"/>
              <a:t>Logo  a seguir a </a:t>
            </a:r>
            <a:r>
              <a:rPr lang="pt-BR" sz="2400" dirty="0" err="1"/>
              <a:t>Röntgen</a:t>
            </a:r>
            <a:r>
              <a:rPr lang="pt-BR" sz="2400" dirty="0"/>
              <a:t> ter publicado a sua descoberta (justamente com a imagem de uma radiografia de uma mão), ocorreram diversas aplicações das radiações quer em diagnóstico quer em terapia, sendo de realçar o tratamento de um cancro de estômago que Emil </a:t>
            </a:r>
            <a:r>
              <a:rPr lang="pt-BR" sz="2400" dirty="0" err="1"/>
              <a:t>Grubbe</a:t>
            </a:r>
            <a:r>
              <a:rPr lang="pt-BR" sz="2400" dirty="0"/>
              <a:t> fez em Chicago (Estados Unidos da América) em 1896</a:t>
            </a:r>
            <a:r>
              <a:rPr lang="pt-BR" sz="2400" dirty="0" smtClean="0"/>
              <a:t>.​</a:t>
            </a:r>
            <a:r>
              <a:rPr lang="pt-BR" sz="2400" dirty="0"/>
              <a:t> </a:t>
            </a:r>
          </a:p>
          <a:p>
            <a:pPr fontAlgn="base"/>
            <a:r>
              <a:rPr lang="pt-BR" sz="2400" dirty="0"/>
              <a:t>A aplicação terapêutica de radiações X ou de radiações gama passou então a chamar-se de tele-</a:t>
            </a:r>
            <a:r>
              <a:rPr lang="pt-BR" sz="2400" dirty="0" err="1"/>
              <a:t>Röntgen</a:t>
            </a:r>
            <a:r>
              <a:rPr lang="pt-BR" sz="2400" dirty="0"/>
              <a:t>-gama-terapia, sendo a precursora da </a:t>
            </a:r>
            <a:r>
              <a:rPr lang="pt-BR" sz="2400" dirty="0" err="1"/>
              <a:t>actual</a:t>
            </a:r>
            <a:r>
              <a:rPr lang="pt-BR" sz="2400" dirty="0"/>
              <a:t> Radioterapia Externa. Por outro lado, a utilização de fontes </a:t>
            </a:r>
            <a:r>
              <a:rPr lang="pt-BR" sz="2400" dirty="0" err="1"/>
              <a:t>radioactivas</a:t>
            </a:r>
            <a:r>
              <a:rPr lang="pt-BR" sz="2400" dirty="0"/>
              <a:t> junto ao (ou dentro do) corpo humano chamou-se Curie- terapia, sendo a precursora da </a:t>
            </a:r>
            <a:r>
              <a:rPr lang="pt-BR" sz="2400" dirty="0" err="1"/>
              <a:t>actual</a:t>
            </a:r>
            <a:r>
              <a:rPr lang="pt-BR" sz="2400" dirty="0"/>
              <a:t> Radioterapia interna ou </a:t>
            </a:r>
            <a:r>
              <a:rPr lang="pt-BR" sz="2400" dirty="0" err="1"/>
              <a:t>Braquiterapia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189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73" y="0"/>
            <a:ext cx="10516673" cy="1355837"/>
          </a:xfrm>
        </p:spPr>
        <p:txBody>
          <a:bodyPr>
            <a:noAutofit/>
          </a:bodyPr>
          <a:lstStyle/>
          <a:p>
            <a:r>
              <a:rPr lang="pt-BR" sz="5400" dirty="0" err="1" smtClean="0"/>
              <a:t>Seculo</a:t>
            </a:r>
            <a:r>
              <a:rPr lang="pt-BR" sz="5400" dirty="0" smtClean="0"/>
              <a:t> XX</a:t>
            </a:r>
            <a:br>
              <a:rPr lang="pt-BR" sz="5400" dirty="0" smtClean="0"/>
            </a:b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0622" y="677918"/>
            <a:ext cx="10515600" cy="4351338"/>
          </a:xfrm>
        </p:spPr>
        <p:txBody>
          <a:bodyPr>
            <a:noAutofit/>
          </a:bodyPr>
          <a:lstStyle/>
          <a:p>
            <a:pPr fontAlgn="base"/>
            <a:r>
              <a:rPr lang="pt-BR" dirty="0"/>
              <a:t>A evolução tecnológica (particularmente a evolução nos campos da informática e da aquisição de imagem) foi sendo aproveitada nas Radioterapias (externa e interna), dando origem a evoluções significativas, das quais destacam-se as seguintes:</a:t>
            </a:r>
          </a:p>
          <a:p>
            <a:pPr marL="0" indent="0" fontAlgn="base">
              <a:buNone/>
            </a:pPr>
            <a:endParaRPr lang="pt-BR" dirty="0"/>
          </a:p>
          <a:p>
            <a:pPr fontAlgn="base"/>
            <a:r>
              <a:rPr lang="pt-BR" b="1" dirty="0"/>
              <a:t>Inicio do século XX</a:t>
            </a:r>
            <a:r>
              <a:rPr lang="pt-BR" dirty="0"/>
              <a:t> – Aparelhos produtores de radiação-X em terapêutica.</a:t>
            </a:r>
          </a:p>
          <a:p>
            <a:pPr marL="0" indent="0" fontAlgn="base">
              <a:buNone/>
            </a:pPr>
            <a:endParaRPr lang="pt-BR" dirty="0"/>
          </a:p>
          <a:p>
            <a:pPr fontAlgn="base"/>
            <a:r>
              <a:rPr lang="pt-BR" b="1" dirty="0"/>
              <a:t>Década de 30</a:t>
            </a:r>
            <a:r>
              <a:rPr lang="pt-BR" dirty="0"/>
              <a:t> – Primeiras “Bombas de Cobalto”, com energias da gama do milhão de </a:t>
            </a:r>
            <a:r>
              <a:rPr lang="pt-BR" dirty="0" err="1"/>
              <a:t>electrão</a:t>
            </a:r>
            <a:r>
              <a:rPr lang="pt-BR" dirty="0"/>
              <a:t>-Volt</a:t>
            </a:r>
            <a:r>
              <a:rPr lang="pt-BR" dirty="0" smtClean="0"/>
              <a:t>.</a:t>
            </a:r>
          </a:p>
          <a:p>
            <a:pPr fontAlgn="base"/>
            <a:endParaRPr lang="pt-BR" dirty="0"/>
          </a:p>
          <a:p>
            <a:pPr fontAlgn="base"/>
            <a:r>
              <a:rPr lang="pt-BR" b="1" dirty="0"/>
              <a:t>Década de 50</a:t>
            </a:r>
            <a:r>
              <a:rPr lang="pt-BR" dirty="0"/>
              <a:t> – Primeiro equipamento específico para </a:t>
            </a:r>
            <a:r>
              <a:rPr lang="pt-BR" dirty="0" err="1"/>
              <a:t>efectuar</a:t>
            </a:r>
            <a:r>
              <a:rPr lang="pt-BR" dirty="0"/>
              <a:t> Radioterapia cerebral desenvolvida sob orientação do Prof. Lars </a:t>
            </a:r>
            <a:r>
              <a:rPr lang="pt-BR" dirty="0" err="1"/>
              <a:t>Leksell</a:t>
            </a:r>
            <a:r>
              <a:rPr lang="pt-BR" dirty="0" smtClean="0"/>
              <a:t>.​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480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8338" y="128789"/>
            <a:ext cx="10645462" cy="6048174"/>
          </a:xfrm>
        </p:spPr>
        <p:txBody>
          <a:bodyPr>
            <a:noAutofit/>
          </a:bodyPr>
          <a:lstStyle/>
          <a:p>
            <a:pPr fontAlgn="base"/>
            <a:r>
              <a:rPr lang="pt-BR" b="1" dirty="0" smtClean="0"/>
              <a:t>Década </a:t>
            </a:r>
            <a:r>
              <a:rPr lang="pt-BR" b="1" dirty="0"/>
              <a:t>de 60 </a:t>
            </a:r>
            <a:r>
              <a:rPr lang="pt-BR" dirty="0"/>
              <a:t>– Implementação dos primeiros aceleradores lineares específicos.</a:t>
            </a:r>
          </a:p>
          <a:p>
            <a:pPr marL="0" indent="0" fontAlgn="base">
              <a:buNone/>
            </a:pPr>
            <a:endParaRPr lang="pt-BR" dirty="0"/>
          </a:p>
          <a:p>
            <a:pPr fontAlgn="base"/>
            <a:r>
              <a:rPr lang="pt-BR" b="1" dirty="0"/>
              <a:t>Década de 80</a:t>
            </a:r>
            <a:r>
              <a:rPr lang="pt-BR" dirty="0"/>
              <a:t> – Equipamento de aquisição de imagens TAC. Permite a realização de </a:t>
            </a:r>
            <a:r>
              <a:rPr lang="pt-BR" dirty="0" err="1"/>
              <a:t>planimetrias</a:t>
            </a:r>
            <a:r>
              <a:rPr lang="pt-BR" dirty="0"/>
              <a:t> bidimensionais, abrindo as portas aos planeamentos tridimensionais</a:t>
            </a:r>
            <a:r>
              <a:rPr lang="pt-BR" dirty="0" smtClean="0"/>
              <a:t>.</a:t>
            </a:r>
          </a:p>
          <a:p>
            <a:pPr fontAlgn="base"/>
            <a:endParaRPr lang="pt-BR" dirty="0"/>
          </a:p>
          <a:p>
            <a:pPr fontAlgn="base"/>
            <a:r>
              <a:rPr lang="pt-BR" dirty="0" smtClean="0"/>
              <a:t>​</a:t>
            </a:r>
            <a:r>
              <a:rPr lang="pt-BR" b="1" dirty="0" smtClean="0"/>
              <a:t>Década </a:t>
            </a:r>
            <a:r>
              <a:rPr lang="pt-BR" b="1" dirty="0"/>
              <a:t>de 90 </a:t>
            </a:r>
            <a:r>
              <a:rPr lang="pt-BR" dirty="0"/>
              <a:t>– Ressonância Magnética e PET, conjuntamente com o desenvolvimento da ecografia, permite uma </a:t>
            </a:r>
            <a:r>
              <a:rPr lang="pt-BR" dirty="0" err="1"/>
              <a:t>efectiva</a:t>
            </a:r>
            <a:r>
              <a:rPr lang="pt-BR" dirty="0"/>
              <a:t> visualização dos volumes-alvo e dos tecidos adjacentes. A evolução informática permite o desenvolvimento </a:t>
            </a:r>
            <a:r>
              <a:rPr lang="pt-BR" dirty="0" err="1"/>
              <a:t>efectivo</a:t>
            </a:r>
            <a:r>
              <a:rPr lang="pt-BR" dirty="0"/>
              <a:t> das </a:t>
            </a:r>
            <a:r>
              <a:rPr lang="pt-BR" dirty="0" err="1"/>
              <a:t>planimetrias</a:t>
            </a:r>
            <a:r>
              <a:rPr lang="pt-BR" dirty="0"/>
              <a:t> tridimensionais. Desenvolve-se a Terapia com feixes de Partículas (particularmente Protões e Carbono). Surgem os primeiros EPID (</a:t>
            </a:r>
            <a:r>
              <a:rPr lang="pt-BR" dirty="0" err="1"/>
              <a:t>Electronic</a:t>
            </a:r>
            <a:r>
              <a:rPr lang="pt-BR" dirty="0"/>
              <a:t> Portal </a:t>
            </a:r>
            <a:r>
              <a:rPr lang="pt-BR" dirty="0" err="1"/>
              <a:t>Imaging</a:t>
            </a:r>
            <a:r>
              <a:rPr lang="pt-BR" dirty="0"/>
              <a:t> </a:t>
            </a:r>
            <a:r>
              <a:rPr lang="pt-BR" dirty="0" err="1"/>
              <a:t>Devices</a:t>
            </a:r>
            <a:r>
              <a:rPr lang="pt-BR" dirty="0"/>
              <a:t>), que permitem o desenvolvimento da integração da imagem com a terapia.</a:t>
            </a:r>
          </a:p>
        </p:txBody>
      </p:sp>
    </p:spTree>
    <p:extLst>
      <p:ext uri="{BB962C8B-B14F-4D97-AF65-F5344CB8AC3E}">
        <p14:creationId xmlns:p14="http://schemas.microsoft.com/office/powerpoint/2010/main" val="40212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8946" y="1"/>
            <a:ext cx="10311685" cy="914400"/>
          </a:xfrm>
        </p:spPr>
        <p:txBody>
          <a:bodyPr>
            <a:normAutofit/>
          </a:bodyPr>
          <a:lstStyle/>
          <a:p>
            <a:r>
              <a:rPr lang="pt-BR" sz="6000" b="1" dirty="0" err="1" smtClean="0"/>
              <a:t>Sec</a:t>
            </a:r>
            <a:r>
              <a:rPr lang="pt-BR" sz="6000" b="1" dirty="0" smtClean="0"/>
              <a:t> XXI</a:t>
            </a:r>
            <a:endParaRPr lang="pt-BR" sz="6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8945" y="1094705"/>
            <a:ext cx="10117429" cy="3425780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pt-BR" sz="14400" b="1" dirty="0"/>
              <a:t>Primeira década do </a:t>
            </a:r>
            <a:r>
              <a:rPr lang="pt-BR" sz="14400" b="1" dirty="0" err="1"/>
              <a:t>Séc</a:t>
            </a:r>
            <a:r>
              <a:rPr lang="pt-BR" sz="14400" b="1" dirty="0"/>
              <a:t> XXI</a:t>
            </a:r>
            <a:r>
              <a:rPr lang="pt-BR" sz="14400" dirty="0"/>
              <a:t> – Desenvolvem-se técnicas mais sofisticadas de </a:t>
            </a:r>
            <a:r>
              <a:rPr lang="pt-BR" sz="14400" dirty="0" err="1"/>
              <a:t>planimetria</a:t>
            </a:r>
            <a:r>
              <a:rPr lang="pt-BR" sz="14400" dirty="0"/>
              <a:t> e tratamento, com a integração completa entre a imagem e o tratamento. Surgem aceleradores com sistemas de sincronização entre a respiração e a irradiação (com a chamada Radioterapia 4D), desenvolvem-se técnicas de irradiação como a Radioterapia de Intensidade Modelada (IMRT) ou Radioterapia Guiada por Imagem (IGRT), desenvolve-se a </a:t>
            </a:r>
            <a:r>
              <a:rPr lang="pt-BR" sz="14400" dirty="0" err="1"/>
              <a:t>Radiocirurgia</a:t>
            </a:r>
            <a:r>
              <a:rPr lang="pt-BR" sz="14400" dirty="0"/>
              <a:t> (craniana e corporal), a Terapia em Arco Dinâmico e novos equipamentos de irradiação como a </a:t>
            </a:r>
            <a:r>
              <a:rPr lang="pt-BR" sz="14400" dirty="0" err="1"/>
              <a:t>Tomoterapia</a:t>
            </a:r>
            <a:r>
              <a:rPr lang="pt-BR" sz="14400" dirty="0"/>
              <a:t>, a </a:t>
            </a:r>
            <a:r>
              <a:rPr lang="pt-BR" sz="14400" dirty="0" err="1"/>
              <a:t>Ciberknife</a:t>
            </a:r>
            <a:r>
              <a:rPr lang="pt-BR" sz="14400" dirty="0"/>
              <a:t> e os novos aceleradores lineares com sistemas de imagem integrada; surgem novas aplicações da </a:t>
            </a:r>
            <a:r>
              <a:rPr lang="pt-BR" sz="14400" dirty="0" err="1"/>
              <a:t>Braquiterapia</a:t>
            </a:r>
            <a:r>
              <a:rPr lang="pt-BR" sz="14400" dirty="0"/>
              <a:t> com novas fontes </a:t>
            </a:r>
            <a:r>
              <a:rPr lang="pt-BR" sz="14400" dirty="0" err="1"/>
              <a:t>radioactivas</a:t>
            </a:r>
            <a:r>
              <a:rPr lang="pt-BR" sz="14400" dirty="0"/>
              <a:t>.</a:t>
            </a:r>
          </a:p>
          <a:p>
            <a:pPr marL="0" indent="0" fontAlgn="base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011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83311"/>
            <a:ext cx="10515600" cy="1325563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0"/>
            <a:ext cx="10881575" cy="6176963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pt-BR" dirty="0" smtClean="0"/>
              <a:t>​</a:t>
            </a:r>
            <a:endParaRPr lang="pt-BR" dirty="0"/>
          </a:p>
          <a:p>
            <a:pPr fontAlgn="base"/>
            <a:r>
              <a:rPr lang="pt-BR" sz="3900" dirty="0"/>
              <a:t>Hoje, a Radioterapia é utilizada em inúmeros casos (oncológicos e não-oncológicos sendo esperado que mais de 60% de todos os doentes oncológicos, em qualquer fase de evolução da doença, venham a beneficiar de tratamento com radioterapia. A cada vez maior integração das áreas subjacentes à Radioterapia (nomeadamente a Física das Radiações e a </a:t>
            </a:r>
            <a:r>
              <a:rPr lang="pt-BR" sz="3900" dirty="0" err="1"/>
              <a:t>Radiobiologia</a:t>
            </a:r>
            <a:r>
              <a:rPr lang="pt-BR" sz="3900" dirty="0"/>
              <a:t>) permite perspectivar que muito rapidamente se chegue a uma radioterapia personalizada: onde cada doente seja tratado com uma dose específica para a sua tipologia genética, em estreita </a:t>
            </a:r>
            <a:r>
              <a:rPr lang="pt-BR" sz="3900" dirty="0" err="1"/>
              <a:t>interacção</a:t>
            </a:r>
            <a:r>
              <a:rPr lang="pt-BR" sz="3900" dirty="0"/>
              <a:t> com terapêuticas com nanotecnologia (nomeadamente a utilização de </a:t>
            </a:r>
            <a:r>
              <a:rPr lang="pt-BR" sz="3900" dirty="0" err="1"/>
              <a:t>nanopartículas</a:t>
            </a:r>
            <a:r>
              <a:rPr lang="pt-BR" sz="3900" dirty="0"/>
              <a:t> que transportem fontes </a:t>
            </a:r>
            <a:r>
              <a:rPr lang="pt-BR" sz="3900" dirty="0" err="1"/>
              <a:t>radioactivas</a:t>
            </a:r>
            <a:r>
              <a:rPr lang="pt-BR" sz="3900" dirty="0"/>
              <a:t> que se depositarão essencialmente nas células malignas)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78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181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Historia da Radioterapia </vt:lpstr>
      <vt:lpstr>No final do século XIX</vt:lpstr>
      <vt:lpstr>Seculo XX </vt:lpstr>
      <vt:lpstr>Apresentação do PowerPoint</vt:lpstr>
      <vt:lpstr>Sec XXI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da Radioterapia</dc:title>
  <dc:creator>sergio nicoluzzi</dc:creator>
  <cp:lastModifiedBy>sergio nicoluzzi</cp:lastModifiedBy>
  <cp:revision>2</cp:revision>
  <dcterms:created xsi:type="dcterms:W3CDTF">2018-04-08T18:38:32Z</dcterms:created>
  <dcterms:modified xsi:type="dcterms:W3CDTF">2018-04-08T18:52:07Z</dcterms:modified>
</cp:coreProperties>
</file>