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A4BE1B9-7722-4E21-94C1-0C34A2F9FD1E}" type="datetimeFigureOut">
              <a:rPr lang="pt-BR" smtClean="0"/>
              <a:t>13/04/2018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3577899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A4BE1B9-7722-4E21-94C1-0C34A2F9FD1E}" type="datetimeFigureOut">
              <a:rPr lang="pt-BR" smtClean="0"/>
              <a:t>13/04/2018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1653861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A4BE1B9-7722-4E21-94C1-0C34A2F9FD1E}" type="datetimeFigureOut">
              <a:rPr lang="pt-BR" smtClean="0"/>
              <a:t>13/04/2018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95045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A4BE1B9-7722-4E21-94C1-0C34A2F9FD1E}" type="datetimeFigureOut">
              <a:rPr lang="pt-BR" smtClean="0"/>
              <a:t>13/04/2018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96556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0A4BE1B9-7722-4E21-94C1-0C34A2F9FD1E}" type="datetimeFigureOut">
              <a:rPr lang="pt-BR" smtClean="0"/>
              <a:t>13/04/2018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1564054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0A4BE1B9-7722-4E21-94C1-0C34A2F9FD1E}" type="datetimeFigureOut">
              <a:rPr lang="pt-BR" smtClean="0"/>
              <a:t>13/04/2018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2715224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A4BE1B9-7722-4E21-94C1-0C34A2F9FD1E}" type="datetimeFigureOut">
              <a:rPr lang="pt-BR" smtClean="0"/>
              <a:t>13/04/2018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1967313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0A4BE1B9-7722-4E21-94C1-0C34A2F9FD1E}" type="datetimeFigureOut">
              <a:rPr lang="pt-BR" smtClean="0"/>
              <a:t>13/04/2018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249039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A4BE1B9-7722-4E21-94C1-0C34A2F9FD1E}" type="datetimeFigureOut">
              <a:rPr lang="pt-BR" smtClean="0"/>
              <a:t>13/04/2018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3031007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A4BE1B9-7722-4E21-94C1-0C34A2F9FD1E}" type="datetimeFigureOut">
              <a:rPr lang="pt-BR" smtClean="0"/>
              <a:t>13/04/2018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279797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A4BE1B9-7722-4E21-94C1-0C34A2F9FD1E}" type="datetimeFigureOut">
              <a:rPr lang="pt-BR" smtClean="0"/>
              <a:t>13/04/2018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57FEE81-44EB-423E-B23D-E9D8CBE24B6A}" type="slidenum">
              <a:rPr lang="pt-BR" smtClean="0"/>
              <a:t>‹nº›</a:t>
            </a:fld>
            <a:endParaRPr lang="pt-BR"/>
          </a:p>
        </p:txBody>
      </p:sp>
    </p:spTree>
    <p:extLst>
      <p:ext uri="{BB962C8B-B14F-4D97-AF65-F5344CB8AC3E}">
        <p14:creationId xmlns:p14="http://schemas.microsoft.com/office/powerpoint/2010/main" val="9323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BE1B9-7722-4E21-94C1-0C34A2F9FD1E}" type="datetimeFigureOut">
              <a:rPr lang="pt-BR" smtClean="0"/>
              <a:t>13/04/2018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FEE81-44EB-423E-B23D-E9D8CBE24B6A}" type="slidenum">
              <a:rPr lang="pt-BR" smtClean="0"/>
              <a:t>‹nº›</a:t>
            </a:fld>
            <a:endParaRPr lang="pt-BR"/>
          </a:p>
        </p:txBody>
      </p:sp>
    </p:spTree>
    <p:extLst>
      <p:ext uri="{BB962C8B-B14F-4D97-AF65-F5344CB8AC3E}">
        <p14:creationId xmlns:p14="http://schemas.microsoft.com/office/powerpoint/2010/main" val="3986203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FATORES QUE MODIFICAM OS ASPECTROS DO RAIO X</a:t>
            </a:r>
            <a:endParaRPr lang="pt-BR" dirty="0"/>
          </a:p>
        </p:txBody>
      </p:sp>
      <p:sp>
        <p:nvSpPr>
          <p:cNvPr id="3" name="Subtítulo 2"/>
          <p:cNvSpPr>
            <a:spLocks noGrp="1"/>
          </p:cNvSpPr>
          <p:nvPr>
            <p:ph type="subTitle" idx="1"/>
          </p:nvPr>
        </p:nvSpPr>
        <p:spPr/>
        <p:txBody>
          <a:bodyPr/>
          <a:lstStyle/>
          <a:p>
            <a:endParaRPr lang="pt-BR"/>
          </a:p>
        </p:txBody>
      </p:sp>
    </p:spTree>
    <p:extLst>
      <p:ext uri="{BB962C8B-B14F-4D97-AF65-F5344CB8AC3E}">
        <p14:creationId xmlns:p14="http://schemas.microsoft.com/office/powerpoint/2010/main" val="2663217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66255" y="0"/>
            <a:ext cx="12178145" cy="6587837"/>
          </a:xfrm>
        </p:spPr>
        <p:txBody>
          <a:bodyPr>
            <a:normAutofit lnSpcReduction="10000"/>
          </a:bodyPr>
          <a:lstStyle/>
          <a:p>
            <a:r>
              <a:rPr lang="pt-BR" sz="4800" dirty="0"/>
              <a:t>A tecnologia mais moderna com o uso de geradores </a:t>
            </a:r>
            <a:r>
              <a:rPr lang="pt-BR" sz="4800" dirty="0" err="1"/>
              <a:t>multi-pulsos</a:t>
            </a:r>
            <a:r>
              <a:rPr lang="pt-BR" sz="4800" dirty="0"/>
              <a:t>, possibilita uma fácil obtenção de um potencial de aceleração virtualmente constante. A forma de retificação modifica o espectro dos elétrons produzidos, e, portanto, modifica o espectro de raios-X produzidos, a taxa de aquecimento do anodo e o rendimento do tubo (taxa de produção de raios-X).</a:t>
            </a:r>
          </a:p>
          <a:p>
            <a:r>
              <a:rPr lang="pt-BR" dirty="0" smtClean="0"/>
              <a:t/>
            </a:r>
            <a:br>
              <a:rPr lang="pt-BR" dirty="0" smtClean="0"/>
            </a:br>
            <a:endParaRPr lang="pt-BR" dirty="0"/>
          </a:p>
        </p:txBody>
      </p:sp>
    </p:spTree>
    <p:extLst>
      <p:ext uri="{BB962C8B-B14F-4D97-AF65-F5344CB8AC3E}">
        <p14:creationId xmlns:p14="http://schemas.microsoft.com/office/powerpoint/2010/main" val="320637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1720945" cy="6858000"/>
          </a:xfrm>
        </p:spPr>
      </p:pic>
    </p:spTree>
    <p:extLst>
      <p:ext uri="{BB962C8B-B14F-4D97-AF65-F5344CB8AC3E}">
        <p14:creationId xmlns:p14="http://schemas.microsoft.com/office/powerpoint/2010/main" val="150536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r>
              <a:rPr lang="pt-BR" b="1" dirty="0" smtClean="0"/>
              <a:t>Espectro de emissão do Raio-X</a:t>
            </a:r>
            <a:endParaRPr lang="pt-BR" b="1" dirty="0"/>
          </a:p>
        </p:txBody>
      </p:sp>
      <p:sp>
        <p:nvSpPr>
          <p:cNvPr id="3" name="Espaço Reservado para Conteúdo 2"/>
          <p:cNvSpPr>
            <a:spLocks noGrp="1"/>
          </p:cNvSpPr>
          <p:nvPr>
            <p:ph idx="1"/>
          </p:nvPr>
        </p:nvSpPr>
        <p:spPr>
          <a:xfrm>
            <a:off x="228600" y="194397"/>
            <a:ext cx="10958945" cy="5137872"/>
          </a:xfrm>
        </p:spPr>
        <p:txBody>
          <a:bodyPr>
            <a:noAutofit/>
          </a:bodyPr>
          <a:lstStyle/>
          <a:p>
            <a:pPr marL="0" indent="0">
              <a:buNone/>
            </a:pPr>
            <a:r>
              <a:rPr lang="pt-BR" sz="3200" dirty="0" smtClean="0"/>
              <a:t/>
            </a:r>
            <a:br>
              <a:rPr lang="pt-BR" sz="3200" dirty="0" smtClean="0"/>
            </a:br>
            <a:r>
              <a:rPr lang="pt-BR" sz="3200" dirty="0" smtClean="0"/>
              <a:t/>
            </a:r>
            <a:br>
              <a:rPr lang="pt-BR" sz="3200" dirty="0" smtClean="0"/>
            </a:br>
            <a:r>
              <a:rPr lang="pt-BR" sz="3200" dirty="0"/>
              <a:t>O espectro de emissão é fundamental para descrever os processos de produção da imagem em um aparelho de raios-X. É obtido através de um gráfico da quantidade de fótons de determinada energia versus as diferentes energias. A </a:t>
            </a:r>
            <a:r>
              <a:rPr lang="pt-BR" sz="3200" u="sng" dirty="0"/>
              <a:t>energia</a:t>
            </a:r>
            <a:r>
              <a:rPr lang="pt-BR" sz="3200" dirty="0"/>
              <a:t> máxima expressa em keV é igual em magnitude à </a:t>
            </a:r>
            <a:r>
              <a:rPr lang="pt-BR" sz="3200" u="sng" dirty="0"/>
              <a:t>voltagem de aceleração</a:t>
            </a:r>
            <a:r>
              <a:rPr lang="pt-BR" sz="3200" dirty="0"/>
              <a:t> (</a:t>
            </a:r>
            <a:r>
              <a:rPr lang="pt-BR" sz="3200" dirty="0" err="1"/>
              <a:t>kv</a:t>
            </a:r>
            <a:r>
              <a:rPr lang="pt-BR" sz="3200" dirty="0"/>
              <a:t>), mas existem poucos fótons desta energia. A forma geral do espectro contínuo é a mesma para qualquer aparelho de raios-X. Por causa da auto absorção, </a:t>
            </a:r>
            <a:r>
              <a:rPr lang="pt-BR" sz="3200" b="1" dirty="0"/>
              <a:t>o número de fótons de raios-X emitidos é muito pequeno para energias muito baixas, atingindo quase zero para energias abaixo de 5 keV</a:t>
            </a:r>
            <a:r>
              <a:rPr lang="pt-BR" sz="3200" dirty="0"/>
              <a:t>. Os traços correspondem às radiações características que, para anodo de tungstênio, só aparecem nos espectros gerados com tensão</a:t>
            </a:r>
            <a:r>
              <a:rPr lang="pt-BR" sz="3200" b="1" dirty="0"/>
              <a:t> acima de 70 kV</a:t>
            </a:r>
            <a:r>
              <a:rPr lang="pt-BR" sz="3200" dirty="0"/>
              <a:t>.</a:t>
            </a:r>
          </a:p>
        </p:txBody>
      </p:sp>
    </p:spTree>
    <p:extLst>
      <p:ext uri="{BB962C8B-B14F-4D97-AF65-F5344CB8AC3E}">
        <p14:creationId xmlns:p14="http://schemas.microsoft.com/office/powerpoint/2010/main" val="1871272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r>
              <a:rPr lang="pt-BR" b="1" dirty="0" smtClean="0"/>
              <a:t>Fatores que modificam o </a:t>
            </a:r>
            <a:r>
              <a:rPr lang="pt-BR" b="1" dirty="0" err="1" smtClean="0"/>
              <a:t>aspectro</a:t>
            </a:r>
            <a:endParaRPr lang="pt-BR" b="1" dirty="0"/>
          </a:p>
        </p:txBody>
      </p:sp>
      <p:sp>
        <p:nvSpPr>
          <p:cNvPr id="3" name="Espaço Reservado para Conteúdo 2"/>
          <p:cNvSpPr>
            <a:spLocks noGrp="1"/>
          </p:cNvSpPr>
          <p:nvPr>
            <p:ph idx="1"/>
          </p:nvPr>
        </p:nvSpPr>
        <p:spPr>
          <a:xfrm>
            <a:off x="381000" y="1160607"/>
            <a:ext cx="10515600" cy="4351338"/>
          </a:xfrm>
        </p:spPr>
        <p:txBody>
          <a:bodyPr>
            <a:noAutofit/>
          </a:bodyPr>
          <a:lstStyle/>
          <a:p>
            <a:r>
              <a:rPr lang="pt-BR" sz="3600" dirty="0"/>
              <a:t>O espectro é modificado por 3 fatores: </a:t>
            </a:r>
            <a:r>
              <a:rPr lang="pt-BR" sz="3600" b="1" dirty="0"/>
              <a:t>filtração</a:t>
            </a:r>
            <a:r>
              <a:rPr lang="pt-BR" sz="3600" dirty="0"/>
              <a:t>, </a:t>
            </a:r>
            <a:r>
              <a:rPr lang="pt-BR" sz="3600" b="1" dirty="0"/>
              <a:t>voltagem do tubo</a:t>
            </a:r>
            <a:r>
              <a:rPr lang="pt-BR" sz="3600" dirty="0"/>
              <a:t> e </a:t>
            </a:r>
            <a:r>
              <a:rPr lang="pt-BR" sz="3600" b="1" dirty="0"/>
              <a:t>tipo de suprimento de alta voltagem</a:t>
            </a:r>
            <a:r>
              <a:rPr lang="pt-BR" sz="3600" dirty="0"/>
              <a:t>. Os dois últimos são os que mais influenciam os fótons de alta energia, que agem na formação da imagem radiográfica. A filtração, que afeta os fótons de baixa energia, não tem grande influência na imagem e sim na exposição do paciente. Se a energia média do feixe for aumentada por qualquer método, tornando o feixe mais penetrante, a dose total por paciente será reduzida.</a:t>
            </a:r>
            <a:r>
              <a:rPr lang="pt-BR" sz="3600" dirty="0" smtClean="0"/>
              <a:t/>
            </a:r>
            <a:br>
              <a:rPr lang="pt-BR" sz="3600" dirty="0" smtClean="0"/>
            </a:br>
            <a:endParaRPr lang="pt-BR" sz="3600" dirty="0"/>
          </a:p>
        </p:txBody>
      </p:sp>
    </p:spTree>
    <p:extLst>
      <p:ext uri="{BB962C8B-B14F-4D97-AF65-F5344CB8AC3E}">
        <p14:creationId xmlns:p14="http://schemas.microsoft.com/office/powerpoint/2010/main" val="4285927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r>
              <a:rPr lang="pt-BR" b="1" dirty="0"/>
              <a:t>Filtração</a:t>
            </a:r>
            <a:endParaRPr lang="pt-BR" dirty="0"/>
          </a:p>
        </p:txBody>
      </p:sp>
      <p:sp>
        <p:nvSpPr>
          <p:cNvPr id="3" name="Espaço Reservado para Conteúdo 2"/>
          <p:cNvSpPr>
            <a:spLocks noGrp="1"/>
          </p:cNvSpPr>
          <p:nvPr>
            <p:ph idx="1"/>
          </p:nvPr>
        </p:nvSpPr>
        <p:spPr>
          <a:xfrm>
            <a:off x="207818" y="994352"/>
            <a:ext cx="11145982" cy="5863647"/>
          </a:xfrm>
        </p:spPr>
        <p:txBody>
          <a:bodyPr>
            <a:normAutofit/>
          </a:bodyPr>
          <a:lstStyle/>
          <a:p>
            <a:r>
              <a:rPr lang="pt-BR" sz="3200" dirty="0"/>
              <a:t>A filtração total de um feixe de raios-X consiste na filtração inerente mais a filtração adicional. A filtração inerente é constituída pelo vidro do tubo de raios-X, o óleo isolante e o vidro da janela. O tubo de raios-X está contido em uma capa protetora (cabeçote) de chumbo que possui uma janela por onde sai o feixe útil de raios-x. A janela de raios-X convencional é geralmente de vidro e em casos especiais como no mamógrafo, constitui-se de Berilo.</a:t>
            </a:r>
            <a:br>
              <a:rPr lang="pt-BR" sz="3200" dirty="0"/>
            </a:br>
            <a:r>
              <a:rPr lang="pt-BR" sz="3200" dirty="0" smtClean="0"/>
              <a:t>A </a:t>
            </a:r>
            <a:r>
              <a:rPr lang="pt-BR" sz="3200" dirty="0"/>
              <a:t>filtração adicional por sua vez é usada para completar a filtração inerente até ultrapassar a filtração mínima. No radiodiagnóstico, a filtração adicional é em geral feita por placas de alumínio.</a:t>
            </a:r>
          </a:p>
          <a:p>
            <a:endParaRPr lang="pt-BR" dirty="0"/>
          </a:p>
        </p:txBody>
      </p:sp>
    </p:spTree>
    <p:extLst>
      <p:ext uri="{BB962C8B-B14F-4D97-AF65-F5344CB8AC3E}">
        <p14:creationId xmlns:p14="http://schemas.microsoft.com/office/powerpoint/2010/main" val="1247287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Voltagem do tubo</a:t>
            </a:r>
            <a:r>
              <a:rPr lang="pt-BR" dirty="0" smtClean="0"/>
              <a:t/>
            </a:r>
            <a:br>
              <a:rPr lang="pt-BR" dirty="0" smtClean="0"/>
            </a:br>
            <a:endParaRPr lang="pt-BR" dirty="0"/>
          </a:p>
        </p:txBody>
      </p:sp>
      <p:sp>
        <p:nvSpPr>
          <p:cNvPr id="3" name="Espaço Reservado para Conteúdo 2"/>
          <p:cNvSpPr>
            <a:spLocks noGrp="1"/>
          </p:cNvSpPr>
          <p:nvPr>
            <p:ph idx="1"/>
          </p:nvPr>
        </p:nvSpPr>
        <p:spPr/>
        <p:txBody>
          <a:bodyPr>
            <a:noAutofit/>
          </a:bodyPr>
          <a:lstStyle/>
          <a:p>
            <a:r>
              <a:rPr lang="pt-BR" sz="4800" dirty="0"/>
              <a:t>Mudando o potencial de aceleração do tubo, mudamos também o espectro do feixe. O aumento do kV implica no aumento do número de fótons de maior energia. Este aumento altera mais a imagem radiográfica do que a remoção dos fótons de baixa energia.</a:t>
            </a:r>
          </a:p>
        </p:txBody>
      </p:sp>
    </p:spTree>
    <p:extLst>
      <p:ext uri="{BB962C8B-B14F-4D97-AF65-F5344CB8AC3E}">
        <p14:creationId xmlns:p14="http://schemas.microsoft.com/office/powerpoint/2010/main" val="2364231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r>
              <a:rPr lang="pt-BR" b="1" dirty="0"/>
              <a:t>Voltagem do tubo</a:t>
            </a:r>
            <a:r>
              <a:rPr lang="pt-BR" dirty="0" smtClean="0"/>
              <a:t/>
            </a:r>
            <a:br>
              <a:rPr lang="pt-BR" dirty="0" smtClean="0"/>
            </a:br>
            <a:endParaRPr lang="pt-BR" dirty="0"/>
          </a:p>
        </p:txBody>
      </p:sp>
      <p:sp>
        <p:nvSpPr>
          <p:cNvPr id="3" name="Espaço Reservado para Conteúdo 2"/>
          <p:cNvSpPr>
            <a:spLocks noGrp="1"/>
          </p:cNvSpPr>
          <p:nvPr>
            <p:ph idx="1"/>
          </p:nvPr>
        </p:nvSpPr>
        <p:spPr>
          <a:xfrm>
            <a:off x="318655" y="828098"/>
            <a:ext cx="10515600" cy="4351338"/>
          </a:xfrm>
        </p:spPr>
        <p:txBody>
          <a:bodyPr>
            <a:noAutofit/>
          </a:bodyPr>
          <a:lstStyle/>
          <a:p>
            <a:r>
              <a:rPr lang="pt-BR" sz="5400" dirty="0"/>
              <a:t>Mudando o potencial de aceleração do tubo, mudamos também o espectro do feixe. O aumento do kV implica no aumento do número de fótons de maior energia. Este aumento altera mais a imagem radiográfica do que a remoção dos fótons de baixa energia</a:t>
            </a:r>
          </a:p>
        </p:txBody>
      </p:sp>
    </p:spTree>
    <p:extLst>
      <p:ext uri="{BB962C8B-B14F-4D97-AF65-F5344CB8AC3E}">
        <p14:creationId xmlns:p14="http://schemas.microsoft.com/office/powerpoint/2010/main" val="1082860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254270"/>
          </a:xfrm>
        </p:spPr>
        <p:txBody>
          <a:bodyPr>
            <a:normAutofit fontScale="90000"/>
          </a:bodyPr>
          <a:lstStyle/>
          <a:p>
            <a:pPr algn="just"/>
            <a:r>
              <a:rPr lang="pt-BR" dirty="0" smtClean="0"/>
              <a:t/>
            </a:r>
            <a:br>
              <a:rPr lang="pt-BR" dirty="0" smtClean="0"/>
            </a:br>
            <a:r>
              <a:rPr lang="pt-BR" b="1" dirty="0"/>
              <a:t>Suprimento de alta voltagem</a:t>
            </a:r>
            <a:endParaRPr lang="pt-BR" dirty="0"/>
          </a:p>
        </p:txBody>
      </p:sp>
      <p:sp>
        <p:nvSpPr>
          <p:cNvPr id="3" name="Espaço Reservado para Conteúdo 2"/>
          <p:cNvSpPr>
            <a:spLocks noGrp="1"/>
          </p:cNvSpPr>
          <p:nvPr>
            <p:ph idx="1"/>
          </p:nvPr>
        </p:nvSpPr>
        <p:spPr>
          <a:xfrm>
            <a:off x="630381" y="1919289"/>
            <a:ext cx="10515600" cy="4351338"/>
          </a:xfrm>
        </p:spPr>
        <p:txBody>
          <a:bodyPr>
            <a:noAutofit/>
          </a:bodyPr>
          <a:lstStyle/>
          <a:p>
            <a:r>
              <a:rPr lang="pt-BR" sz="3600" dirty="0" smtClean="0"/>
              <a:t>Em </a:t>
            </a:r>
            <a:r>
              <a:rPr lang="pt-BR" sz="3600" dirty="0"/>
              <a:t>todos os aparelhos de raios-X, a voltagem é aumentada por um transformador de linha 110 - 220 volts para o kV desejado. A forma de onda é a mesma da linha de suprimento, mas muito aumentada em amplitude. O potencial elétrico é produzido por uma </a:t>
            </a:r>
            <a:r>
              <a:rPr lang="pt-BR" sz="3600" b="1" dirty="0"/>
              <a:t>corrente alternada (AC)</a:t>
            </a:r>
            <a:r>
              <a:rPr lang="pt-BR" sz="3600" dirty="0"/>
              <a:t>. Existem vários tipos de circuitos utilizados na amplificação da voltagem, entre estes temos: </a:t>
            </a:r>
            <a:r>
              <a:rPr lang="pt-BR" sz="3600" b="1" dirty="0"/>
              <a:t>Retificação de meia </a:t>
            </a:r>
            <a:r>
              <a:rPr lang="pt-BR" sz="3600" b="1" dirty="0" err="1"/>
              <a:t>onda</a:t>
            </a:r>
            <a:r>
              <a:rPr lang="pt-BR" sz="3600" dirty="0" err="1"/>
              <a:t>,</a:t>
            </a:r>
            <a:r>
              <a:rPr lang="pt-BR" sz="3600" b="1" dirty="0" err="1"/>
              <a:t>retificação</a:t>
            </a:r>
            <a:r>
              <a:rPr lang="pt-BR" sz="3600" b="1" dirty="0"/>
              <a:t> de onda completa</a:t>
            </a:r>
            <a:r>
              <a:rPr lang="pt-BR" sz="3600" dirty="0"/>
              <a:t>, </a:t>
            </a:r>
            <a:r>
              <a:rPr lang="pt-BR" sz="3600" b="1" dirty="0"/>
              <a:t>retificação trifásica e </a:t>
            </a:r>
            <a:r>
              <a:rPr lang="pt-BR" sz="3600" b="1" dirty="0" err="1"/>
              <a:t>multi-pulsos</a:t>
            </a:r>
            <a:r>
              <a:rPr lang="pt-BR" sz="3600" dirty="0"/>
              <a:t>.</a:t>
            </a:r>
            <a:r>
              <a:rPr lang="pt-BR" sz="3600" dirty="0" smtClean="0"/>
              <a:t/>
            </a:r>
            <a:br>
              <a:rPr lang="pt-BR" sz="3600" dirty="0" smtClean="0"/>
            </a:br>
            <a:endParaRPr lang="pt-BR" sz="3600" dirty="0"/>
          </a:p>
        </p:txBody>
      </p:sp>
    </p:spTree>
    <p:extLst>
      <p:ext uri="{BB962C8B-B14F-4D97-AF65-F5344CB8AC3E}">
        <p14:creationId xmlns:p14="http://schemas.microsoft.com/office/powerpoint/2010/main" val="3687900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a:xfrm>
            <a:off x="838200" y="0"/>
            <a:ext cx="10515600" cy="7523018"/>
          </a:xfrm>
        </p:spPr>
        <p:txBody>
          <a:bodyPr>
            <a:normAutofit/>
          </a:bodyPr>
          <a:lstStyle/>
          <a:p>
            <a:r>
              <a:rPr lang="pt-BR" sz="3600" dirty="0"/>
              <a:t>No tipo mais simples de circuito, o tubo de raios-X é conectado aos terminais do secundário do transformador. Neste caso, o tubo é o retificador, uma vez que a corrente só pode fluir quando o alvo for positivo em relação ao filamento (negativo), isto é, durante a porção positiva do ciclo de AC. Durante o ciclo negativo não existem elétrons livres do alvo (que está agora carregado negativamente). Entretanto, em circunstâncias ocasionais de superaquecimento do anodo, poderiam ocorrer elétrons livres que iriam do anodo ao catodo durante o ciclo negativo , danificando o tubo.</a:t>
            </a:r>
          </a:p>
        </p:txBody>
      </p:sp>
    </p:spTree>
    <p:extLst>
      <p:ext uri="{BB962C8B-B14F-4D97-AF65-F5344CB8AC3E}">
        <p14:creationId xmlns:p14="http://schemas.microsoft.com/office/powerpoint/2010/main" val="288753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0"/>
            <a:ext cx="10515600" cy="6176963"/>
          </a:xfrm>
        </p:spPr>
        <p:txBody>
          <a:bodyPr>
            <a:normAutofit/>
          </a:bodyPr>
          <a:lstStyle/>
          <a:p>
            <a:r>
              <a:rPr lang="pt-BR" sz="4400" dirty="0"/>
              <a:t>Para resolver este problema, foram desenvolvidos circuitos de retificação que eliminam os ciclos negativos. Um tipo eficiente de retificação inverte a polaridade do ciclo negativo possibilitando a produção de raios-X durante todo o ciclo. A utilização deste método, aplicado em um circuito trifásico possibilita a produção de elétrons quase </a:t>
            </a:r>
            <a:r>
              <a:rPr lang="pt-BR" sz="4400" dirty="0" err="1"/>
              <a:t>monoenergético</a:t>
            </a:r>
            <a:r>
              <a:rPr lang="pt-BR" sz="4400" dirty="0"/>
              <a:t>, dentro de uma pequena variação de kV.</a:t>
            </a:r>
          </a:p>
        </p:txBody>
      </p:sp>
    </p:spTree>
    <p:extLst>
      <p:ext uri="{BB962C8B-B14F-4D97-AF65-F5344CB8AC3E}">
        <p14:creationId xmlns:p14="http://schemas.microsoft.com/office/powerpoint/2010/main" val="877954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496</Words>
  <Application>Microsoft Office PowerPoint</Application>
  <PresentationFormat>Widescreen</PresentationFormat>
  <Paragraphs>17</Paragraphs>
  <Slides>11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11</vt:i4>
      </vt:variant>
    </vt:vector>
  </HeadingPairs>
  <TitlesOfParts>
    <vt:vector size="15" baseType="lpstr">
      <vt:lpstr>Arial</vt:lpstr>
      <vt:lpstr>Calibri</vt:lpstr>
      <vt:lpstr>Calibri Light</vt:lpstr>
      <vt:lpstr>Tema do Office</vt:lpstr>
      <vt:lpstr>FATORES QUE MODIFICAM OS ASPECTROS DO RAIO X</vt:lpstr>
      <vt:lpstr>Espectro de emissão do Raio-X</vt:lpstr>
      <vt:lpstr>Fatores que modificam o aspectro</vt:lpstr>
      <vt:lpstr>Filtração</vt:lpstr>
      <vt:lpstr>Voltagem do tubo </vt:lpstr>
      <vt:lpstr>Voltagem do tubo </vt:lpstr>
      <vt:lpstr> Suprimento de alta voltagem</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FATORES QUE MODIFICAM OS ASPECTROS DO RAIO X</dc:title>
  <dc:creator>sergio nicoluzzi</dc:creator>
  <cp:lastModifiedBy>sergio nicoluzzi</cp:lastModifiedBy>
  <cp:revision>5</cp:revision>
  <dcterms:created xsi:type="dcterms:W3CDTF">2018-04-13T23:16:35Z</dcterms:created>
  <dcterms:modified xsi:type="dcterms:W3CDTF">2018-04-14T00:12:58Z</dcterms:modified>
</cp:coreProperties>
</file>