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2.jpg" ContentType="image/jpeg"/>
  <Override PartName="/ppt/media/image5.jpg" ContentType="image/jpeg"/>
  <Override PartName="/ppt/media/image6.jpg" ContentType="image/jpeg"/>
  <Override PartName="/ppt/media/image7.jpg" ContentType="image/jpeg"/>
  <Override PartName="/ppt/media/image8.jpg" ContentType="image/jpeg"/>
  <Override PartName="/ppt/media/image9.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4660"/>
  </p:normalViewPr>
  <p:slideViewPr>
    <p:cSldViewPr snapToGrid="0">
      <p:cViewPr varScale="1">
        <p:scale>
          <a:sx n="74" d="100"/>
          <a:sy n="74" d="100"/>
        </p:scale>
        <p:origin x="8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383441B-ECC4-409D-A2FE-A273879F201B}" type="datetimeFigureOut">
              <a:rPr lang="pt-BR" smtClean="0"/>
              <a:t>10/04/2018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125527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83441B-ECC4-409D-A2FE-A273879F201B}" type="datetimeFigureOut">
              <a:rPr lang="pt-BR" smtClean="0"/>
              <a:t>10/04/2018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184306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83441B-ECC4-409D-A2FE-A273879F201B}" type="datetimeFigureOut">
              <a:rPr lang="pt-BR" smtClean="0"/>
              <a:t>10/04/2018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109882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83441B-ECC4-409D-A2FE-A273879F201B}" type="datetimeFigureOut">
              <a:rPr lang="pt-BR" smtClean="0"/>
              <a:t>10/04/2018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2344328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383441B-ECC4-409D-A2FE-A273879F201B}" type="datetimeFigureOut">
              <a:rPr lang="pt-BR" smtClean="0"/>
              <a:t>10/04/2018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66933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383441B-ECC4-409D-A2FE-A273879F201B}" type="datetimeFigureOut">
              <a:rPr lang="pt-BR" smtClean="0"/>
              <a:t>10/04/2018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324750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383441B-ECC4-409D-A2FE-A273879F201B}" type="datetimeFigureOut">
              <a:rPr lang="pt-BR" smtClean="0"/>
              <a:t>10/04/2018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4055145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9383441B-ECC4-409D-A2FE-A273879F201B}" type="datetimeFigureOut">
              <a:rPr lang="pt-BR" smtClean="0"/>
              <a:t>10/04/2018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348841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383441B-ECC4-409D-A2FE-A273879F201B}" type="datetimeFigureOut">
              <a:rPr lang="pt-BR" smtClean="0"/>
              <a:t>10/04/2018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260128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383441B-ECC4-409D-A2FE-A273879F201B}" type="datetimeFigureOut">
              <a:rPr lang="pt-BR" smtClean="0"/>
              <a:t>10/04/2018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213815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383441B-ECC4-409D-A2FE-A273879F201B}" type="datetimeFigureOut">
              <a:rPr lang="pt-BR" smtClean="0"/>
              <a:t>10/04/2018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1F28547-2D23-4E21-9C2E-C43828D820B6}" type="slidenum">
              <a:rPr lang="pt-BR" smtClean="0"/>
              <a:t>‹nº›</a:t>
            </a:fld>
            <a:endParaRPr lang="pt-BR"/>
          </a:p>
        </p:txBody>
      </p:sp>
    </p:spTree>
    <p:extLst>
      <p:ext uri="{BB962C8B-B14F-4D97-AF65-F5344CB8AC3E}">
        <p14:creationId xmlns:p14="http://schemas.microsoft.com/office/powerpoint/2010/main" val="980060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3441B-ECC4-409D-A2FE-A273879F201B}" type="datetimeFigureOut">
              <a:rPr lang="pt-BR" smtClean="0"/>
              <a:t>10/04/2018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28547-2D23-4E21-9C2E-C43828D820B6}" type="slidenum">
              <a:rPr lang="pt-BR" smtClean="0"/>
              <a:t>‹nº›</a:t>
            </a:fld>
            <a:endParaRPr lang="pt-BR"/>
          </a:p>
        </p:txBody>
      </p:sp>
    </p:spTree>
    <p:extLst>
      <p:ext uri="{BB962C8B-B14F-4D97-AF65-F5344CB8AC3E}">
        <p14:creationId xmlns:p14="http://schemas.microsoft.com/office/powerpoint/2010/main" val="3519969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ALFA, BETA E GAMA</a:t>
            </a:r>
            <a:endParaRPr lang="pt-BR" dirty="0"/>
          </a:p>
        </p:txBody>
      </p:sp>
      <p:sp>
        <p:nvSpPr>
          <p:cNvPr id="3" name="Subtítulo 2"/>
          <p:cNvSpPr>
            <a:spLocks noGrp="1"/>
          </p:cNvSpPr>
          <p:nvPr>
            <p:ph type="subTitle" idx="1"/>
          </p:nvPr>
        </p:nvSpPr>
        <p:spPr/>
        <p:txBody>
          <a:bodyPr/>
          <a:lstStyle/>
          <a:p>
            <a:endParaRPr lang="pt-BR"/>
          </a:p>
        </p:txBody>
      </p:sp>
    </p:spTree>
    <p:extLst>
      <p:ext uri="{BB962C8B-B14F-4D97-AF65-F5344CB8AC3E}">
        <p14:creationId xmlns:p14="http://schemas.microsoft.com/office/powerpoint/2010/main" val="3900910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493949" y="0"/>
            <a:ext cx="7650051" cy="2308324"/>
          </a:xfrm>
          <a:prstGeom prst="rect">
            <a:avLst/>
          </a:prstGeom>
        </p:spPr>
        <p:txBody>
          <a:bodyPr wrap="square">
            <a:spAutoFit/>
          </a:bodyPr>
          <a:lstStyle/>
          <a:p>
            <a:r>
              <a:rPr lang="pt-BR" sz="2400" b="0" i="0" dirty="0" smtClean="0">
                <a:solidFill>
                  <a:srgbClr val="003E46"/>
                </a:solidFill>
                <a:effectLst/>
                <a:latin typeface="Century Gothic" panose="020B0502020202020204" pitchFamily="34" charset="0"/>
              </a:rPr>
              <a:t>Assim, quando um elemento radioativo emite uma partícula beta, ele se transforma em um isóbaro, isto é, elemento com mesmo número de massa (pois ele perdeu um nêutron, mas ganhou um próton) e com número atômico (número de prótons) maior 1 unidade</a:t>
            </a:r>
            <a:r>
              <a:rPr lang="pt-BR" b="0" i="0" dirty="0" smtClean="0">
                <a:solidFill>
                  <a:srgbClr val="003E46"/>
                </a:solidFill>
                <a:effectLst/>
                <a:latin typeface="Century Gothic" panose="020B0502020202020204" pitchFamily="34" charset="0"/>
              </a:rPr>
              <a:t>.</a:t>
            </a:r>
            <a:endParaRPr lang="pt-BR" dirty="0"/>
          </a:p>
        </p:txBody>
      </p:sp>
      <p:sp>
        <p:nvSpPr>
          <p:cNvPr id="3" name="Retângulo 2"/>
          <p:cNvSpPr/>
          <p:nvPr/>
        </p:nvSpPr>
        <p:spPr>
          <a:xfrm>
            <a:off x="2382591" y="3322750"/>
            <a:ext cx="6173955" cy="646331"/>
          </a:xfrm>
          <a:prstGeom prst="rect">
            <a:avLst/>
          </a:prstGeom>
        </p:spPr>
        <p:txBody>
          <a:bodyPr wrap="square">
            <a:spAutoFit/>
          </a:bodyPr>
          <a:lstStyle/>
          <a:p>
            <a:r>
              <a:rPr lang="pt-BR" sz="3600" b="0" i="0" dirty="0" smtClean="0">
                <a:solidFill>
                  <a:srgbClr val="003E46"/>
                </a:solidFill>
                <a:effectLst/>
                <a:latin typeface="Century Gothic" panose="020B0502020202020204" pitchFamily="34" charset="0"/>
              </a:rPr>
              <a:t>Exemplo: </a:t>
            </a:r>
            <a:r>
              <a:rPr lang="pt-BR" sz="3600" b="1" i="0" baseline="-25000" dirty="0" smtClean="0">
                <a:solidFill>
                  <a:srgbClr val="003E46"/>
                </a:solidFill>
                <a:effectLst/>
                <a:latin typeface="Century Gothic" panose="020B0502020202020204" pitchFamily="34" charset="0"/>
              </a:rPr>
              <a:t>6</a:t>
            </a:r>
            <a:r>
              <a:rPr lang="pt-BR" sz="3600" b="1" i="0" baseline="30000" dirty="0" smtClean="0">
                <a:solidFill>
                  <a:srgbClr val="003E46"/>
                </a:solidFill>
                <a:effectLst/>
                <a:latin typeface="Century Gothic" panose="020B0502020202020204" pitchFamily="34" charset="0"/>
              </a:rPr>
              <a:t>14</a:t>
            </a:r>
            <a:r>
              <a:rPr lang="pt-BR" sz="3600" b="1" i="0" dirty="0" smtClean="0">
                <a:solidFill>
                  <a:srgbClr val="003E46"/>
                </a:solidFill>
                <a:effectLst/>
                <a:latin typeface="Century Gothic" panose="020B0502020202020204" pitchFamily="34" charset="0"/>
              </a:rPr>
              <a:t>C → </a:t>
            </a:r>
            <a:r>
              <a:rPr lang="pt-BR" sz="3600" b="1" i="0" baseline="-25000" dirty="0" smtClean="0">
                <a:solidFill>
                  <a:srgbClr val="003E46"/>
                </a:solidFill>
                <a:effectLst/>
                <a:latin typeface="Century Gothic" panose="020B0502020202020204" pitchFamily="34" charset="0"/>
              </a:rPr>
              <a:t>7</a:t>
            </a:r>
            <a:r>
              <a:rPr lang="pt-BR" sz="3600" b="1" i="0" baseline="30000" dirty="0" smtClean="0">
                <a:solidFill>
                  <a:srgbClr val="003E46"/>
                </a:solidFill>
                <a:effectLst/>
                <a:latin typeface="Century Gothic" panose="020B0502020202020204" pitchFamily="34" charset="0"/>
              </a:rPr>
              <a:t>14</a:t>
            </a:r>
            <a:r>
              <a:rPr lang="pt-BR" sz="3600" b="1" i="0" dirty="0" smtClean="0">
                <a:solidFill>
                  <a:srgbClr val="003E46"/>
                </a:solidFill>
                <a:effectLst/>
                <a:latin typeface="Century Gothic" panose="020B0502020202020204" pitchFamily="34" charset="0"/>
              </a:rPr>
              <a:t>N + </a:t>
            </a:r>
            <a:r>
              <a:rPr lang="pt-BR" sz="3600" b="1" i="0" baseline="-25000" dirty="0" smtClean="0">
                <a:solidFill>
                  <a:srgbClr val="003E46"/>
                </a:solidFill>
                <a:effectLst/>
                <a:latin typeface="Century Gothic" panose="020B0502020202020204" pitchFamily="34" charset="0"/>
              </a:rPr>
              <a:t>-1</a:t>
            </a:r>
            <a:r>
              <a:rPr lang="pt-BR" sz="3600" b="1" i="0" baseline="30000" dirty="0" smtClean="0">
                <a:solidFill>
                  <a:srgbClr val="003E46"/>
                </a:solidFill>
                <a:effectLst/>
                <a:latin typeface="Century Gothic" panose="020B0502020202020204" pitchFamily="34" charset="0"/>
              </a:rPr>
              <a:t>0</a:t>
            </a:r>
            <a:r>
              <a:rPr lang="el-GR" sz="3600" b="1" i="0" dirty="0" smtClean="0">
                <a:solidFill>
                  <a:srgbClr val="003E46"/>
                </a:solidFill>
                <a:effectLst/>
                <a:latin typeface="Century Gothic" panose="020B0502020202020204" pitchFamily="34" charset="0"/>
              </a:rPr>
              <a:t>β</a:t>
            </a:r>
            <a:endParaRPr lang="pt-BR" sz="3600" dirty="0"/>
          </a:p>
        </p:txBody>
      </p:sp>
    </p:spTree>
    <p:extLst>
      <p:ext uri="{BB962C8B-B14F-4D97-AF65-F5344CB8AC3E}">
        <p14:creationId xmlns:p14="http://schemas.microsoft.com/office/powerpoint/2010/main" val="358461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62554" y="140526"/>
            <a:ext cx="1877437" cy="369332"/>
          </a:xfrm>
          <a:prstGeom prst="rect">
            <a:avLst/>
          </a:prstGeom>
        </p:spPr>
        <p:txBody>
          <a:bodyPr wrap="none">
            <a:spAutoFit/>
          </a:bodyPr>
          <a:lstStyle/>
          <a:p>
            <a:r>
              <a:rPr lang="pt-BR" b="1" i="0" dirty="0" smtClean="0">
                <a:solidFill>
                  <a:srgbClr val="003E46"/>
                </a:solidFill>
                <a:effectLst/>
                <a:latin typeface="inherit"/>
              </a:rPr>
              <a:t>Emissão gama:</a:t>
            </a:r>
            <a:endParaRPr lang="pt-BR" dirty="0"/>
          </a:p>
        </p:txBody>
      </p:sp>
      <p:sp>
        <p:nvSpPr>
          <p:cNvPr id="3" name="Retângulo 2"/>
          <p:cNvSpPr/>
          <p:nvPr/>
        </p:nvSpPr>
        <p:spPr>
          <a:xfrm>
            <a:off x="662554" y="509858"/>
            <a:ext cx="10542066" cy="1015663"/>
          </a:xfrm>
          <a:prstGeom prst="rect">
            <a:avLst/>
          </a:prstGeom>
        </p:spPr>
        <p:txBody>
          <a:bodyPr wrap="square">
            <a:spAutoFit/>
          </a:bodyPr>
          <a:lstStyle/>
          <a:p>
            <a:r>
              <a:rPr lang="pt-BR" sz="2000" b="0" i="0" dirty="0" smtClean="0">
                <a:solidFill>
                  <a:srgbClr val="003E46"/>
                </a:solidFill>
                <a:effectLst/>
                <a:latin typeface="Century Gothic" panose="020B0502020202020204" pitchFamily="34" charset="0"/>
              </a:rPr>
              <a:t>Ao contrário das anteriores, a radiação gama não se trata de uma partícula, mas sim de uma radiação eletromagnética semelhante aos raios X. Você pode ver essa radiação no espectro eletromagnético abaixo</a:t>
            </a:r>
            <a:r>
              <a:rPr lang="pt-BR" b="0" i="0" dirty="0" smtClean="0">
                <a:solidFill>
                  <a:srgbClr val="003E46"/>
                </a:solidFill>
                <a:effectLst/>
                <a:latin typeface="Century Gothic" panose="020B0502020202020204" pitchFamily="34" charset="0"/>
              </a:rPr>
              <a:t>:</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220" y="1894854"/>
            <a:ext cx="10058400" cy="4712008"/>
          </a:xfrm>
          <a:prstGeom prst="rect">
            <a:avLst/>
          </a:prstGeom>
        </p:spPr>
      </p:pic>
    </p:spTree>
    <p:extLst>
      <p:ext uri="{BB962C8B-B14F-4D97-AF65-F5344CB8AC3E}">
        <p14:creationId xmlns:p14="http://schemas.microsoft.com/office/powerpoint/2010/main" val="3873551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64653" y="0"/>
            <a:ext cx="9573296" cy="2246769"/>
          </a:xfrm>
          <a:prstGeom prst="rect">
            <a:avLst/>
          </a:prstGeom>
        </p:spPr>
        <p:txBody>
          <a:bodyPr wrap="square">
            <a:spAutoFit/>
          </a:bodyPr>
          <a:lstStyle/>
          <a:p>
            <a:r>
              <a:rPr lang="pt-BR" sz="2800" b="0" i="0" dirty="0" smtClean="0">
                <a:solidFill>
                  <a:srgbClr val="003E46"/>
                </a:solidFill>
                <a:effectLst/>
                <a:latin typeface="Century Gothic" panose="020B0502020202020204" pitchFamily="34" charset="0"/>
              </a:rPr>
              <a:t>Visto que se trata de uma onda eletromagnética, e não de uma partícula, a radiação gama não possui carga nem massa e, por isso, não sofreu desvio no experimento de Rutherford. Sua </a:t>
            </a:r>
            <a:r>
              <a:rPr lang="pt-BR" sz="2800" b="0" i="0" dirty="0" err="1" smtClean="0">
                <a:solidFill>
                  <a:srgbClr val="003E46"/>
                </a:solidFill>
                <a:effectLst/>
                <a:latin typeface="Century Gothic" panose="020B0502020202020204" pitchFamily="34" charset="0"/>
              </a:rPr>
              <a:t>representaçaõ</a:t>
            </a:r>
            <a:r>
              <a:rPr lang="pt-BR" sz="2800" b="0" i="0" dirty="0" smtClean="0">
                <a:solidFill>
                  <a:srgbClr val="003E46"/>
                </a:solidFill>
                <a:effectLst/>
                <a:latin typeface="Century Gothic" panose="020B0502020202020204" pitchFamily="34" charset="0"/>
              </a:rPr>
              <a:t> é dada simplesmente por: </a:t>
            </a:r>
            <a:r>
              <a:rPr lang="pt-BR" sz="2800" b="1" i="0" dirty="0" smtClean="0">
                <a:solidFill>
                  <a:srgbClr val="003E46"/>
                </a:solidFill>
                <a:effectLst/>
                <a:latin typeface="Century Gothic" panose="020B0502020202020204" pitchFamily="34" charset="0"/>
              </a:rPr>
              <a:t>γ</a:t>
            </a:r>
            <a:endParaRPr lang="pt-BR" sz="2800" dirty="0"/>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2190" y="2505074"/>
            <a:ext cx="5423471" cy="3251781"/>
          </a:xfrm>
          <a:prstGeom prst="rect">
            <a:avLst/>
          </a:prstGeom>
        </p:spPr>
      </p:pic>
    </p:spTree>
    <p:extLst>
      <p:ext uri="{BB962C8B-B14F-4D97-AF65-F5344CB8AC3E}">
        <p14:creationId xmlns:p14="http://schemas.microsoft.com/office/powerpoint/2010/main" val="3451387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8186" y="0"/>
            <a:ext cx="11423560" cy="6124754"/>
          </a:xfrm>
          <a:prstGeom prst="rect">
            <a:avLst/>
          </a:prstGeom>
        </p:spPr>
        <p:txBody>
          <a:bodyPr wrap="square">
            <a:spAutoFit/>
          </a:bodyPr>
          <a:lstStyle/>
          <a:p>
            <a:pPr algn="just" fontAlgn="base"/>
            <a:r>
              <a:rPr lang="pt-BR" sz="2800" b="0" i="0" dirty="0" smtClean="0">
                <a:solidFill>
                  <a:srgbClr val="003E46"/>
                </a:solidFill>
                <a:effectLst/>
                <a:latin typeface="Century Gothic" panose="020B0502020202020204" pitchFamily="34" charset="0"/>
              </a:rPr>
              <a:t>Dentre essas três emissões radioativas naturais, </a:t>
            </a:r>
            <a:r>
              <a:rPr lang="pt-BR" sz="2800" b="1" i="0" dirty="0" smtClean="0">
                <a:solidFill>
                  <a:srgbClr val="FF0000"/>
                </a:solidFill>
                <a:effectLst/>
                <a:latin typeface="inherit"/>
              </a:rPr>
              <a:t>a radiação gama é a mais perigosa</a:t>
            </a:r>
            <a:r>
              <a:rPr lang="pt-BR" sz="2800" b="0" i="0" dirty="0" smtClean="0">
                <a:solidFill>
                  <a:srgbClr val="003E46"/>
                </a:solidFill>
                <a:effectLst/>
                <a:latin typeface="Century Gothic" panose="020B0502020202020204" pitchFamily="34" charset="0"/>
              </a:rPr>
              <a:t>. Como não é uma partícula, ela não sofre interferência dos elétrons e prótons dos átomos do material e, por isso, tem um alto poder de penetração.</a:t>
            </a:r>
          </a:p>
          <a:p>
            <a:pPr algn="just" fontAlgn="base"/>
            <a:r>
              <a:rPr lang="pt-BR" sz="2800" b="0" i="0" dirty="0" smtClean="0">
                <a:solidFill>
                  <a:srgbClr val="003E46"/>
                </a:solidFill>
                <a:effectLst/>
                <a:latin typeface="Century Gothic" panose="020B0502020202020204" pitchFamily="34" charset="0"/>
              </a:rPr>
              <a:t>O poder de penetração das partículas α é pequeno, não atravessando sequer uma folha de papel, e, no corpo humano, elas são detidas pela camada de células mortas da pele. As partículas β têm um médio poder de penetração, atravessando uma folha, mas sendo detidas por 1 cm de uma chapa de alumínio. No ser humano, ela penetra até 2 cm e pode causar danos sérios.</a:t>
            </a:r>
          </a:p>
          <a:p>
            <a:pPr algn="just" fontAlgn="base"/>
            <a:r>
              <a:rPr lang="pt-BR" sz="2800" b="0" i="0" dirty="0" smtClean="0">
                <a:solidFill>
                  <a:srgbClr val="003E46"/>
                </a:solidFill>
                <a:effectLst/>
                <a:latin typeface="Century Gothic" panose="020B0502020202020204" pitchFamily="34" charset="0"/>
              </a:rPr>
              <a:t>Já as partículas gama atravessam 15 cm de aço e são detidas por placas de chumbo de 5 cm ou mais. Podem atravessar totalmente o corpo humano, causando danos irreparáveis</a:t>
            </a:r>
            <a:endParaRPr lang="pt-BR" sz="2800" b="0" i="0" dirty="0">
              <a:solidFill>
                <a:srgbClr val="003E46"/>
              </a:solidFill>
              <a:effectLst/>
              <a:latin typeface="Century Gothic" panose="020B0502020202020204" pitchFamily="34" charset="0"/>
            </a:endParaRPr>
          </a:p>
        </p:txBody>
      </p:sp>
    </p:spTree>
    <p:extLst>
      <p:ext uri="{BB962C8B-B14F-4D97-AF65-F5344CB8AC3E}">
        <p14:creationId xmlns:p14="http://schemas.microsoft.com/office/powerpoint/2010/main" val="580849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2550" y="360608"/>
            <a:ext cx="9771892" cy="6387922"/>
          </a:xfrm>
          <a:prstGeom prst="rect">
            <a:avLst/>
          </a:prstGeom>
        </p:spPr>
      </p:pic>
    </p:spTree>
    <p:extLst>
      <p:ext uri="{BB962C8B-B14F-4D97-AF65-F5344CB8AC3E}">
        <p14:creationId xmlns:p14="http://schemas.microsoft.com/office/powerpoint/2010/main" val="380364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463639" y="103031"/>
            <a:ext cx="10890161" cy="6073932"/>
          </a:xfrm>
        </p:spPr>
        <p:txBody>
          <a:bodyPr>
            <a:normAutofit/>
          </a:bodyPr>
          <a:lstStyle/>
          <a:p>
            <a:pPr fontAlgn="base"/>
            <a:r>
              <a:rPr lang="pt-BR" dirty="0"/>
              <a:t>Em 1900, o físico neozelandês Ernest Rutherford (1871-1937) realizou um experimento no qual ele colocou uma amostra de polônio em um bloco de chumbo com apenas uma cavidade. O polônio é um material radioativo, assim, as suas radiações foram dirigidas por meio de duas placas carregadas eletricamente rumo a uma placa recoberta com sulfeto de zinco (</a:t>
            </a:r>
            <a:r>
              <a:rPr lang="pt-BR" dirty="0" err="1"/>
              <a:t>ZnS</a:t>
            </a:r>
            <a:r>
              <a:rPr lang="pt-BR" dirty="0"/>
              <a:t>), que é fluorescente e emite luminosidade quando atingido por radiações.</a:t>
            </a:r>
          </a:p>
          <a:p>
            <a:pPr fontAlgn="base"/>
            <a:r>
              <a:rPr lang="pt-BR" dirty="0"/>
              <a:t>Ele observou o que é mostrado na figura abaixo, três emissões radioativas diferentes. Ele denominou de alfa (α) as emissões que eram positivas, pois se desviaram no sentido da placa negativa. As emissões negativas foram chamadas de beta (β), pois se desviaram no sentido da placa positiva. Além disso, o desvio da radiação beta era maior que o da radiação alfa. Enquanto isso, a terceira radiação, denominada de gama (γ), não sofreu desvio nenhum.</a:t>
            </a:r>
          </a:p>
          <a:p>
            <a:endParaRPr lang="pt-BR" dirty="0"/>
          </a:p>
        </p:txBody>
      </p:sp>
    </p:spTree>
    <p:extLst>
      <p:ext uri="{BB962C8B-B14F-4D97-AF65-F5344CB8AC3E}">
        <p14:creationId xmlns:p14="http://schemas.microsoft.com/office/powerpoint/2010/main" val="3666705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2738" y="386502"/>
            <a:ext cx="8136935" cy="6471498"/>
          </a:xfrm>
        </p:spPr>
      </p:pic>
    </p:spTree>
    <p:extLst>
      <p:ext uri="{BB962C8B-B14F-4D97-AF65-F5344CB8AC3E}">
        <p14:creationId xmlns:p14="http://schemas.microsoft.com/office/powerpoint/2010/main" val="561927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2603"/>
            <a:ext cx="10515600" cy="1325563"/>
          </a:xfrm>
        </p:spPr>
        <p:txBody>
          <a:bodyPr/>
          <a:lstStyle/>
          <a:p>
            <a:endParaRPr lang="pt-BR"/>
          </a:p>
        </p:txBody>
      </p:sp>
      <p:sp>
        <p:nvSpPr>
          <p:cNvPr id="3" name="Espaço Reservado para Conteúdo 2"/>
          <p:cNvSpPr>
            <a:spLocks noGrp="1"/>
          </p:cNvSpPr>
          <p:nvPr>
            <p:ph idx="1"/>
          </p:nvPr>
        </p:nvSpPr>
        <p:spPr>
          <a:xfrm>
            <a:off x="838200" y="540164"/>
            <a:ext cx="10515600" cy="4351338"/>
          </a:xfrm>
        </p:spPr>
        <p:txBody>
          <a:bodyPr>
            <a:noAutofit/>
          </a:bodyPr>
          <a:lstStyle/>
          <a:p>
            <a:pPr fontAlgn="base"/>
            <a:r>
              <a:rPr lang="pt-BR" sz="4000" b="1" dirty="0"/>
              <a:t>Emissões alfa (α):</a:t>
            </a:r>
            <a:endParaRPr lang="pt-BR" sz="4000" dirty="0"/>
          </a:p>
          <a:p>
            <a:pPr fontAlgn="base"/>
            <a:r>
              <a:rPr lang="pt-BR" sz="4000" dirty="0"/>
              <a:t>Essa radiação é constituída de dois prótons e dois nêutrons, exatamente como o núcleo de um átomo de hélio. Visto que cada próton </a:t>
            </a:r>
            <a:r>
              <a:rPr lang="pt-BR" sz="4000" dirty="0" smtClean="0"/>
              <a:t>possui </a:t>
            </a:r>
            <a:r>
              <a:rPr lang="pt-BR" sz="4000" dirty="0"/>
              <a:t>carga elétrica +1 e cada nêutron não possui carga, mas ambos possuem massa de 1 u, uma partícula alfa possui carga +2 e massa 4 u.</a:t>
            </a:r>
          </a:p>
          <a:p>
            <a:r>
              <a:rPr lang="pt-BR" sz="4000" dirty="0" smtClean="0"/>
              <a:t>É  uma partícula pesada, e uma folha de papel barra ela</a:t>
            </a:r>
            <a:endParaRPr lang="pt-BR" sz="4000" dirty="0"/>
          </a:p>
        </p:txBody>
      </p:sp>
    </p:spTree>
    <p:extLst>
      <p:ext uri="{BB962C8B-B14F-4D97-AF65-F5344CB8AC3E}">
        <p14:creationId xmlns:p14="http://schemas.microsoft.com/office/powerpoint/2010/main" val="3466515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Emissao</a:t>
            </a:r>
            <a:r>
              <a:rPr lang="pt-BR" dirty="0"/>
              <a:t> </a:t>
            </a:r>
            <a:r>
              <a:rPr lang="pt-BR" dirty="0" err="1" smtClean="0"/>
              <a:t>alfta</a:t>
            </a:r>
            <a:r>
              <a:rPr lang="pt-BR" dirty="0" smtClean="0"/>
              <a:t> é composta por 2 prótons</a:t>
            </a:r>
            <a:br>
              <a:rPr lang="pt-BR" dirty="0" smtClean="0"/>
            </a:br>
            <a:r>
              <a:rPr lang="pt-BR" dirty="0" smtClean="0"/>
              <a:t>e 2 </a:t>
            </a:r>
            <a:r>
              <a:rPr lang="pt-BR" dirty="0" err="1" smtClean="0"/>
              <a:t>neutrons</a:t>
            </a:r>
            <a:endParaRPr lang="pt-BR"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4107" y="2083297"/>
            <a:ext cx="6508123" cy="4059926"/>
          </a:xfrm>
        </p:spPr>
      </p:pic>
    </p:spTree>
    <p:extLst>
      <p:ext uri="{BB962C8B-B14F-4D97-AF65-F5344CB8AC3E}">
        <p14:creationId xmlns:p14="http://schemas.microsoft.com/office/powerpoint/2010/main" val="580413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95288" y="301453"/>
            <a:ext cx="12006681"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lvl="0" algn="ctr"/>
            <a:r>
              <a:rPr kumimoji="0" lang="pt-BR" sz="24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É por isso que essa emissão sofreu desvio no sentido da placa negativa, </a:t>
            </a:r>
          </a:p>
          <a:p>
            <a:pPr lvl="0" algn="ctr"/>
            <a:r>
              <a:rPr kumimoji="0" lang="pt-BR" sz="24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isto é, porque ela é carregada positivamente e possui massa.</a:t>
            </a:r>
            <a:endParaRPr kumimoji="0" lang="pt-BR" sz="2000" i="0" u="none" strike="noStrike" normalizeH="0" baseline="0" dirty="0" smtClean="0">
              <a:ln w="0"/>
              <a:effectLst>
                <a:outerShdw blurRad="38100" dist="19050" dir="2700000" algn="tl" rotWithShape="0">
                  <a:schemeClr val="dk1">
                    <a:alpha val="40000"/>
                  </a:schemeClr>
                </a:outerShdw>
              </a:effectLst>
            </a:endParaRPr>
          </a:p>
          <a:p>
            <a:pPr lvl="0" algn="ctr"/>
            <a:r>
              <a:rPr kumimoji="0" lang="pt-BR" sz="24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A simbologia usada para qualquer átomo ou partícula subatômica é</a:t>
            </a: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  </a:t>
            </a:r>
            <a:r>
              <a:rPr kumimoji="0" lang="pt-BR" sz="4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
            </a:r>
            <a:br>
              <a:rPr kumimoji="0" lang="pt-BR" sz="4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br>
            <a:r>
              <a:rPr kumimoji="0" lang="pt-BR" sz="800" i="0" u="none" strike="noStrike" normalizeH="0" baseline="0" dirty="0" smtClean="0">
                <a:ln w="0"/>
                <a:effectLst>
                  <a:outerShdw blurRad="38100" dist="19050" dir="2700000" algn="tl" rotWithShape="0">
                    <a:schemeClr val="dk1">
                      <a:alpha val="40000"/>
                    </a:schemeClr>
                  </a:outerShdw>
                </a:effectLst>
                <a:latin typeface="inherit"/>
              </a:rPr>
              <a:t>Simbologia usada em representação de átomos e partículas subatômicas</a:t>
            </a:r>
            <a:endParaRPr kumimoji="0" lang="pt-BR" sz="1100" i="0" u="none" strike="noStrike" normalizeH="0" baseline="0" dirty="0" smtClean="0">
              <a:ln w="0"/>
              <a:effectLst>
                <a:outerShdw blurRad="38100" dist="19050" dir="2700000" algn="tl" rotWithShape="0">
                  <a:schemeClr val="dk1">
                    <a:alpha val="40000"/>
                  </a:schemeClr>
                </a:outerShdw>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200" dirty="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Desse modo, as partículas alfa podem ser representadas da seguinte forma:</a:t>
            </a:r>
            <a:endParaRPr kumimoji="0" lang="pt-BR" sz="1100" i="0" u="none" strike="noStrike" normalizeH="0" baseline="0" dirty="0" smtClean="0">
              <a:ln w="0"/>
              <a:effectLst>
                <a:outerShdw blurRad="38100" dist="19050" dir="2700000" algn="tl" rotWithShape="0">
                  <a:schemeClr val="dk1">
                    <a:alpha val="40000"/>
                  </a:schemeClr>
                </a:outerShdw>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  </a:t>
            </a:r>
            <a:r>
              <a:rPr kumimoji="0" lang="pt-BR" sz="30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t/>
            </a:r>
            <a:br>
              <a:rPr kumimoji="0" lang="pt-BR" sz="30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rPr>
            </a:br>
            <a:r>
              <a:rPr kumimoji="0" lang="pt-BR" sz="800" i="0" u="none" strike="noStrike" normalizeH="0" baseline="0" dirty="0" smtClean="0">
                <a:ln w="0"/>
                <a:effectLst>
                  <a:outerShdw blurRad="38100" dist="19050" dir="2700000" algn="tl" rotWithShape="0">
                    <a:schemeClr val="dk1">
                      <a:alpha val="40000"/>
                    </a:schemeClr>
                  </a:outerShdw>
                </a:effectLst>
                <a:latin typeface="inherit"/>
              </a:rPr>
              <a:t>Representação de partícula </a:t>
            </a:r>
            <a:r>
              <a:rPr kumimoji="0" lang="pt-BR" sz="800" i="0" u="none" strike="noStrike" normalizeH="0" baseline="0" dirty="0" err="1" smtClean="0">
                <a:ln w="0"/>
                <a:effectLst>
                  <a:outerShdw blurRad="38100" dist="19050" dir="2700000" algn="tl" rotWithShape="0">
                    <a:schemeClr val="dk1">
                      <a:alpha val="40000"/>
                    </a:schemeClr>
                  </a:outerShdw>
                </a:effectLst>
                <a:latin typeface="inherit"/>
              </a:rPr>
              <a:t>alf</a:t>
            </a:r>
            <a:endParaRPr kumimoji="0" lang="pt-BR" sz="1200" i="0" u="none" strike="noStrike" normalizeH="0" baseline="0" dirty="0" smtClean="0">
              <a:ln w="0"/>
              <a:effectLst>
                <a:outerShdw blurRad="38100" dist="19050" dir="2700000" algn="tl" rotWithShape="0">
                  <a:schemeClr val="dk1">
                    <a:alpha val="40000"/>
                  </a:schemeClr>
                </a:outerShdw>
              </a:effectLst>
              <a:latin typeface="Century Gothic" panose="020B0502020202020204" pitchFamily="34" charset="0"/>
            </a:endParaRPr>
          </a:p>
        </p:txBody>
      </p:sp>
      <p:pic>
        <p:nvPicPr>
          <p:cNvPr id="3074" name="Picture 2" descr="Simbologia usada em representação de átomos e partículas subatômic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1765" y="2457921"/>
            <a:ext cx="3133725" cy="13155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3075" name="Picture 3" descr="Representação de partícula alf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2857" y="5225715"/>
            <a:ext cx="2437934" cy="9910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421369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965915" y="0"/>
            <a:ext cx="8178085" cy="5509200"/>
          </a:xfrm>
          <a:prstGeom prst="rect">
            <a:avLst/>
          </a:prstGeom>
        </p:spPr>
        <p:txBody>
          <a:bodyPr wrap="square">
            <a:spAutoFit/>
          </a:bodyPr>
          <a:lstStyle/>
          <a:p>
            <a:r>
              <a:rPr lang="pt-BR" sz="2800" b="0" i="0" dirty="0" smtClean="0">
                <a:solidFill>
                  <a:srgbClr val="003E46"/>
                </a:solidFill>
                <a:effectLst/>
                <a:latin typeface="Century Gothic" panose="020B0502020202020204" pitchFamily="34" charset="0"/>
              </a:rPr>
              <a:t>Os elementos radioativos possuem um núcleo instável, assim, quando eles emitem uma partícula alfa, eles se transmutam em outro elemento com massa menor 4 unidades e número atômico menor 2 unidades. Veja um exemplo abaixo</a:t>
            </a:r>
          </a:p>
          <a:p>
            <a:endParaRPr lang="pt-BR" sz="2800" dirty="0">
              <a:solidFill>
                <a:srgbClr val="003E46"/>
              </a:solidFill>
              <a:latin typeface="Century Gothic" panose="020B0502020202020204" pitchFamily="34" charset="0"/>
            </a:endParaRPr>
          </a:p>
          <a:p>
            <a:endParaRPr lang="pt-BR" sz="2800" dirty="0" smtClean="0">
              <a:solidFill>
                <a:srgbClr val="003E46"/>
              </a:solidFill>
              <a:latin typeface="Century Gothic" panose="020B0502020202020204" pitchFamily="34" charset="0"/>
            </a:endParaRPr>
          </a:p>
          <a:p>
            <a:endParaRPr lang="pt-BR" sz="2800" dirty="0">
              <a:solidFill>
                <a:srgbClr val="003E46"/>
              </a:solidFill>
              <a:latin typeface="Century Gothic" panose="020B0502020202020204" pitchFamily="34" charset="0"/>
            </a:endParaRPr>
          </a:p>
          <a:p>
            <a:endParaRPr lang="pt-BR" sz="2800" dirty="0" smtClean="0">
              <a:solidFill>
                <a:srgbClr val="003E46"/>
              </a:solidFill>
              <a:latin typeface="Century Gothic" panose="020B0502020202020204" pitchFamily="34" charset="0"/>
            </a:endParaRPr>
          </a:p>
          <a:p>
            <a:r>
              <a:rPr lang="pt-BR" sz="7200" b="1" baseline="-25000" dirty="0"/>
              <a:t>92</a:t>
            </a:r>
            <a:r>
              <a:rPr lang="pt-BR" sz="7200" b="1" baseline="30000" dirty="0"/>
              <a:t>235</a:t>
            </a:r>
            <a:r>
              <a:rPr lang="pt-BR" sz="7200" b="1" dirty="0"/>
              <a:t>U → </a:t>
            </a:r>
            <a:r>
              <a:rPr lang="pt-BR" sz="7200" b="1" baseline="-25000" dirty="0"/>
              <a:t>90</a:t>
            </a:r>
            <a:r>
              <a:rPr lang="pt-BR" sz="7200" b="1" baseline="30000" dirty="0"/>
              <a:t>231</a:t>
            </a:r>
            <a:r>
              <a:rPr lang="pt-BR" sz="7200" b="1" dirty="0"/>
              <a:t>Th + </a:t>
            </a:r>
            <a:r>
              <a:rPr lang="pt-BR" sz="7200" b="1" baseline="-25000" dirty="0"/>
              <a:t>2</a:t>
            </a:r>
            <a:r>
              <a:rPr lang="pt-BR" sz="7200" b="1" baseline="30000" dirty="0"/>
              <a:t>4</a:t>
            </a:r>
            <a:r>
              <a:rPr lang="el-GR" sz="7200" b="1" dirty="0"/>
              <a:t>α</a:t>
            </a:r>
            <a:endParaRPr lang="pt-BR" sz="7200" dirty="0"/>
          </a:p>
        </p:txBody>
      </p:sp>
    </p:spTree>
    <p:extLst>
      <p:ext uri="{BB962C8B-B14F-4D97-AF65-F5344CB8AC3E}">
        <p14:creationId xmlns:p14="http://schemas.microsoft.com/office/powerpoint/2010/main" val="1588182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907746" y="217798"/>
            <a:ext cx="2196062" cy="369332"/>
          </a:xfrm>
          <a:prstGeom prst="rect">
            <a:avLst/>
          </a:prstGeom>
        </p:spPr>
        <p:txBody>
          <a:bodyPr wrap="square">
            <a:spAutoFit/>
          </a:bodyPr>
          <a:lstStyle/>
          <a:p>
            <a:r>
              <a:rPr lang="pt-BR" b="1" i="0" dirty="0" smtClean="0">
                <a:solidFill>
                  <a:srgbClr val="003E46"/>
                </a:solidFill>
                <a:effectLst/>
                <a:latin typeface="inherit"/>
              </a:rPr>
              <a:t>Emissão beta (</a:t>
            </a:r>
            <a:r>
              <a:rPr lang="el-GR" b="1" i="0" dirty="0" smtClean="0">
                <a:solidFill>
                  <a:srgbClr val="003E46"/>
                </a:solidFill>
                <a:effectLst/>
                <a:latin typeface="inherit"/>
              </a:rPr>
              <a:t>β):</a:t>
            </a:r>
            <a:endParaRPr lang="pt-BR" dirty="0"/>
          </a:p>
        </p:txBody>
      </p:sp>
      <p:sp>
        <p:nvSpPr>
          <p:cNvPr id="4" name="Retângulo 3"/>
          <p:cNvSpPr/>
          <p:nvPr/>
        </p:nvSpPr>
        <p:spPr>
          <a:xfrm>
            <a:off x="510862" y="777721"/>
            <a:ext cx="6096000" cy="3785652"/>
          </a:xfrm>
          <a:prstGeom prst="rect">
            <a:avLst/>
          </a:prstGeom>
        </p:spPr>
        <p:txBody>
          <a:bodyPr>
            <a:spAutoFit/>
          </a:bodyPr>
          <a:lstStyle/>
          <a:p>
            <a:r>
              <a:rPr lang="pt-BR" sz="2400" b="0" i="0" dirty="0" smtClean="0">
                <a:solidFill>
                  <a:srgbClr val="003E46"/>
                </a:solidFill>
                <a:effectLst/>
                <a:latin typeface="Century Gothic" panose="020B0502020202020204" pitchFamily="34" charset="0"/>
              </a:rPr>
              <a:t>Essa radiação é constituída de partículas leves com carga elétrica negativa, semelhante a elétrons (carga igual a +1). Visto que a massa de um elétron é muito menor que a massa do próton ou a massa do nêutron, considera-se que a massa da partícula beta é desprezível. É por isso que o seu desvio é maior que o das partículas alfa</a:t>
            </a:r>
            <a:endParaRPr lang="pt-BR" sz="2400"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8523" y="4753964"/>
            <a:ext cx="5322969" cy="1376630"/>
          </a:xfrm>
          <a:prstGeom prst="rect">
            <a:avLst/>
          </a:prstGeom>
        </p:spPr>
      </p:pic>
    </p:spTree>
    <p:extLst>
      <p:ext uri="{BB962C8B-B14F-4D97-AF65-F5344CB8AC3E}">
        <p14:creationId xmlns:p14="http://schemas.microsoft.com/office/powerpoint/2010/main" val="848743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26524" y="90152"/>
            <a:ext cx="7817476" cy="2308324"/>
          </a:xfrm>
          <a:prstGeom prst="rect">
            <a:avLst/>
          </a:prstGeom>
        </p:spPr>
        <p:txBody>
          <a:bodyPr wrap="square">
            <a:spAutoFit/>
          </a:bodyPr>
          <a:lstStyle/>
          <a:p>
            <a:r>
              <a:rPr lang="pt-BR" sz="2400" b="0" i="0" dirty="0" smtClean="0">
                <a:solidFill>
                  <a:srgbClr val="003E46"/>
                </a:solidFill>
                <a:effectLst/>
                <a:latin typeface="Century Gothic" panose="020B0502020202020204" pitchFamily="34" charset="0"/>
              </a:rPr>
              <a:t>Os núcleos instáveis tendem a se rearranjar para adquirir estabilidade, dessa forma, um ou mais de seus nêutrons sofrem uma transformação em 1 próton, 1 neutrino e 1 elétron. O próton permanece no núcleo, o neutrino e o elétron (partícula beta) são emitidos pelo núcleo</a:t>
            </a:r>
            <a:endParaRPr lang="pt-BR" sz="2400" dirty="0"/>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4071" y="2398476"/>
            <a:ext cx="5644622" cy="4350054"/>
          </a:xfrm>
          <a:prstGeom prst="rect">
            <a:avLst/>
          </a:prstGeom>
        </p:spPr>
      </p:pic>
    </p:spTree>
    <p:extLst>
      <p:ext uri="{BB962C8B-B14F-4D97-AF65-F5344CB8AC3E}">
        <p14:creationId xmlns:p14="http://schemas.microsoft.com/office/powerpoint/2010/main" val="3568363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597</Words>
  <Application>Microsoft Office PowerPoint</Application>
  <PresentationFormat>Widescreen</PresentationFormat>
  <Paragraphs>45</Paragraphs>
  <Slides>14</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14</vt:i4>
      </vt:variant>
    </vt:vector>
  </HeadingPairs>
  <TitlesOfParts>
    <vt:vector size="20" baseType="lpstr">
      <vt:lpstr>Arial</vt:lpstr>
      <vt:lpstr>Calibri</vt:lpstr>
      <vt:lpstr>Calibri Light</vt:lpstr>
      <vt:lpstr>Century Gothic</vt:lpstr>
      <vt:lpstr>inherit</vt:lpstr>
      <vt:lpstr>Tema do Office</vt:lpstr>
      <vt:lpstr>ALFA, BETA E GAMA</vt:lpstr>
      <vt:lpstr>Apresentação do PowerPoint</vt:lpstr>
      <vt:lpstr>Apresentação do PowerPoint</vt:lpstr>
      <vt:lpstr>Apresentação do PowerPoint</vt:lpstr>
      <vt:lpstr>Emissao alfta é composta por 2 prótons e 2 neutrons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 BETA E GAMA</dc:title>
  <dc:creator>sergio nicoluzzi</dc:creator>
  <cp:lastModifiedBy>sergio nicoluzzi</cp:lastModifiedBy>
  <cp:revision>6</cp:revision>
  <dcterms:created xsi:type="dcterms:W3CDTF">2018-04-08T23:17:34Z</dcterms:created>
  <dcterms:modified xsi:type="dcterms:W3CDTF">2018-04-10T23:08:46Z</dcterms:modified>
</cp:coreProperties>
</file>