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4" r:id="rId2"/>
    <p:sldId id="293" r:id="rId3"/>
    <p:sldId id="291" r:id="rId4"/>
    <p:sldId id="271" r:id="rId5"/>
    <p:sldId id="321" r:id="rId6"/>
    <p:sldId id="322" r:id="rId7"/>
    <p:sldId id="323" r:id="rId8"/>
    <p:sldId id="314" r:id="rId9"/>
    <p:sldId id="328" r:id="rId10"/>
    <p:sldId id="300" r:id="rId11"/>
    <p:sldId id="324" r:id="rId12"/>
    <p:sldId id="338" r:id="rId13"/>
    <p:sldId id="331" r:id="rId14"/>
    <p:sldId id="326" r:id="rId15"/>
    <p:sldId id="327" r:id="rId16"/>
    <p:sldId id="299" r:id="rId17"/>
    <p:sldId id="330" r:id="rId18"/>
    <p:sldId id="308" r:id="rId19"/>
    <p:sldId id="343" r:id="rId20"/>
    <p:sldId id="342" r:id="rId21"/>
    <p:sldId id="346" r:id="rId22"/>
    <p:sldId id="348" r:id="rId23"/>
    <p:sldId id="340" r:id="rId24"/>
    <p:sldId id="347" r:id="rId25"/>
    <p:sldId id="345" r:id="rId26"/>
    <p:sldId id="332" r:id="rId27"/>
    <p:sldId id="333" r:id="rId28"/>
    <p:sldId id="349" r:id="rId29"/>
    <p:sldId id="334" r:id="rId30"/>
    <p:sldId id="335" r:id="rId31"/>
    <p:sldId id="336" r:id="rId32"/>
    <p:sldId id="337" r:id="rId33"/>
    <p:sldId id="289" r:id="rId34"/>
    <p:sldId id="259" r:id="rId35"/>
    <p:sldId id="258" r:id="rId36"/>
    <p:sldId id="260" r:id="rId37"/>
    <p:sldId id="262" r:id="rId38"/>
    <p:sldId id="313" r:id="rId39"/>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6" autoAdjust="0"/>
    <p:restoredTop sz="94660"/>
  </p:normalViewPr>
  <p:slideViewPr>
    <p:cSldViewPr>
      <p:cViewPr varScale="1">
        <p:scale>
          <a:sx n="45" d="100"/>
          <a:sy n="45" d="100"/>
        </p:scale>
        <p:origin x="-123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pPr/>
              <a:t>16/03/2018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pPr/>
              <a:t>16/03/2018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pPr/>
              <a:t>16/03/2018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pPr/>
              <a:t>16/03/2018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2E700DB3-DBF0-4086-B675-117E7A9610B8}" type="datetimeFigureOut">
              <a:rPr lang="pt-BR" smtClean="0"/>
              <a:pPr/>
              <a:t>16/03/2018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2E700DB3-DBF0-4086-B675-117E7A9610B8}" type="datetimeFigureOut">
              <a:rPr lang="pt-BR" smtClean="0"/>
              <a:pPr/>
              <a:t>16/03/2018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2E700DB3-DBF0-4086-B675-117E7A9610B8}" type="datetimeFigureOut">
              <a:rPr lang="pt-BR" smtClean="0"/>
              <a:pPr/>
              <a:t>16/03/2018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2E700DB3-DBF0-4086-B675-117E7A9610B8}" type="datetimeFigureOut">
              <a:rPr lang="pt-BR" smtClean="0"/>
              <a:pPr/>
              <a:t>16/03/2018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E700DB3-DBF0-4086-B675-117E7A9610B8}" type="datetimeFigureOut">
              <a:rPr lang="pt-BR" smtClean="0"/>
              <a:pPr/>
              <a:t>16/03/2018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2E700DB3-DBF0-4086-B675-117E7A9610B8}" type="datetimeFigureOut">
              <a:rPr lang="pt-BR" smtClean="0"/>
              <a:pPr/>
              <a:t>16/03/2018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2E700DB3-DBF0-4086-B675-117E7A9610B8}" type="datetimeFigureOut">
              <a:rPr lang="pt-BR" smtClean="0"/>
              <a:pPr/>
              <a:t>16/03/2018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700DB3-DBF0-4086-B675-117E7A9610B8}" type="datetimeFigureOut">
              <a:rPr lang="pt-BR" smtClean="0"/>
              <a:pPr/>
              <a:t>16/03/2018</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19D8CF-8DEC-4D9F-84EE-ADF04DFF3391}"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0"/>
            <a:ext cx="8229600" cy="1142984"/>
          </a:xfrm>
        </p:spPr>
        <p:txBody>
          <a:bodyPr>
            <a:normAutofit/>
          </a:bodyPr>
          <a:lstStyle/>
          <a:p>
            <a:r>
              <a:rPr lang="pt-BR" sz="5400" b="1" dirty="0" smtClean="0">
                <a:solidFill>
                  <a:srgbClr val="FF0000"/>
                </a:solidFill>
              </a:rPr>
              <a:t>SAÚDE PÚBLICA </a:t>
            </a:r>
            <a:endParaRPr lang="pt-BR" b="1" dirty="0">
              <a:solidFill>
                <a:srgbClr val="FF0000"/>
              </a:solidFill>
            </a:endParaRPr>
          </a:p>
        </p:txBody>
      </p:sp>
      <p:sp>
        <p:nvSpPr>
          <p:cNvPr id="5" name="Espaço Reservado para Conteúdo 4"/>
          <p:cNvSpPr>
            <a:spLocks noGrp="1"/>
          </p:cNvSpPr>
          <p:nvPr>
            <p:ph idx="1"/>
          </p:nvPr>
        </p:nvSpPr>
        <p:spPr>
          <a:xfrm>
            <a:off x="0" y="1142984"/>
            <a:ext cx="9144000" cy="5715016"/>
          </a:xfrm>
        </p:spPr>
        <p:txBody>
          <a:bodyPr>
            <a:noAutofit/>
          </a:bodyPr>
          <a:lstStyle/>
          <a:p>
            <a:pPr algn="ctr"/>
            <a:r>
              <a:rPr lang="pt-BR" sz="4000" dirty="0" smtClean="0"/>
              <a:t>Práticas e conhecimentos organizados institucionalmente em uma dada sociedade com um conjunto de ações e serviços de caráter sanitário que tenham como objetivo evitar, reduzir e/ou minimizar agravos à saúde, assegurando condições para a manutenção e sustentação da vida humana. </a:t>
            </a:r>
            <a:endParaRPr lang="pt-BR" sz="4800" dirty="0" smtClean="0"/>
          </a:p>
          <a:p>
            <a:pPr algn="ctr"/>
            <a:endParaRPr lang="pt-BR"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0" y="274638"/>
            <a:ext cx="9144000" cy="1143000"/>
          </a:xfrm>
        </p:spPr>
        <p:txBody>
          <a:bodyPr>
            <a:normAutofit fontScale="90000"/>
          </a:bodyPr>
          <a:lstStyle/>
          <a:p>
            <a:pPr>
              <a:defRPr/>
            </a:pPr>
            <a:r>
              <a:rPr lang="pt-BR" b="1" dirty="0" smtClean="0">
                <a:solidFill>
                  <a:srgbClr val="00B050"/>
                </a:solidFill>
              </a:rPr>
              <a:t>MODELO RELIGIOSO </a:t>
            </a:r>
            <a:r>
              <a:rPr lang="pt-BR" b="1" dirty="0" smtClean="0"/>
              <a:t/>
            </a:r>
            <a:br>
              <a:rPr lang="pt-BR" b="1" dirty="0" smtClean="0"/>
            </a:br>
            <a:r>
              <a:rPr lang="pt-BR" b="1" dirty="0" smtClean="0"/>
              <a:t>IDADE MÉDIA </a:t>
            </a:r>
          </a:p>
        </p:txBody>
      </p:sp>
      <p:sp>
        <p:nvSpPr>
          <p:cNvPr id="56323" name="Rectangle 3"/>
          <p:cNvSpPr>
            <a:spLocks noGrp="1" noChangeArrowheads="1"/>
          </p:cNvSpPr>
          <p:nvPr>
            <p:ph type="body" idx="1"/>
          </p:nvPr>
        </p:nvSpPr>
        <p:spPr>
          <a:xfrm>
            <a:off x="0" y="1600200"/>
            <a:ext cx="9144000" cy="5257800"/>
          </a:xfrm>
        </p:spPr>
        <p:txBody>
          <a:bodyPr>
            <a:normAutofit fontScale="92500"/>
          </a:bodyPr>
          <a:lstStyle/>
          <a:p>
            <a:pPr eaLnBrk="1" hangingPunct="1">
              <a:lnSpc>
                <a:spcPct val="90000"/>
              </a:lnSpc>
              <a:defRPr/>
            </a:pPr>
            <a:r>
              <a:rPr lang="pt-BR" sz="3600" dirty="0" smtClean="0">
                <a:effectLst/>
              </a:rPr>
              <a:t>doença vista como pecado, resultado da desobediência a códigos de condutas prescritos pelos deuses e vigiados pelos sacerdotes, sendo atribuído ao enfermo a responsabilidade, individual ou coletiva por seus </a:t>
            </a:r>
            <a:r>
              <a:rPr lang="pt-BR" sz="3600" dirty="0" smtClean="0">
                <a:effectLst/>
              </a:rPr>
              <a:t>sofrimentos</a:t>
            </a:r>
            <a:endParaRPr lang="pt-BR" sz="3600" dirty="0" smtClean="0">
              <a:effectLst/>
            </a:endParaRPr>
          </a:p>
          <a:p>
            <a:r>
              <a:rPr lang="pt-BR" sz="3600" dirty="0" smtClean="0">
                <a:latin typeface="Calibri" pitchFamily="34" charset="0"/>
                <a:sym typeface="Wingdings" pitchFamily="2" charset="2"/>
              </a:rPr>
              <a:t>CRISTIANISMO - o pecado como responsável pelos males físicos, como castigos justos e vindos de Deus</a:t>
            </a:r>
          </a:p>
          <a:p>
            <a:r>
              <a:rPr lang="pt-BR" sz="3600" dirty="0" smtClean="0">
                <a:latin typeface="Calibri" pitchFamily="34" charset="0"/>
                <a:sym typeface="Wingdings" pitchFamily="2" charset="2"/>
              </a:rPr>
              <a:t>introdução de um mau espírito que dominava a alma e o corpo do doente </a:t>
            </a:r>
          </a:p>
          <a:p>
            <a:pPr eaLnBrk="1" hangingPunct="1">
              <a:lnSpc>
                <a:spcPct val="90000"/>
              </a:lnSpc>
              <a:defRPr/>
            </a:pPr>
            <a:endParaRPr lang="pt-BR" sz="3600" dirty="0" smtClean="0">
              <a:effectLst/>
            </a:endParaRPr>
          </a:p>
          <a:p>
            <a:pPr eaLnBrk="1" hangingPunct="1">
              <a:lnSpc>
                <a:spcPct val="90000"/>
              </a:lnSpc>
              <a:defRPr/>
            </a:pPr>
            <a:endParaRPr lang="pt-BR"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r>
              <a:rPr lang="pt-BR" sz="4800" dirty="0" smtClean="0"/>
              <a:t>“Eu sou o Senhor, e é saúde que te trago” (Êxodo 15, 26)</a:t>
            </a:r>
          </a:p>
          <a:p>
            <a:endParaRPr lang="pt-BR" sz="4800" dirty="0" smtClean="0"/>
          </a:p>
          <a:p>
            <a:r>
              <a:rPr lang="pt-BR" sz="4800" dirty="0" smtClean="0"/>
              <a:t>“De Deus vem toda a cura” (Eclesiastes, 38, 1-9)</a:t>
            </a:r>
            <a:endParaRPr lang="pt-BR" sz="4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0"/>
            <a:ext cx="8229600" cy="1214422"/>
          </a:xfrm>
        </p:spPr>
        <p:txBody>
          <a:bodyPr/>
          <a:lstStyle/>
          <a:p>
            <a:pPr eaLnBrk="1" hangingPunct="1">
              <a:defRPr/>
            </a:pPr>
            <a:r>
              <a:rPr lang="pt-BR" b="1" dirty="0" smtClean="0"/>
              <a:t>HISTÓRICO SAÚDE- DOENÇA</a:t>
            </a:r>
          </a:p>
        </p:txBody>
      </p:sp>
      <p:sp>
        <p:nvSpPr>
          <p:cNvPr id="14339" name="Rectangle 3"/>
          <p:cNvSpPr>
            <a:spLocks noGrp="1" noChangeArrowheads="1"/>
          </p:cNvSpPr>
          <p:nvPr>
            <p:ph type="body" idx="1"/>
          </p:nvPr>
        </p:nvSpPr>
        <p:spPr>
          <a:xfrm>
            <a:off x="0" y="1285860"/>
            <a:ext cx="9144000" cy="4810140"/>
          </a:xfrm>
        </p:spPr>
        <p:txBody>
          <a:bodyPr>
            <a:noAutofit/>
          </a:bodyPr>
          <a:lstStyle/>
          <a:p>
            <a:pPr eaLnBrk="1" hangingPunct="1">
              <a:lnSpc>
                <a:spcPct val="80000"/>
              </a:lnSpc>
            </a:pPr>
            <a:r>
              <a:rPr lang="pt-BR" sz="3600" dirty="0"/>
              <a:t>N</a:t>
            </a:r>
            <a:r>
              <a:rPr lang="pt-BR" sz="3600" dirty="0" smtClean="0">
                <a:effectLst/>
              </a:rPr>
              <a:t>o </a:t>
            </a:r>
            <a:r>
              <a:rPr lang="pt-BR" sz="3600" dirty="0" smtClean="0">
                <a:effectLst/>
              </a:rPr>
              <a:t>século XIV </a:t>
            </a:r>
            <a:r>
              <a:rPr lang="pt-BR" sz="3600" dirty="0" smtClean="0">
                <a:effectLst/>
              </a:rPr>
              <a:t>uma </a:t>
            </a:r>
            <a:r>
              <a:rPr lang="pt-BR" sz="3600" dirty="0" smtClean="0">
                <a:effectLst/>
              </a:rPr>
              <a:t>pandemia de peste </a:t>
            </a:r>
            <a:r>
              <a:rPr lang="pt-BR" sz="3600" dirty="0" smtClean="0">
                <a:effectLst/>
              </a:rPr>
              <a:t>devastou </a:t>
            </a:r>
            <a:r>
              <a:rPr lang="pt-BR" sz="3600" dirty="0" smtClean="0">
                <a:effectLst/>
              </a:rPr>
              <a:t>a Europa, eliminando mais de um quarto da população, desorganizando o processo social e trazendo outras concepções sobre saúde e doença. No Ocidente criou-se então toda uma cultura centrada no horror e na convivência com a morte, impondo-se as idéias de culpa e de pecado. Judeus e mulheres acusadas de feitiçaria foram massacrados, enquanto todas as diferentes práticas médicas se mostravam absolutamente ineficazes.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noAutofit/>
          </a:bodyPr>
          <a:lstStyle/>
          <a:p>
            <a:pPr eaLnBrk="1" hangingPunct="1"/>
            <a:r>
              <a:rPr lang="pt-BR" sz="3600" b="1" dirty="0" smtClean="0">
                <a:solidFill>
                  <a:srgbClr val="FF0000"/>
                </a:solidFill>
                <a:latin typeface="Calibri" pitchFamily="34" charset="0"/>
              </a:rPr>
              <a:t>A CULTURA CLÁSSICA GREGA E AS RAÍZES DA MEDICINA OCIDENTAL</a:t>
            </a:r>
          </a:p>
        </p:txBody>
      </p:sp>
      <p:sp>
        <p:nvSpPr>
          <p:cNvPr id="8195" name="Rectangle 3"/>
          <p:cNvSpPr>
            <a:spLocks noGrp="1" noChangeArrowheads="1"/>
          </p:cNvSpPr>
          <p:nvPr>
            <p:ph type="body" idx="1"/>
          </p:nvPr>
        </p:nvSpPr>
        <p:spPr>
          <a:xfrm>
            <a:off x="285720" y="1571612"/>
            <a:ext cx="8572560" cy="5097476"/>
          </a:xfrm>
        </p:spPr>
        <p:txBody>
          <a:bodyPr>
            <a:normAutofit lnSpcReduction="10000"/>
          </a:bodyPr>
          <a:lstStyle/>
          <a:p>
            <a:pPr eaLnBrk="1" hangingPunct="1"/>
            <a:r>
              <a:rPr lang="pt-BR" sz="3600" dirty="0" smtClean="0">
                <a:latin typeface="Calibri" pitchFamily="34" charset="0"/>
              </a:rPr>
              <a:t>Os gregos procuraram uma explicação racional para as doenças fundamentando a Medicina Científica</a:t>
            </a:r>
          </a:p>
          <a:p>
            <a:pPr eaLnBrk="1" hangingPunct="1"/>
            <a:r>
              <a:rPr lang="pt-BR" sz="3600" dirty="0" smtClean="0">
                <a:latin typeface="Calibri" pitchFamily="34" charset="0"/>
              </a:rPr>
              <a:t>Descartaram os elementos mágicos e religiosos</a:t>
            </a:r>
          </a:p>
          <a:p>
            <a:pPr>
              <a:lnSpc>
                <a:spcPct val="90000"/>
              </a:lnSpc>
            </a:pPr>
            <a:r>
              <a:rPr lang="pt-BR" sz="3600" dirty="0" smtClean="0">
                <a:latin typeface="Calibri" pitchFamily="34" charset="0"/>
              </a:rPr>
              <a:t>Hipócrates foi seu fundador</a:t>
            </a:r>
          </a:p>
          <a:p>
            <a:pPr>
              <a:lnSpc>
                <a:spcPct val="90000"/>
              </a:lnSpc>
            </a:pPr>
            <a:r>
              <a:rPr lang="pt-BR" sz="3600" dirty="0" smtClean="0">
                <a:latin typeface="Calibri" pitchFamily="34" charset="0"/>
              </a:rPr>
              <a:t>O diagnóstico hipocrático segue o roteiro da exploração sensorial, da comunicação oral e do raciocínio, válido até nos dias de hoje</a:t>
            </a:r>
            <a:endParaRPr lang="pt-BR" sz="3600" b="1" dirty="0" smtClean="0">
              <a:latin typeface="Calibri" pitchFamily="34" charset="0"/>
            </a:endParaRPr>
          </a:p>
          <a:p>
            <a:pPr eaLnBrk="1" hangingPunct="1"/>
            <a:endParaRPr lang="pt-BR" dirty="0" smtClean="0">
              <a:latin typeface="Calibri"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noAutofit/>
          </a:bodyPr>
          <a:lstStyle/>
          <a:p>
            <a:pPr eaLnBrk="1" hangingPunct="1"/>
            <a:r>
              <a:rPr lang="pt-BR" sz="3600" b="1" dirty="0" smtClean="0">
                <a:solidFill>
                  <a:srgbClr val="FF0000"/>
                </a:solidFill>
                <a:latin typeface="Calibri" pitchFamily="34" charset="0"/>
              </a:rPr>
              <a:t>A CULTURA CLÁSSICA GREGA E AS RAÍZES DA MEDICINA OCIDENTAL</a:t>
            </a:r>
          </a:p>
        </p:txBody>
      </p:sp>
      <p:sp>
        <p:nvSpPr>
          <p:cNvPr id="8195" name="Rectangle 3"/>
          <p:cNvSpPr>
            <a:spLocks noGrp="1" noChangeArrowheads="1"/>
          </p:cNvSpPr>
          <p:nvPr>
            <p:ph type="body" idx="1"/>
          </p:nvPr>
        </p:nvSpPr>
        <p:spPr>
          <a:xfrm>
            <a:off x="285720" y="1214422"/>
            <a:ext cx="8572560" cy="5454666"/>
          </a:xfrm>
        </p:spPr>
        <p:txBody>
          <a:bodyPr>
            <a:normAutofit/>
          </a:bodyPr>
          <a:lstStyle/>
          <a:p>
            <a:pPr eaLnBrk="1" hangingPunct="1">
              <a:buNone/>
            </a:pPr>
            <a:endParaRPr lang="pt-BR" dirty="0" smtClean="0">
              <a:latin typeface="Calibri" pitchFamily="34" charset="0"/>
            </a:endParaRPr>
          </a:p>
          <a:p>
            <a:pPr eaLnBrk="1" hangingPunct="1"/>
            <a:r>
              <a:rPr lang="pt-BR" sz="3600" dirty="0" smtClean="0">
                <a:latin typeface="Calibri" pitchFamily="34" charset="0"/>
              </a:rPr>
              <a:t>Fatores fundamentais para o surgimento das doenças:</a:t>
            </a:r>
          </a:p>
          <a:p>
            <a:pPr eaLnBrk="1" hangingPunct="1"/>
            <a:r>
              <a:rPr lang="pt-BR" sz="3600" dirty="0" smtClean="0">
                <a:solidFill>
                  <a:srgbClr val="0000FF"/>
                </a:solidFill>
                <a:latin typeface="Calibri" pitchFamily="34" charset="0"/>
              </a:rPr>
              <a:t>       Ambiente</a:t>
            </a:r>
          </a:p>
          <a:p>
            <a:pPr eaLnBrk="1" hangingPunct="1"/>
            <a:r>
              <a:rPr lang="pt-BR" sz="3600" dirty="0" smtClean="0">
                <a:solidFill>
                  <a:srgbClr val="0000FF"/>
                </a:solidFill>
                <a:latin typeface="Calibri" pitchFamily="34" charset="0"/>
              </a:rPr>
              <a:t>       Sazonalidade</a:t>
            </a:r>
          </a:p>
          <a:p>
            <a:pPr eaLnBrk="1" hangingPunct="1"/>
            <a:r>
              <a:rPr lang="pt-BR" sz="3600" dirty="0" smtClean="0">
                <a:solidFill>
                  <a:srgbClr val="0000FF"/>
                </a:solidFill>
                <a:latin typeface="Calibri" pitchFamily="34" charset="0"/>
              </a:rPr>
              <a:t>       Trabalho</a:t>
            </a:r>
          </a:p>
          <a:p>
            <a:pPr eaLnBrk="1" hangingPunct="1"/>
            <a:r>
              <a:rPr lang="pt-BR" sz="3600" dirty="0" smtClean="0">
                <a:solidFill>
                  <a:srgbClr val="0000FF"/>
                </a:solidFill>
                <a:latin typeface="Calibri" pitchFamily="34" charset="0"/>
              </a:rPr>
              <a:t>       Posição social</a:t>
            </a:r>
            <a:r>
              <a:rPr lang="pt-BR" sz="2800" b="1" dirty="0" smtClean="0">
                <a:latin typeface="Calibri" pitchFamily="34" charset="0"/>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0"/>
            <a:ext cx="8229600" cy="1142984"/>
          </a:xfrm>
        </p:spPr>
        <p:txBody>
          <a:bodyPr>
            <a:normAutofit/>
          </a:bodyPr>
          <a:lstStyle/>
          <a:p>
            <a:r>
              <a:rPr lang="pt-BR" sz="5400" b="1" dirty="0" smtClean="0">
                <a:solidFill>
                  <a:srgbClr val="FF0000"/>
                </a:solidFill>
                <a:latin typeface="Calibri" pitchFamily="34" charset="0"/>
              </a:rPr>
              <a:t>MEDICINA GREGA </a:t>
            </a:r>
            <a:endParaRPr lang="pt-BR" sz="5400" dirty="0" smtClean="0">
              <a:solidFill>
                <a:srgbClr val="FF0000"/>
              </a:solidFill>
              <a:latin typeface="Calibri" pitchFamily="34" charset="0"/>
            </a:endParaRPr>
          </a:p>
        </p:txBody>
      </p:sp>
      <p:sp>
        <p:nvSpPr>
          <p:cNvPr id="9219" name="Rectangle 3"/>
          <p:cNvSpPr>
            <a:spLocks noGrp="1" noChangeArrowheads="1"/>
          </p:cNvSpPr>
          <p:nvPr>
            <p:ph type="body" idx="1"/>
          </p:nvPr>
        </p:nvSpPr>
        <p:spPr>
          <a:xfrm>
            <a:off x="0" y="1428736"/>
            <a:ext cx="9144000" cy="5095889"/>
          </a:xfrm>
        </p:spPr>
        <p:txBody>
          <a:bodyPr>
            <a:normAutofit lnSpcReduction="10000"/>
          </a:bodyPr>
          <a:lstStyle/>
          <a:p>
            <a:pPr eaLnBrk="1" hangingPunct="1"/>
            <a:r>
              <a:rPr lang="pt-BR" sz="4000" dirty="0" smtClean="0">
                <a:latin typeface="Calibri" pitchFamily="34" charset="0"/>
              </a:rPr>
              <a:t>Outros profissionais além de médico. </a:t>
            </a:r>
          </a:p>
          <a:p>
            <a:pPr eaLnBrk="1" hangingPunct="1"/>
            <a:r>
              <a:rPr lang="pt-BR" sz="4000" dirty="0" smtClean="0">
                <a:latin typeface="Calibri" pitchFamily="34" charset="0"/>
              </a:rPr>
              <a:t>Filósofos cultivavam a “arte”da cura,cujo princípio básico exigia a </a:t>
            </a:r>
            <a:r>
              <a:rPr lang="pt-BR" sz="4000" dirty="0" smtClean="0">
                <a:solidFill>
                  <a:srgbClr val="0000FF"/>
                </a:solidFill>
                <a:latin typeface="Calibri" pitchFamily="34" charset="0"/>
              </a:rPr>
              <a:t>harmonia entre o corpo e a alma</a:t>
            </a:r>
            <a:endParaRPr lang="pt-BR" sz="4000" dirty="0" smtClean="0">
              <a:latin typeface="Calibri" pitchFamily="34" charset="0"/>
            </a:endParaRPr>
          </a:p>
          <a:p>
            <a:pPr eaLnBrk="1" hangingPunct="1"/>
            <a:r>
              <a:rPr lang="pt-BR" sz="4000" dirty="0" smtClean="0">
                <a:latin typeface="Calibri" pitchFamily="34" charset="0"/>
              </a:rPr>
              <a:t>Surge o cuidado com o corpo através das ginásticas e esportes (as olimpíadas),com pouca roupa e em harmonia com a natureza </a:t>
            </a:r>
          </a:p>
          <a:p>
            <a:pPr eaLnBrk="1" hangingPunct="1">
              <a:buFont typeface="Wingdings" pitchFamily="2" charset="2"/>
              <a:buNone/>
            </a:pPr>
            <a:endParaRPr lang="pt-BR" b="1" dirty="0" smtClean="0">
              <a:latin typeface="Comic Sans MS" pitchFamily="66"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pPr>
              <a:lnSpc>
                <a:spcPct val="90000"/>
              </a:lnSpc>
            </a:pPr>
            <a:r>
              <a:rPr lang="pt-BR" b="1" dirty="0" smtClean="0">
                <a:solidFill>
                  <a:srgbClr val="0070C0"/>
                </a:solidFill>
              </a:rPr>
              <a:t>TEORIA DOS MIASMAS (GASES)</a:t>
            </a:r>
          </a:p>
        </p:txBody>
      </p:sp>
      <p:sp>
        <p:nvSpPr>
          <p:cNvPr id="6147" name="Rectangle 3"/>
          <p:cNvSpPr>
            <a:spLocks noGrp="1" noChangeArrowheads="1"/>
          </p:cNvSpPr>
          <p:nvPr>
            <p:ph type="body" idx="1"/>
          </p:nvPr>
        </p:nvSpPr>
        <p:spPr/>
        <p:txBody>
          <a:bodyPr>
            <a:normAutofit/>
          </a:bodyPr>
          <a:lstStyle/>
          <a:p>
            <a:r>
              <a:rPr lang="pt-BR" sz="5400" dirty="0" smtClean="0"/>
              <a:t>Maus ares</a:t>
            </a:r>
          </a:p>
          <a:p>
            <a:r>
              <a:rPr lang="pt-BR" sz="5400" dirty="0" smtClean="0"/>
              <a:t>emanações de regiões insalubres capazes de causar doenças como a malária</a:t>
            </a:r>
            <a:endParaRPr lang="pt-BR" sz="5400" dirty="0" smtClean="0">
              <a:effectLs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0"/>
            <a:ext cx="9144000" cy="1142984"/>
          </a:xfrm>
        </p:spPr>
        <p:txBody>
          <a:bodyPr>
            <a:noAutofit/>
          </a:bodyPr>
          <a:lstStyle/>
          <a:p>
            <a:r>
              <a:rPr lang="pt-BR" sz="4000" b="1" dirty="0" smtClean="0">
                <a:solidFill>
                  <a:srgbClr val="00B050"/>
                </a:solidFill>
                <a:latin typeface="Calibri" pitchFamily="34" charset="0"/>
              </a:rPr>
              <a:t>MEDICINAS CLÁSSICAS DA ÍNDIA E CHINA</a:t>
            </a:r>
            <a:endParaRPr lang="pt-BR" sz="4000" dirty="0" smtClean="0">
              <a:solidFill>
                <a:srgbClr val="00B050"/>
              </a:solidFill>
              <a:latin typeface="Calibri" pitchFamily="34" charset="0"/>
            </a:endParaRPr>
          </a:p>
        </p:txBody>
      </p:sp>
      <p:sp>
        <p:nvSpPr>
          <p:cNvPr id="7171" name="Rectangle 3"/>
          <p:cNvSpPr>
            <a:spLocks noGrp="1" noChangeArrowheads="1"/>
          </p:cNvSpPr>
          <p:nvPr>
            <p:ph type="body" idx="1"/>
          </p:nvPr>
        </p:nvSpPr>
        <p:spPr>
          <a:xfrm>
            <a:off x="179512" y="1052736"/>
            <a:ext cx="8784976" cy="5805264"/>
          </a:xfrm>
        </p:spPr>
        <p:txBody>
          <a:bodyPr>
            <a:noAutofit/>
          </a:bodyPr>
          <a:lstStyle/>
          <a:p>
            <a:r>
              <a:rPr lang="pt-BR" dirty="0" smtClean="0">
                <a:latin typeface="Calibri" pitchFamily="34" charset="0"/>
              </a:rPr>
              <a:t>a </a:t>
            </a:r>
            <a:r>
              <a:rPr lang="pt-BR" dirty="0" smtClean="0">
                <a:solidFill>
                  <a:srgbClr val="0000FF"/>
                </a:solidFill>
                <a:latin typeface="Calibri" pitchFamily="34" charset="0"/>
              </a:rPr>
              <a:t>doença </a:t>
            </a:r>
            <a:r>
              <a:rPr lang="pt-BR" dirty="0" smtClean="0">
                <a:latin typeface="Calibri" pitchFamily="34" charset="0"/>
              </a:rPr>
              <a:t>era vista como </a:t>
            </a:r>
            <a:r>
              <a:rPr lang="pt-BR" dirty="0" smtClean="0">
                <a:solidFill>
                  <a:srgbClr val="0000FF"/>
                </a:solidFill>
                <a:latin typeface="Calibri" pitchFamily="34" charset="0"/>
              </a:rPr>
              <a:t>desequilíbrio</a:t>
            </a:r>
            <a:r>
              <a:rPr lang="pt-BR" dirty="0" smtClean="0">
                <a:latin typeface="Calibri" pitchFamily="34" charset="0"/>
              </a:rPr>
              <a:t> entre os elementos chamados humores,que compõem o organismo humano,onde a </a:t>
            </a:r>
            <a:r>
              <a:rPr lang="pt-BR" dirty="0" smtClean="0">
                <a:solidFill>
                  <a:srgbClr val="0000FF"/>
                </a:solidFill>
                <a:latin typeface="Calibri" pitchFamily="34" charset="0"/>
              </a:rPr>
              <a:t>saúde</a:t>
            </a:r>
            <a:r>
              <a:rPr lang="pt-BR" dirty="0" smtClean="0">
                <a:latin typeface="Calibri" pitchFamily="34" charset="0"/>
              </a:rPr>
              <a:t> é um estado de </a:t>
            </a:r>
            <a:r>
              <a:rPr lang="pt-BR" dirty="0" smtClean="0">
                <a:solidFill>
                  <a:srgbClr val="0000FF"/>
                </a:solidFill>
                <a:latin typeface="Calibri" pitchFamily="34" charset="0"/>
              </a:rPr>
              <a:t>ISONOMIA</a:t>
            </a:r>
            <a:r>
              <a:rPr lang="pt-BR" dirty="0" smtClean="0">
                <a:latin typeface="Calibri" pitchFamily="34" charset="0"/>
              </a:rPr>
              <a:t>,ou seja, de </a:t>
            </a:r>
            <a:r>
              <a:rPr lang="pt-BR" dirty="0" smtClean="0">
                <a:solidFill>
                  <a:srgbClr val="0000FF"/>
                </a:solidFill>
                <a:latin typeface="Calibri" pitchFamily="34" charset="0"/>
              </a:rPr>
              <a:t>harmonia perfeita</a:t>
            </a:r>
            <a:r>
              <a:rPr lang="pt-BR" dirty="0" smtClean="0">
                <a:latin typeface="Calibri" pitchFamily="34" charset="0"/>
              </a:rPr>
              <a:t> entre os quatro elementos que compõem o corpo humano: terra </a:t>
            </a:r>
            <a:r>
              <a:rPr lang="pt-BR" b="1" dirty="0" smtClean="0">
                <a:latin typeface="Calibri" pitchFamily="34" charset="0"/>
              </a:rPr>
              <a:t>(bile amarela)</a:t>
            </a:r>
            <a:r>
              <a:rPr lang="pt-BR" dirty="0" smtClean="0">
                <a:latin typeface="Calibri" pitchFamily="34" charset="0"/>
              </a:rPr>
              <a:t>, ar </a:t>
            </a:r>
            <a:r>
              <a:rPr lang="pt-BR" b="1" dirty="0" smtClean="0">
                <a:latin typeface="Calibri" pitchFamily="34" charset="0"/>
              </a:rPr>
              <a:t>(</a:t>
            </a:r>
            <a:r>
              <a:rPr lang="pt-BR" b="1" dirty="0" err="1" smtClean="0">
                <a:latin typeface="Calibri" pitchFamily="34" charset="0"/>
              </a:rPr>
              <a:t>pituitaria</a:t>
            </a:r>
            <a:r>
              <a:rPr lang="pt-BR" b="1" dirty="0" smtClean="0">
                <a:latin typeface="Calibri" pitchFamily="34" charset="0"/>
              </a:rPr>
              <a:t>),</a:t>
            </a:r>
            <a:r>
              <a:rPr lang="pt-BR" dirty="0" smtClean="0">
                <a:latin typeface="Calibri" pitchFamily="34" charset="0"/>
              </a:rPr>
              <a:t> água </a:t>
            </a:r>
            <a:r>
              <a:rPr lang="pt-BR" b="1" dirty="0" smtClean="0">
                <a:latin typeface="Calibri" pitchFamily="34" charset="0"/>
              </a:rPr>
              <a:t>(bile negra no estômago)</a:t>
            </a:r>
            <a:r>
              <a:rPr lang="pt-BR" dirty="0" smtClean="0">
                <a:latin typeface="Calibri" pitchFamily="34" charset="0"/>
              </a:rPr>
              <a:t>, fogo </a:t>
            </a:r>
            <a:r>
              <a:rPr lang="pt-BR" b="1" dirty="0" smtClean="0">
                <a:latin typeface="Calibri" pitchFamily="34" charset="0"/>
              </a:rPr>
              <a:t>(coração)</a:t>
            </a:r>
            <a:endParaRPr lang="pt-BR" dirty="0" smtClean="0">
              <a:latin typeface="Calibri" pitchFamily="34" charset="0"/>
            </a:endParaRPr>
          </a:p>
          <a:p>
            <a:pPr eaLnBrk="1" hangingPunct="1"/>
            <a:r>
              <a:rPr lang="pt-BR" dirty="0" smtClean="0">
                <a:latin typeface="Calibri" pitchFamily="34" charset="0"/>
              </a:rPr>
              <a:t> Doença</a:t>
            </a:r>
            <a:r>
              <a:rPr lang="pt-BR" dirty="0" smtClean="0">
                <a:latin typeface="Calibri" pitchFamily="34" charset="0"/>
                <a:sym typeface="Wingdings" pitchFamily="2" charset="2"/>
              </a:rPr>
              <a:t> desequilíbrio</a:t>
            </a:r>
          </a:p>
          <a:p>
            <a:pPr eaLnBrk="1" hangingPunct="1">
              <a:buNone/>
            </a:pPr>
            <a:r>
              <a:rPr lang="pt-BR" dirty="0" smtClean="0">
                <a:latin typeface="Calibri" pitchFamily="34" charset="0"/>
                <a:sym typeface="Wingdings" pitchFamily="2" charset="2"/>
              </a:rPr>
              <a:t>     Saúde  equilíbrio</a:t>
            </a:r>
            <a:endParaRPr lang="pt-BR" dirty="0" smtClean="0">
              <a:latin typeface="Calibri"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0"/>
            <a:ext cx="8229600" cy="1142984"/>
          </a:xfrm>
        </p:spPr>
        <p:txBody>
          <a:bodyPr/>
          <a:lstStyle/>
          <a:p>
            <a:pPr eaLnBrk="1" hangingPunct="1">
              <a:defRPr/>
            </a:pPr>
            <a:r>
              <a:rPr lang="pt-BR" b="1" dirty="0" smtClean="0"/>
              <a:t>HISTÓRICO SAÚDE- DOENÇA</a:t>
            </a:r>
          </a:p>
        </p:txBody>
      </p:sp>
      <p:sp>
        <p:nvSpPr>
          <p:cNvPr id="16387" name="Rectangle 3"/>
          <p:cNvSpPr>
            <a:spLocks noGrp="1" noChangeArrowheads="1"/>
          </p:cNvSpPr>
          <p:nvPr>
            <p:ph type="body" idx="1"/>
          </p:nvPr>
        </p:nvSpPr>
        <p:spPr>
          <a:xfrm>
            <a:off x="0" y="1214422"/>
            <a:ext cx="9144000" cy="5357850"/>
          </a:xfrm>
        </p:spPr>
        <p:txBody>
          <a:bodyPr>
            <a:normAutofit/>
          </a:bodyPr>
          <a:lstStyle/>
          <a:p>
            <a:pPr eaLnBrk="1" hangingPunct="1">
              <a:lnSpc>
                <a:spcPct val="90000"/>
              </a:lnSpc>
            </a:pPr>
            <a:r>
              <a:rPr lang="pt-BR" dirty="0" smtClean="0">
                <a:effectLst/>
              </a:rPr>
              <a:t>O Renascimento cultural e científico possibilitou uma maior compreensão da constituição do corpo humano, estudado detalhadamente por médicos e artistas, e as doenças, como os outros fenômenos, passaram a ser atribuídas a causas naturais.</a:t>
            </a:r>
          </a:p>
          <a:p>
            <a:pPr eaLnBrk="1" hangingPunct="1">
              <a:lnSpc>
                <a:spcPct val="90000"/>
              </a:lnSpc>
            </a:pPr>
            <a:r>
              <a:rPr lang="pt-BR" dirty="0" smtClean="0">
                <a:effectLst/>
              </a:rPr>
              <a:t>Os grandes avanços na física mecânica e na compreensão da composição química da matéria resultaram na representação do corpo humano como uma máquina, passível de defeitos em seu funcionamento, e que, quando compreendidos, poderiam ser corrigidos.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a:xfrm>
            <a:off x="0" y="274638"/>
            <a:ext cx="8858280" cy="1143000"/>
          </a:xfrm>
        </p:spPr>
        <p:txBody>
          <a:bodyPr>
            <a:noAutofit/>
          </a:bodyPr>
          <a:lstStyle/>
          <a:p>
            <a:pPr eaLnBrk="1" hangingPunct="1"/>
            <a:r>
              <a:rPr lang="pt-BR" sz="3600" dirty="0" smtClean="0">
                <a:solidFill>
                  <a:srgbClr val="FF0000"/>
                </a:solidFill>
                <a:latin typeface="Calibri" pitchFamily="34" charset="0"/>
              </a:rPr>
              <a:t>IDADE MODERNA</a:t>
            </a:r>
            <a:r>
              <a:rPr lang="pt-BR" sz="3600" dirty="0" smtClean="0">
                <a:latin typeface="Calibri" pitchFamily="34" charset="0"/>
              </a:rPr>
              <a:t>: o avanço da clínica e dos conceitos da CAUSALIDADE</a:t>
            </a:r>
          </a:p>
        </p:txBody>
      </p:sp>
      <p:sp>
        <p:nvSpPr>
          <p:cNvPr id="14339" name="Rectangle 3"/>
          <p:cNvSpPr>
            <a:spLocks noGrp="1" noChangeArrowheads="1"/>
          </p:cNvSpPr>
          <p:nvPr>
            <p:ph type="body" idx="1"/>
          </p:nvPr>
        </p:nvSpPr>
        <p:spPr>
          <a:xfrm>
            <a:off x="428596" y="1571612"/>
            <a:ext cx="8464579" cy="5026038"/>
          </a:xfrm>
        </p:spPr>
        <p:txBody>
          <a:bodyPr>
            <a:noAutofit/>
          </a:bodyPr>
          <a:lstStyle/>
          <a:p>
            <a:pPr eaLnBrk="1" hangingPunct="1">
              <a:lnSpc>
                <a:spcPct val="90000"/>
              </a:lnSpc>
            </a:pPr>
            <a:r>
              <a:rPr lang="pt-BR" sz="4000" dirty="0" smtClean="0">
                <a:latin typeface="Calibri" pitchFamily="34" charset="0"/>
              </a:rPr>
              <a:t>O </a:t>
            </a:r>
            <a:r>
              <a:rPr lang="pt-BR" sz="4000" dirty="0" smtClean="0">
                <a:latin typeface="Calibri" pitchFamily="34" charset="0"/>
              </a:rPr>
              <a:t>espírito crítico do homem leva-o para a </a:t>
            </a:r>
            <a:r>
              <a:rPr lang="pt-BR" sz="4000" dirty="0" smtClean="0">
                <a:solidFill>
                  <a:srgbClr val="0000FF"/>
                </a:solidFill>
                <a:latin typeface="Calibri" pitchFamily="34" charset="0"/>
              </a:rPr>
              <a:t>Ciência</a:t>
            </a:r>
            <a:r>
              <a:rPr lang="pt-BR" sz="4000" dirty="0" smtClean="0">
                <a:latin typeface="Calibri" pitchFamily="34" charset="0"/>
              </a:rPr>
              <a:t> </a:t>
            </a:r>
            <a:r>
              <a:rPr lang="pt-BR" sz="4000" dirty="0" smtClean="0">
                <a:solidFill>
                  <a:srgbClr val="0000FF"/>
                </a:solidFill>
                <a:latin typeface="Calibri" pitchFamily="34" charset="0"/>
              </a:rPr>
              <a:t>Experimental</a:t>
            </a:r>
            <a:r>
              <a:rPr lang="pt-BR" sz="4000" dirty="0" smtClean="0">
                <a:latin typeface="Calibri" pitchFamily="34" charset="0"/>
              </a:rPr>
              <a:t>, para a observação</a:t>
            </a:r>
            <a:r>
              <a:rPr lang="pt-BR" sz="4000" dirty="0" smtClean="0">
                <a:latin typeface="Calibri" pitchFamily="34" charset="0"/>
                <a:sym typeface="Wingdings" pitchFamily="2" charset="2"/>
              </a:rPr>
              <a:t> explicações racionais comprovadas pela prática.</a:t>
            </a:r>
          </a:p>
          <a:p>
            <a:pPr eaLnBrk="1" hangingPunct="1">
              <a:lnSpc>
                <a:spcPct val="90000"/>
              </a:lnSpc>
            </a:pPr>
            <a:r>
              <a:rPr lang="pt-BR" sz="4000" dirty="0" smtClean="0">
                <a:latin typeface="Calibri" pitchFamily="34" charset="0"/>
                <a:sym typeface="Wingdings" pitchFamily="2" charset="2"/>
              </a:rPr>
              <a:t>Surgem: Isaac Newton, Nicolau Copérnico, Willian Harvey descobriu o mecanismo da circulação sangüínea.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0"/>
            <a:ext cx="8229600" cy="1071546"/>
          </a:xfrm>
        </p:spPr>
        <p:txBody>
          <a:bodyPr>
            <a:normAutofit/>
          </a:bodyPr>
          <a:lstStyle/>
          <a:p>
            <a:r>
              <a:rPr lang="pt-BR" sz="5400" b="1" dirty="0" smtClean="0">
                <a:solidFill>
                  <a:srgbClr val="FF0000"/>
                </a:solidFill>
              </a:rPr>
              <a:t>SAÚDE PÚBLICA/COLETIVA </a:t>
            </a:r>
            <a:endParaRPr lang="pt-BR" sz="5400" b="1" dirty="0"/>
          </a:p>
        </p:txBody>
      </p:sp>
      <p:sp>
        <p:nvSpPr>
          <p:cNvPr id="3" name="Espaço Reservado para Conteúdo 2"/>
          <p:cNvSpPr>
            <a:spLocks noGrp="1"/>
          </p:cNvSpPr>
          <p:nvPr>
            <p:ph idx="1"/>
          </p:nvPr>
        </p:nvSpPr>
        <p:spPr>
          <a:xfrm>
            <a:off x="0" y="1285860"/>
            <a:ext cx="9144000" cy="5572140"/>
          </a:xfrm>
        </p:spPr>
        <p:txBody>
          <a:bodyPr>
            <a:normAutofit lnSpcReduction="10000"/>
          </a:bodyPr>
          <a:lstStyle/>
          <a:p>
            <a:pPr algn="ctr"/>
            <a:r>
              <a:rPr lang="pt-BR" sz="4000" dirty="0" smtClean="0">
                <a:latin typeface="Calibri" pitchFamily="34" charset="0"/>
                <a:sym typeface="Wingdings" pitchFamily="2" charset="2"/>
              </a:rPr>
              <a:t>Propõem um novo modo de organização do processo de trabalho em saúde que enfatiza a </a:t>
            </a:r>
            <a:r>
              <a:rPr lang="pt-BR" sz="4000" b="1" dirty="0" smtClean="0">
                <a:solidFill>
                  <a:srgbClr val="0070C0"/>
                </a:solidFill>
                <a:latin typeface="Calibri" pitchFamily="34" charset="0"/>
                <a:sym typeface="Wingdings" pitchFamily="2" charset="2"/>
              </a:rPr>
              <a:t>promoção</a:t>
            </a:r>
            <a:r>
              <a:rPr lang="pt-BR" sz="4000" dirty="0" smtClean="0">
                <a:solidFill>
                  <a:srgbClr val="0000FF"/>
                </a:solidFill>
                <a:latin typeface="Calibri" pitchFamily="34" charset="0"/>
                <a:sym typeface="Wingdings" pitchFamily="2" charset="2"/>
              </a:rPr>
              <a:t> </a:t>
            </a:r>
            <a:r>
              <a:rPr lang="pt-BR" sz="4000" dirty="0" smtClean="0">
                <a:latin typeface="Calibri" pitchFamily="34" charset="0"/>
                <a:sym typeface="Wingdings" pitchFamily="2" charset="2"/>
              </a:rPr>
              <a:t>da saúde, a </a:t>
            </a:r>
            <a:r>
              <a:rPr lang="pt-BR" sz="4000" b="1" dirty="0" smtClean="0">
                <a:solidFill>
                  <a:srgbClr val="0070C0"/>
                </a:solidFill>
                <a:latin typeface="Calibri" pitchFamily="34" charset="0"/>
                <a:sym typeface="Wingdings" pitchFamily="2" charset="2"/>
              </a:rPr>
              <a:t>prevenção</a:t>
            </a:r>
            <a:r>
              <a:rPr lang="pt-BR" sz="4000" dirty="0" smtClean="0">
                <a:solidFill>
                  <a:srgbClr val="0000FF"/>
                </a:solidFill>
                <a:latin typeface="Calibri" pitchFamily="34" charset="0"/>
                <a:sym typeface="Wingdings" pitchFamily="2" charset="2"/>
              </a:rPr>
              <a:t> </a:t>
            </a:r>
            <a:r>
              <a:rPr lang="pt-BR" sz="4000" dirty="0" smtClean="0">
                <a:latin typeface="Calibri" pitchFamily="34" charset="0"/>
                <a:sym typeface="Wingdings" pitchFamily="2" charset="2"/>
              </a:rPr>
              <a:t>de riscos e agravos, a </a:t>
            </a:r>
            <a:r>
              <a:rPr lang="pt-BR" sz="4000" b="1" dirty="0" smtClean="0">
                <a:solidFill>
                  <a:srgbClr val="0070C0"/>
                </a:solidFill>
                <a:latin typeface="Calibri" pitchFamily="34" charset="0"/>
                <a:sym typeface="Wingdings" pitchFamily="2" charset="2"/>
              </a:rPr>
              <a:t>reorientação da assistência</a:t>
            </a:r>
            <a:r>
              <a:rPr lang="pt-BR" sz="4000" dirty="0" smtClean="0">
                <a:latin typeface="Calibri" pitchFamily="34" charset="0"/>
                <a:sym typeface="Wingdings" pitchFamily="2" charset="2"/>
              </a:rPr>
              <a:t> aos doentes e a</a:t>
            </a:r>
            <a:r>
              <a:rPr lang="pt-BR" sz="4000" dirty="0" smtClean="0">
                <a:solidFill>
                  <a:srgbClr val="0000FF"/>
                </a:solidFill>
                <a:latin typeface="Calibri" pitchFamily="34" charset="0"/>
                <a:sym typeface="Wingdings" pitchFamily="2" charset="2"/>
              </a:rPr>
              <a:t> </a:t>
            </a:r>
            <a:r>
              <a:rPr lang="pt-BR" sz="4000" b="1" dirty="0" smtClean="0">
                <a:solidFill>
                  <a:srgbClr val="0070C0"/>
                </a:solidFill>
                <a:latin typeface="Calibri" pitchFamily="34" charset="0"/>
                <a:sym typeface="Wingdings" pitchFamily="2" charset="2"/>
              </a:rPr>
              <a:t>melhoria da qualidade de vida</a:t>
            </a:r>
            <a:r>
              <a:rPr lang="pt-BR" sz="4000" dirty="0" smtClean="0">
                <a:latin typeface="Calibri" pitchFamily="34" charset="0"/>
                <a:sym typeface="Wingdings" pitchFamily="2" charset="2"/>
              </a:rPr>
              <a:t>, privilegiando mudanças nos modos de vida e nas relações sociais envolvidas no cuidado à saúde da população.</a:t>
            </a:r>
            <a:endParaRPr lang="pt-BR" sz="4000" dirty="0" smtClean="0">
              <a:latin typeface="Calibri" pitchFamily="34" charset="0"/>
            </a:endParaRPr>
          </a:p>
          <a:p>
            <a:endParaRPr lang="pt-B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0"/>
            <a:ext cx="8229600" cy="1142984"/>
          </a:xfrm>
        </p:spPr>
        <p:txBody>
          <a:bodyPr/>
          <a:lstStyle/>
          <a:p>
            <a:pPr eaLnBrk="1" hangingPunct="1">
              <a:defRPr/>
            </a:pPr>
            <a:r>
              <a:rPr lang="pt-BR" b="1" dirty="0" smtClean="0"/>
              <a:t>A SAÚDE PÚBLICA</a:t>
            </a:r>
          </a:p>
        </p:txBody>
      </p:sp>
      <p:sp>
        <p:nvSpPr>
          <p:cNvPr id="17411" name="Rectangle 3"/>
          <p:cNvSpPr>
            <a:spLocks noGrp="1" noChangeArrowheads="1"/>
          </p:cNvSpPr>
          <p:nvPr>
            <p:ph type="body" idx="1"/>
          </p:nvPr>
        </p:nvSpPr>
        <p:spPr>
          <a:xfrm>
            <a:off x="0" y="1071546"/>
            <a:ext cx="9144000" cy="5786454"/>
          </a:xfrm>
        </p:spPr>
        <p:txBody>
          <a:bodyPr>
            <a:normAutofit/>
          </a:bodyPr>
          <a:lstStyle/>
          <a:p>
            <a:pPr eaLnBrk="1" hangingPunct="1">
              <a:lnSpc>
                <a:spcPct val="90000"/>
              </a:lnSpc>
            </a:pPr>
            <a:r>
              <a:rPr lang="pt-BR" sz="3600" dirty="0" smtClean="0">
                <a:effectLst/>
              </a:rPr>
              <a:t>No século </a:t>
            </a:r>
            <a:r>
              <a:rPr lang="pt-BR" sz="3600" dirty="0" smtClean="0">
                <a:effectLst/>
              </a:rPr>
              <a:t>XVIII, importantes transformações passaram a ocorrer na Europa, com impactos notáveis sobre as condições de vida e </a:t>
            </a:r>
            <a:r>
              <a:rPr lang="pt-BR" sz="3600" dirty="0" smtClean="0">
                <a:effectLst/>
              </a:rPr>
              <a:t>saúde</a:t>
            </a:r>
            <a:endParaRPr lang="pt-BR" sz="3600" dirty="0" smtClean="0">
              <a:effectLst/>
            </a:endParaRPr>
          </a:p>
          <a:p>
            <a:pPr eaLnBrk="1" hangingPunct="1">
              <a:lnSpc>
                <a:spcPct val="90000"/>
              </a:lnSpc>
            </a:pPr>
            <a:r>
              <a:rPr lang="pt-BR" sz="3600" dirty="0" smtClean="0">
                <a:effectLst/>
              </a:rPr>
              <a:t>A urbanização acelerada e a industrialização </a:t>
            </a:r>
            <a:r>
              <a:rPr lang="pt-BR" sz="3600" dirty="0" smtClean="0">
                <a:effectLst/>
              </a:rPr>
              <a:t>impactaram </a:t>
            </a:r>
            <a:r>
              <a:rPr lang="pt-BR" sz="3600" dirty="0"/>
              <a:t>n</a:t>
            </a:r>
            <a:r>
              <a:rPr lang="pt-BR" sz="3600" dirty="0" smtClean="0">
                <a:effectLst/>
              </a:rPr>
              <a:t>as </a:t>
            </a:r>
            <a:r>
              <a:rPr lang="pt-BR" sz="3600" dirty="0" smtClean="0">
                <a:effectLst/>
              </a:rPr>
              <a:t>condições de </a:t>
            </a:r>
            <a:r>
              <a:rPr lang="pt-BR" sz="3600" dirty="0" smtClean="0">
                <a:effectLst/>
              </a:rPr>
              <a:t>produtividade, nas </a:t>
            </a:r>
            <a:r>
              <a:rPr lang="pt-BR" sz="3600" dirty="0" smtClean="0">
                <a:effectLst/>
              </a:rPr>
              <a:t>condições de trabalho e qualidade de vida da classe </a:t>
            </a:r>
            <a:r>
              <a:rPr lang="pt-BR" sz="3600" dirty="0" smtClean="0">
                <a:effectLst/>
              </a:rPr>
              <a:t>trabalhadora</a:t>
            </a:r>
            <a:endParaRPr lang="pt-BR" sz="3600" dirty="0" smtClean="0">
              <a:effectLst/>
            </a:endParaRPr>
          </a:p>
          <a:p>
            <a:pPr eaLnBrk="1" hangingPunct="1">
              <a:lnSpc>
                <a:spcPct val="90000"/>
              </a:lnSpc>
            </a:pPr>
            <a:r>
              <a:rPr lang="pt-BR" sz="3600" dirty="0" smtClean="0">
                <a:effectLst/>
              </a:rPr>
              <a:t>Desnutrição</a:t>
            </a:r>
            <a:r>
              <a:rPr lang="pt-BR" sz="3600" dirty="0" smtClean="0">
                <a:effectLst/>
              </a:rPr>
              <a:t>, alcoolismo, doenças mentais e violência atingiam pesadamente a nova classe de trabalhadores urbanos.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0"/>
            <a:ext cx="8229600" cy="1142984"/>
          </a:xfrm>
        </p:spPr>
        <p:txBody>
          <a:bodyPr/>
          <a:lstStyle/>
          <a:p>
            <a:pPr eaLnBrk="1" hangingPunct="1">
              <a:defRPr/>
            </a:pPr>
            <a:r>
              <a:rPr lang="pt-BR" b="1" dirty="0" smtClean="0"/>
              <a:t>A SAÚDE PÚBLICA</a:t>
            </a:r>
          </a:p>
        </p:txBody>
      </p:sp>
      <p:sp>
        <p:nvSpPr>
          <p:cNvPr id="18435" name="Rectangle 3"/>
          <p:cNvSpPr>
            <a:spLocks noGrp="1" noChangeArrowheads="1"/>
          </p:cNvSpPr>
          <p:nvPr>
            <p:ph type="body" idx="1"/>
          </p:nvPr>
        </p:nvSpPr>
        <p:spPr>
          <a:xfrm>
            <a:off x="179512" y="908720"/>
            <a:ext cx="8784976" cy="5663552"/>
          </a:xfrm>
        </p:spPr>
        <p:txBody>
          <a:bodyPr>
            <a:noAutofit/>
          </a:bodyPr>
          <a:lstStyle/>
          <a:p>
            <a:pPr eaLnBrk="1" hangingPunct="1">
              <a:lnSpc>
                <a:spcPct val="90000"/>
              </a:lnSpc>
            </a:pPr>
            <a:r>
              <a:rPr lang="pt-BR" dirty="0" smtClean="0">
                <a:effectLst/>
              </a:rPr>
              <a:t>Doenças conhecidas, como a febre tifóide, e outras novas, importadas das colônias, como a cólera, passaram a ser transmitidas de modo ampliado, para o conjunto da população, pelos precários sistemas coletivos urbanos de distribuição de água, causando epidemias letais, sempre acompanhadas de </a:t>
            </a:r>
            <a:r>
              <a:rPr lang="pt-BR" dirty="0" smtClean="0">
                <a:effectLst/>
              </a:rPr>
              <a:t>pânico</a:t>
            </a:r>
          </a:p>
          <a:p>
            <a:pPr eaLnBrk="1" hangingPunct="1">
              <a:lnSpc>
                <a:spcPct val="90000"/>
              </a:lnSpc>
            </a:pPr>
            <a:r>
              <a:rPr lang="pt-BR" dirty="0" smtClean="0">
                <a:effectLst/>
              </a:rPr>
              <a:t>Os </a:t>
            </a:r>
            <a:r>
              <a:rPr lang="pt-BR" dirty="0" smtClean="0">
                <a:effectLst/>
              </a:rPr>
              <a:t>hospitais públicos, onde principalmente os indigentes eram internados, particularmente precisavam ser evitados, e a mortalidade nas maternidades fazia do parto uma situação de alto risco. A prática médica era mais prejudicial que </a:t>
            </a:r>
            <a:r>
              <a:rPr lang="pt-BR" dirty="0" smtClean="0">
                <a:effectLst/>
              </a:rPr>
              <a:t>eficaz</a:t>
            </a:r>
            <a:endParaRPr lang="pt-BR" dirty="0" smtClean="0">
              <a:effectLs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noChangeArrowheads="1"/>
          </p:cNvSpPr>
          <p:nvPr>
            <p:ph type="title"/>
          </p:nvPr>
        </p:nvSpPr>
        <p:spPr>
          <a:xfrm>
            <a:off x="0" y="0"/>
            <a:ext cx="9144000" cy="1417638"/>
          </a:xfrm>
        </p:spPr>
        <p:txBody>
          <a:bodyPr>
            <a:normAutofit/>
          </a:bodyPr>
          <a:lstStyle/>
          <a:p>
            <a:pPr eaLnBrk="1" hangingPunct="1"/>
            <a:r>
              <a:rPr lang="pt-BR" sz="3200" b="1" dirty="0" smtClean="0">
                <a:solidFill>
                  <a:srgbClr val="00B050"/>
                </a:solidFill>
                <a:latin typeface="Calibri" pitchFamily="34" charset="0"/>
              </a:rPr>
              <a:t>IDADE CONTEMPORÂNEA</a:t>
            </a:r>
            <a:r>
              <a:rPr lang="pt-BR" sz="3200" b="1" dirty="0" smtClean="0">
                <a:latin typeface="Calibri" pitchFamily="34" charset="0"/>
              </a:rPr>
              <a:t>: da determinação social à </a:t>
            </a:r>
            <a:r>
              <a:rPr lang="pt-BR" sz="3200" b="1" dirty="0" err="1" smtClean="0">
                <a:latin typeface="Calibri" pitchFamily="34" charset="0"/>
              </a:rPr>
              <a:t>Multicausalidade</a:t>
            </a:r>
            <a:endParaRPr lang="pt-BR" sz="3200" b="1" dirty="0" smtClean="0">
              <a:latin typeface="Calibri" pitchFamily="34" charset="0"/>
            </a:endParaRPr>
          </a:p>
        </p:txBody>
      </p:sp>
      <p:sp>
        <p:nvSpPr>
          <p:cNvPr id="18435" name="Rectangle 3"/>
          <p:cNvSpPr>
            <a:spLocks noGrp="1" noChangeArrowheads="1"/>
          </p:cNvSpPr>
          <p:nvPr>
            <p:ph type="body" idx="1"/>
          </p:nvPr>
        </p:nvSpPr>
        <p:spPr>
          <a:xfrm>
            <a:off x="0" y="1357298"/>
            <a:ext cx="8964613" cy="5500702"/>
          </a:xfrm>
        </p:spPr>
        <p:txBody>
          <a:bodyPr>
            <a:noAutofit/>
          </a:bodyPr>
          <a:lstStyle/>
          <a:p>
            <a:pPr eaLnBrk="1" hangingPunct="1"/>
            <a:r>
              <a:rPr lang="pt-BR" dirty="0" smtClean="0">
                <a:latin typeface="Calibri" pitchFamily="34" charset="0"/>
              </a:rPr>
              <a:t>Após a revolução francesa</a:t>
            </a:r>
            <a:r>
              <a:rPr lang="pt-BR" dirty="0" smtClean="0">
                <a:latin typeface="Calibri" pitchFamily="34" charset="0"/>
                <a:sym typeface="Wingdings" pitchFamily="2" charset="2"/>
              </a:rPr>
              <a:t>Causa Social relação entre as condições de trabalho das populações e o aparecimento das doenças.</a:t>
            </a:r>
          </a:p>
          <a:p>
            <a:pPr eaLnBrk="1" hangingPunct="1"/>
            <a:r>
              <a:rPr lang="pt-BR" dirty="0" smtClean="0">
                <a:latin typeface="Calibri" pitchFamily="34" charset="0"/>
                <a:sym typeface="Wingdings" pitchFamily="2" charset="2"/>
              </a:rPr>
              <a:t>É nas condições de vida e trabalho do homem que as causas das doenças deveriam ser buscadas. </a:t>
            </a:r>
          </a:p>
          <a:p>
            <a:pPr eaLnBrk="1" hangingPunct="1"/>
            <a:r>
              <a:rPr lang="pt-BR" dirty="0" smtClean="0">
                <a:latin typeface="Calibri" pitchFamily="34" charset="0"/>
                <a:sym typeface="Wingdings" pitchFamily="2" charset="2"/>
              </a:rPr>
              <a:t>Metade do séc. XIXas descobertas bacteriológicas derrubam as concepções sociais demonstram que as causas externas eram representadas por partículas bactérias. </a:t>
            </a:r>
            <a:r>
              <a:rPr lang="pt-BR" sz="4000" dirty="0" smtClean="0">
                <a:latin typeface="Calibri" pitchFamily="34" charset="0"/>
                <a:sym typeface="Wingdings" pitchFamily="2" charset="2"/>
              </a:rPr>
              <a:t> </a:t>
            </a:r>
            <a:endParaRPr lang="pt-BR" sz="4000" dirty="0" smtClean="0">
              <a:latin typeface="Calibri"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0"/>
            <a:ext cx="8229600" cy="1071546"/>
          </a:xfrm>
        </p:spPr>
        <p:txBody>
          <a:bodyPr/>
          <a:lstStyle/>
          <a:p>
            <a:pPr eaLnBrk="1" hangingPunct="1">
              <a:defRPr/>
            </a:pPr>
            <a:r>
              <a:rPr lang="pt-BR" b="1" dirty="0" smtClean="0"/>
              <a:t>A SAÚDE PÚBLICA</a:t>
            </a:r>
          </a:p>
        </p:txBody>
      </p:sp>
      <p:sp>
        <p:nvSpPr>
          <p:cNvPr id="19459" name="Rectangle 3"/>
          <p:cNvSpPr>
            <a:spLocks noGrp="1" noChangeArrowheads="1"/>
          </p:cNvSpPr>
          <p:nvPr>
            <p:ph type="body" idx="1"/>
          </p:nvPr>
        </p:nvSpPr>
        <p:spPr>
          <a:xfrm>
            <a:off x="0" y="1000108"/>
            <a:ext cx="9144000" cy="5857892"/>
          </a:xfrm>
        </p:spPr>
        <p:txBody>
          <a:bodyPr>
            <a:normAutofit/>
          </a:bodyPr>
          <a:lstStyle/>
          <a:p>
            <a:pPr eaLnBrk="1" hangingPunct="1">
              <a:lnSpc>
                <a:spcPct val="80000"/>
              </a:lnSpc>
            </a:pPr>
            <a:r>
              <a:rPr lang="pt-BR" sz="4400" dirty="0" smtClean="0">
                <a:effectLst/>
              </a:rPr>
              <a:t>As políticas de Saúde Pública nascem do interesse dos Estados Nacionais na regulamentação das condições de trabalho e de uso do espaço urbano, através da introdução de legislações específicas e mecanismos de controle social efetivos, capazes de assegurar melhores condições de vida aos trabalhadores, ainda que contrariando alguns proprietários</a:t>
            </a:r>
            <a:r>
              <a:rPr lang="pt-BR" sz="4400" dirty="0" smtClean="0"/>
              <a:t>.</a:t>
            </a:r>
            <a:endParaRPr lang="pt-BR" sz="4400" dirty="0" smtClean="0">
              <a:effectLs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0"/>
            <a:ext cx="8229600" cy="1071546"/>
          </a:xfrm>
        </p:spPr>
        <p:txBody>
          <a:bodyPr/>
          <a:lstStyle/>
          <a:p>
            <a:pPr eaLnBrk="1" hangingPunct="1">
              <a:defRPr/>
            </a:pPr>
            <a:r>
              <a:rPr lang="pt-BR" b="1" dirty="0" smtClean="0"/>
              <a:t>A SAÚDE PÚBLICA</a:t>
            </a:r>
          </a:p>
        </p:txBody>
      </p:sp>
      <p:sp>
        <p:nvSpPr>
          <p:cNvPr id="19459" name="Rectangle 3"/>
          <p:cNvSpPr>
            <a:spLocks noGrp="1" noChangeArrowheads="1"/>
          </p:cNvSpPr>
          <p:nvPr>
            <p:ph type="body" idx="1"/>
          </p:nvPr>
        </p:nvSpPr>
        <p:spPr>
          <a:xfrm>
            <a:off x="0" y="1000108"/>
            <a:ext cx="9144000" cy="5857892"/>
          </a:xfrm>
        </p:spPr>
        <p:txBody>
          <a:bodyPr>
            <a:noAutofit/>
          </a:bodyPr>
          <a:lstStyle/>
          <a:p>
            <a:pPr eaLnBrk="1" hangingPunct="1">
              <a:lnSpc>
                <a:spcPct val="80000"/>
              </a:lnSpc>
            </a:pPr>
            <a:r>
              <a:rPr lang="pt-BR" dirty="0" smtClean="0"/>
              <a:t>I</a:t>
            </a:r>
            <a:r>
              <a:rPr lang="pt-BR" dirty="0" smtClean="0">
                <a:effectLst/>
              </a:rPr>
              <a:t>nício da aplicação de métodos estatísticos para contabilizar as mortes e identificar diferenças de risco de morrer entre lugares e grupos sociais, contribuindo para o debate que marcou o período, sobre a importância da determinação ambiental ou social.</a:t>
            </a:r>
          </a:p>
          <a:p>
            <a:pPr eaLnBrk="1" hangingPunct="1">
              <a:lnSpc>
                <a:spcPct val="80000"/>
              </a:lnSpc>
            </a:pPr>
            <a:r>
              <a:rPr lang="pt-BR" dirty="0" smtClean="0">
                <a:effectLst/>
              </a:rPr>
              <a:t>O projeto da saúde pública moderna nasceu  no início do século passado, como um componente estratégico do processo de controle social sobre as condições de reprodução dos grupos sociais, direcionado ao saneamento do ambiente urbano e mudanças nos padrões culturais do proletariado, através de práticas normativas e educativas.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endParaRPr lang="pt-BR" smtClean="0"/>
          </a:p>
        </p:txBody>
      </p:sp>
      <p:sp>
        <p:nvSpPr>
          <p:cNvPr id="19459" name="Rectangle 3"/>
          <p:cNvSpPr>
            <a:spLocks noGrp="1" noChangeArrowheads="1"/>
          </p:cNvSpPr>
          <p:nvPr>
            <p:ph type="body" idx="1"/>
          </p:nvPr>
        </p:nvSpPr>
        <p:spPr>
          <a:xfrm>
            <a:off x="357158" y="285728"/>
            <a:ext cx="8462992" cy="6383360"/>
          </a:xfrm>
        </p:spPr>
        <p:txBody>
          <a:bodyPr>
            <a:normAutofit/>
          </a:bodyPr>
          <a:lstStyle/>
          <a:p>
            <a:pPr eaLnBrk="1" hangingPunct="1"/>
            <a:r>
              <a:rPr lang="pt-BR" sz="3600" dirty="0" smtClean="0">
                <a:latin typeface="Calibri" pitchFamily="34" charset="0"/>
              </a:rPr>
              <a:t>A causalidade fica explicitada em termos bem mais simplificados: para cada doença</a:t>
            </a:r>
            <a:r>
              <a:rPr lang="pt-BR" sz="3600" dirty="0" smtClean="0">
                <a:latin typeface="Calibri" pitchFamily="34" charset="0"/>
                <a:sym typeface="Wingdings" pitchFamily="2" charset="2"/>
              </a:rPr>
              <a:t>um agente etiológico deve ser identificado e combatido,por meio de vacinas ou produtos químicos.</a:t>
            </a:r>
          </a:p>
          <a:p>
            <a:pPr eaLnBrk="1" hangingPunct="1"/>
            <a:endParaRPr lang="pt-BR" sz="3600" dirty="0" smtClean="0">
              <a:latin typeface="Calibri" pitchFamily="34" charset="0"/>
              <a:sym typeface="Wingdings" pitchFamily="2" charset="2"/>
            </a:endParaRPr>
          </a:p>
          <a:p>
            <a:pPr eaLnBrk="1" hangingPunct="1"/>
            <a:r>
              <a:rPr lang="pt-BR" sz="3600" dirty="0" smtClean="0">
                <a:latin typeface="Calibri" pitchFamily="34" charset="0"/>
                <a:sym typeface="Wingdings" pitchFamily="2" charset="2"/>
              </a:rPr>
              <a:t>No início do séc. XX a concepção </a:t>
            </a:r>
            <a:r>
              <a:rPr lang="pt-BR" sz="3600" dirty="0" err="1" smtClean="0">
                <a:solidFill>
                  <a:srgbClr val="0000FF"/>
                </a:solidFill>
                <a:latin typeface="Calibri" pitchFamily="34" charset="0"/>
                <a:sym typeface="Wingdings" pitchFamily="2" charset="2"/>
              </a:rPr>
              <a:t>Unicausal</a:t>
            </a:r>
            <a:r>
              <a:rPr lang="pt-BR" sz="3600" dirty="0" smtClean="0">
                <a:latin typeface="Calibri" pitchFamily="34" charset="0"/>
                <a:sym typeface="Wingdings" pitchFamily="2" charset="2"/>
              </a:rPr>
              <a:t> dá origem à </a:t>
            </a:r>
            <a:r>
              <a:rPr lang="pt-BR" sz="3600" dirty="0" err="1" smtClean="0">
                <a:solidFill>
                  <a:srgbClr val="0000FF"/>
                </a:solidFill>
                <a:latin typeface="Calibri" pitchFamily="34" charset="0"/>
                <a:sym typeface="Wingdings" pitchFamily="2" charset="2"/>
              </a:rPr>
              <a:t>Multicausal</a:t>
            </a:r>
            <a:r>
              <a:rPr lang="pt-BR" sz="3600" dirty="0" smtClean="0">
                <a:latin typeface="Calibri" pitchFamily="34" charset="0"/>
                <a:sym typeface="Wingdings" pitchFamily="2" charset="2"/>
              </a:rPr>
              <a:t>, buscando determinar um rede de relações causais  entre os fatores de riscos as doenças.</a:t>
            </a:r>
            <a:endParaRPr lang="pt-BR" sz="3600" dirty="0" smtClean="0">
              <a:latin typeface="Calibri"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0"/>
            <a:ext cx="8229600" cy="1142984"/>
          </a:xfrm>
        </p:spPr>
        <p:txBody>
          <a:bodyPr/>
          <a:lstStyle/>
          <a:p>
            <a:pPr>
              <a:defRPr/>
            </a:pPr>
            <a:endParaRPr lang="pt-BR" b="1" dirty="0" smtClean="0">
              <a:solidFill>
                <a:srgbClr val="FF0000"/>
              </a:solidFill>
            </a:endParaRPr>
          </a:p>
        </p:txBody>
      </p:sp>
      <p:sp>
        <p:nvSpPr>
          <p:cNvPr id="12291" name="Rectangle 3"/>
          <p:cNvSpPr>
            <a:spLocks noGrp="1" noChangeArrowheads="1"/>
          </p:cNvSpPr>
          <p:nvPr>
            <p:ph type="body" idx="1"/>
          </p:nvPr>
        </p:nvSpPr>
        <p:spPr>
          <a:xfrm>
            <a:off x="0" y="1052736"/>
            <a:ext cx="9144000" cy="5805264"/>
          </a:xfrm>
        </p:spPr>
        <p:txBody>
          <a:bodyPr>
            <a:noAutofit/>
          </a:bodyPr>
          <a:lstStyle/>
          <a:p>
            <a:pPr algn="ctr" eaLnBrk="1" hangingPunct="1">
              <a:lnSpc>
                <a:spcPct val="80000"/>
              </a:lnSpc>
            </a:pPr>
            <a:r>
              <a:rPr lang="pt-BR" sz="6000" dirty="0" smtClean="0"/>
              <a:t>P</a:t>
            </a:r>
            <a:r>
              <a:rPr lang="pt-BR" sz="6000" dirty="0" smtClean="0">
                <a:effectLst/>
              </a:rPr>
              <a:t>assa-se </a:t>
            </a:r>
            <a:r>
              <a:rPr lang="pt-BR" sz="6000" dirty="0" smtClean="0">
                <a:effectLst/>
              </a:rPr>
              <a:t>a considerar saúde e doença como estados de um mesmo processo, composto por fatores biológicos, econômicos, culturais e sociais.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defRPr/>
            </a:pPr>
            <a:r>
              <a:rPr lang="pt-BR" b="1" dirty="0" smtClean="0"/>
              <a:t>CONCEITOS DE SAÚDE</a:t>
            </a:r>
          </a:p>
        </p:txBody>
      </p:sp>
      <p:sp>
        <p:nvSpPr>
          <p:cNvPr id="4099" name="Rectangle 3"/>
          <p:cNvSpPr>
            <a:spLocks noGrp="1" noChangeArrowheads="1"/>
          </p:cNvSpPr>
          <p:nvPr>
            <p:ph type="body" idx="1"/>
          </p:nvPr>
        </p:nvSpPr>
        <p:spPr/>
        <p:txBody>
          <a:bodyPr>
            <a:normAutofit/>
          </a:bodyPr>
          <a:lstStyle/>
          <a:p>
            <a:pPr algn="ctr" eaLnBrk="1" hangingPunct="1"/>
            <a:r>
              <a:rPr lang="pt-BR" sz="5400" dirty="0" smtClean="0">
                <a:effectLst/>
              </a:rPr>
              <a:t>“Saúde é completo bem-estar físico, mental e social.”  </a:t>
            </a:r>
          </a:p>
          <a:p>
            <a:pPr algn="ctr" eaLnBrk="1" hangingPunct="1">
              <a:buNone/>
            </a:pPr>
            <a:r>
              <a:rPr lang="pt-BR" sz="4000" dirty="0" smtClean="0">
                <a:effectLst/>
              </a:rPr>
              <a:t>OMS, 7 de abril de 1948</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p:txBody>
          <a:bodyPr/>
          <a:lstStyle/>
          <a:p>
            <a:pPr eaLnBrk="1" hangingPunct="1"/>
            <a:endParaRPr lang="pt-BR" dirty="0" smtClean="0">
              <a:latin typeface="Comic Sans MS" pitchFamily="66" charset="0"/>
            </a:endParaRPr>
          </a:p>
        </p:txBody>
      </p:sp>
      <p:sp>
        <p:nvSpPr>
          <p:cNvPr id="22531" name="Rectangle 3"/>
          <p:cNvSpPr>
            <a:spLocks noGrp="1" noChangeArrowheads="1"/>
          </p:cNvSpPr>
          <p:nvPr>
            <p:ph type="body" idx="1"/>
          </p:nvPr>
        </p:nvSpPr>
        <p:spPr>
          <a:xfrm>
            <a:off x="428596" y="285728"/>
            <a:ext cx="8464579" cy="6297635"/>
          </a:xfrm>
        </p:spPr>
        <p:txBody>
          <a:bodyPr>
            <a:normAutofit/>
          </a:bodyPr>
          <a:lstStyle/>
          <a:p>
            <a:pPr eaLnBrk="1" hangingPunct="1">
              <a:lnSpc>
                <a:spcPct val="80000"/>
              </a:lnSpc>
            </a:pPr>
            <a:endParaRPr lang="pt-BR" sz="2000" dirty="0" smtClean="0">
              <a:latin typeface="Comic Sans MS" pitchFamily="66" charset="0"/>
            </a:endParaRPr>
          </a:p>
          <a:p>
            <a:pPr eaLnBrk="1" hangingPunct="1">
              <a:lnSpc>
                <a:spcPct val="80000"/>
              </a:lnSpc>
            </a:pPr>
            <a:endParaRPr lang="pt-BR" sz="2000" dirty="0" smtClean="0">
              <a:latin typeface="Comic Sans MS" pitchFamily="66" charset="0"/>
            </a:endParaRPr>
          </a:p>
          <a:p>
            <a:pPr algn="ctr" eaLnBrk="1" hangingPunct="1">
              <a:lnSpc>
                <a:spcPct val="80000"/>
              </a:lnSpc>
            </a:pPr>
            <a:r>
              <a:rPr lang="pt-BR" sz="4800" dirty="0" smtClean="0">
                <a:latin typeface="Calibri" pitchFamily="34" charset="0"/>
              </a:rPr>
              <a:t>Esta definição leva em conta que o homem é um ser que se distingue não somente por suas atividades físicas, mas também por seus atributos mentais, espirituais e morais e por sua adaptação ao meio em que vive</a:t>
            </a:r>
            <a:r>
              <a:rPr lang="pt-BR" sz="4800" i="1" dirty="0" smtClean="0">
                <a:latin typeface="Calibri" pitchFamily="34" charset="0"/>
              </a:rPr>
              <a:t>.</a:t>
            </a:r>
            <a:endParaRPr lang="pt-BR" sz="4800" dirty="0" smtClean="0">
              <a:latin typeface="Calibri" pitchFamily="34" charset="0"/>
            </a:endParaRPr>
          </a:p>
          <a:p>
            <a:pPr eaLnBrk="1" hangingPunct="1">
              <a:lnSpc>
                <a:spcPct val="80000"/>
              </a:lnSpc>
            </a:pPr>
            <a:endParaRPr lang="pt-BR" sz="1800" dirty="0" smtClean="0">
              <a:latin typeface="Comic Sans MS" pitchFamily="66"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9144000" cy="1143000"/>
          </a:xfrm>
        </p:spPr>
        <p:txBody>
          <a:bodyPr>
            <a:normAutofit fontScale="90000"/>
          </a:bodyPr>
          <a:lstStyle/>
          <a:p>
            <a:r>
              <a:rPr lang="pt-BR" b="1" dirty="0" smtClean="0">
                <a:solidFill>
                  <a:srgbClr val="FF0000"/>
                </a:solidFill>
              </a:rPr>
              <a:t>CONCEITO  DE CAMPO DA SAÚDE </a:t>
            </a:r>
            <a:r>
              <a:rPr lang="pt-BR" i="1" dirty="0" smtClean="0"/>
              <a:t/>
            </a:r>
            <a:br>
              <a:rPr lang="pt-BR" i="1" dirty="0" smtClean="0"/>
            </a:br>
            <a:r>
              <a:rPr lang="pt-BR" i="1" dirty="0" smtClean="0">
                <a:solidFill>
                  <a:srgbClr val="00B050"/>
                </a:solidFill>
              </a:rPr>
              <a:t>Marc </a:t>
            </a:r>
            <a:r>
              <a:rPr lang="pt-BR" i="1" dirty="0" err="1" smtClean="0">
                <a:solidFill>
                  <a:srgbClr val="00B050"/>
                </a:solidFill>
              </a:rPr>
              <a:t>Lalonde</a:t>
            </a:r>
            <a:r>
              <a:rPr lang="pt-BR" i="1" dirty="0" smtClean="0">
                <a:solidFill>
                  <a:srgbClr val="00B050"/>
                </a:solidFill>
              </a:rPr>
              <a:t> 1974 - </a:t>
            </a:r>
            <a:r>
              <a:rPr lang="pt-BR" dirty="0" smtClean="0">
                <a:solidFill>
                  <a:srgbClr val="00B050"/>
                </a:solidFill>
              </a:rPr>
              <a:t>Ministério da Saúde e do </a:t>
            </a:r>
            <a:r>
              <a:rPr lang="pt-BR" dirty="0" err="1" smtClean="0">
                <a:solidFill>
                  <a:srgbClr val="00B050"/>
                </a:solidFill>
              </a:rPr>
              <a:t>Bem-estar</a:t>
            </a:r>
            <a:r>
              <a:rPr lang="pt-BR" dirty="0" smtClean="0">
                <a:solidFill>
                  <a:srgbClr val="00B050"/>
                </a:solidFill>
              </a:rPr>
              <a:t> do Canadá </a:t>
            </a:r>
            <a:endParaRPr lang="pt-BR" dirty="0">
              <a:solidFill>
                <a:srgbClr val="00B050"/>
              </a:solidFill>
            </a:endParaRPr>
          </a:p>
        </p:txBody>
      </p:sp>
      <p:sp>
        <p:nvSpPr>
          <p:cNvPr id="3" name="Espaço Reservado para Conteúdo 2"/>
          <p:cNvSpPr>
            <a:spLocks noGrp="1"/>
          </p:cNvSpPr>
          <p:nvPr>
            <p:ph idx="1"/>
          </p:nvPr>
        </p:nvSpPr>
        <p:spPr>
          <a:xfrm>
            <a:off x="285720" y="1928802"/>
            <a:ext cx="8572560" cy="4197361"/>
          </a:xfrm>
        </p:spPr>
        <p:txBody>
          <a:bodyPr>
            <a:noAutofit/>
          </a:bodyPr>
          <a:lstStyle/>
          <a:p>
            <a:r>
              <a:rPr lang="pt-BR" b="1" dirty="0" smtClean="0"/>
              <a:t>A BIOLOGIA HUMANA </a:t>
            </a:r>
            <a:r>
              <a:rPr lang="pt-BR" dirty="0" smtClean="0"/>
              <a:t>- compreende a herança genética e os processos biológicos inerentes à vida, incluindo os fatores de </a:t>
            </a:r>
            <a:r>
              <a:rPr lang="pt-BR" dirty="0" smtClean="0"/>
              <a:t>envelhecimento</a:t>
            </a:r>
            <a:endParaRPr lang="pt-BR" dirty="0" smtClean="0"/>
          </a:p>
          <a:p>
            <a:r>
              <a:rPr lang="pt-BR" b="1" dirty="0" smtClean="0"/>
              <a:t>O MEIO AMBIENTE </a:t>
            </a:r>
            <a:r>
              <a:rPr lang="pt-BR" dirty="0" smtClean="0"/>
              <a:t>-  inclui o solo, a água, o ar, a moradia, o local de </a:t>
            </a:r>
            <a:r>
              <a:rPr lang="pt-BR" dirty="0" smtClean="0"/>
              <a:t>trabalho</a:t>
            </a:r>
            <a:endParaRPr lang="pt-BR" dirty="0" smtClean="0"/>
          </a:p>
          <a:p>
            <a:r>
              <a:rPr lang="pt-BR" dirty="0" smtClean="0"/>
              <a:t> </a:t>
            </a:r>
            <a:r>
              <a:rPr lang="pt-BR" b="1" dirty="0" smtClean="0"/>
              <a:t>O ESTILO DE VIDA </a:t>
            </a:r>
            <a:r>
              <a:rPr lang="pt-BR" dirty="0" smtClean="0"/>
              <a:t>- do qual resultam decisões que afetam a saúde: fumar ou deixar de fumar, beber ou não, praticar ou não </a:t>
            </a:r>
            <a:r>
              <a:rPr lang="pt-BR" dirty="0" smtClean="0"/>
              <a:t>exercícios</a:t>
            </a:r>
            <a:endParaRPr lang="pt-B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0" y="357166"/>
            <a:ext cx="9144000" cy="6500834"/>
          </a:xfrm>
        </p:spPr>
        <p:txBody>
          <a:bodyPr>
            <a:normAutofit fontScale="70000" lnSpcReduction="20000"/>
          </a:bodyPr>
          <a:lstStyle/>
          <a:p>
            <a:r>
              <a:rPr lang="pt-BR" sz="4600" b="1" dirty="0" smtClean="0">
                <a:solidFill>
                  <a:srgbClr val="FF0000"/>
                </a:solidFill>
              </a:rPr>
              <a:t>"pública</a:t>
            </a:r>
            <a:r>
              <a:rPr lang="pt-BR" sz="4600" dirty="0" smtClean="0">
                <a:solidFill>
                  <a:srgbClr val="FF0000"/>
                </a:solidFill>
              </a:rPr>
              <a:t>" </a:t>
            </a:r>
            <a:r>
              <a:rPr lang="pt-BR" sz="4600" dirty="0" smtClean="0"/>
              <a:t>- equivale ao setor público, governamental</a:t>
            </a:r>
          </a:p>
          <a:p>
            <a:endParaRPr lang="pt-BR" sz="4600" dirty="0" smtClean="0"/>
          </a:p>
          <a:p>
            <a:r>
              <a:rPr lang="pt-BR" sz="4600" b="1" dirty="0" smtClean="0">
                <a:solidFill>
                  <a:srgbClr val="FF0000"/>
                </a:solidFill>
              </a:rPr>
              <a:t>"público“ </a:t>
            </a:r>
            <a:r>
              <a:rPr lang="pt-BR" sz="4600" dirty="0" smtClean="0"/>
              <a:t>-  participação da comunidade organizada</a:t>
            </a:r>
          </a:p>
          <a:p>
            <a:endParaRPr lang="pt-BR" sz="4600" dirty="0" smtClean="0"/>
          </a:p>
          <a:p>
            <a:r>
              <a:rPr lang="pt-BR" sz="4600" dirty="0" smtClean="0"/>
              <a:t> serviços dirigidos à dimensão coletiva (saneamento, por exemplo)</a:t>
            </a:r>
          </a:p>
          <a:p>
            <a:endParaRPr lang="pt-BR" sz="4600" dirty="0" smtClean="0"/>
          </a:p>
          <a:p>
            <a:r>
              <a:rPr lang="pt-BR" sz="4600" dirty="0" smtClean="0"/>
              <a:t>serviços pessoais dirigidos a grupos vulneráveis (por exemplo: Programas de Saúde Materno Infantil)</a:t>
            </a:r>
          </a:p>
          <a:p>
            <a:endParaRPr lang="pt-BR" sz="4600" dirty="0" smtClean="0"/>
          </a:p>
          <a:p>
            <a:r>
              <a:rPr lang="pt-BR" sz="4600" dirty="0" smtClean="0"/>
              <a:t> refere-se a problemas de elevada ocorrência e/ou ameaçadores</a:t>
            </a:r>
            <a:r>
              <a:rPr lang="pt-BR" dirty="0" smtClean="0"/>
              <a:t/>
            </a:r>
            <a:br>
              <a:rPr lang="pt-BR" dirty="0" smtClean="0"/>
            </a:br>
            <a:r>
              <a:rPr lang="pt-BR" dirty="0" smtClean="0"/>
              <a:t/>
            </a:r>
            <a:br>
              <a:rPr lang="pt-BR" dirty="0" smtClean="0"/>
            </a:br>
            <a:endParaRPr lang="pt-B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9144000" cy="1143000"/>
          </a:xfrm>
        </p:spPr>
        <p:txBody>
          <a:bodyPr>
            <a:normAutofit/>
          </a:bodyPr>
          <a:lstStyle/>
          <a:p>
            <a:endParaRPr lang="pt-BR" dirty="0"/>
          </a:p>
        </p:txBody>
      </p:sp>
      <p:sp>
        <p:nvSpPr>
          <p:cNvPr id="3" name="Espaço Reservado para Conteúdo 2"/>
          <p:cNvSpPr>
            <a:spLocks noGrp="1"/>
          </p:cNvSpPr>
          <p:nvPr>
            <p:ph idx="1"/>
          </p:nvPr>
        </p:nvSpPr>
        <p:spPr>
          <a:xfrm>
            <a:off x="0" y="0"/>
            <a:ext cx="9144000" cy="6858000"/>
          </a:xfrm>
        </p:spPr>
        <p:txBody>
          <a:bodyPr>
            <a:noAutofit/>
          </a:bodyPr>
          <a:lstStyle/>
          <a:p>
            <a:r>
              <a:rPr lang="pt-BR" sz="3600" b="1" dirty="0" smtClean="0"/>
              <a:t>A ORGANIZAÇÃO DA ASSISTÊNCIA À SAÚDE </a:t>
            </a:r>
            <a:r>
              <a:rPr lang="pt-BR" sz="3600" dirty="0" smtClean="0"/>
              <a:t>- A assistência médica, os serviços ambulatoriais e hospitalares e os medicamentos são as primeiras coisas em que muitas pessoas pensam quando se fala em saúde. </a:t>
            </a:r>
          </a:p>
          <a:p>
            <a:r>
              <a:rPr lang="pt-BR" sz="3600" dirty="0" smtClean="0"/>
              <a:t>às vezes, é mais benéfico para a saúde ter água potável e alimentos saudáveis do que dispor de medicamentos. É melhor evitar o fumo do que submeter-se a radiografias de pulmão todos os anos</a:t>
            </a:r>
          </a:p>
          <a:p>
            <a:r>
              <a:rPr lang="pt-BR" sz="3600" dirty="0" smtClean="0"/>
              <a:t>Importância de selecionar prioridades</a:t>
            </a:r>
            <a:r>
              <a:rPr lang="pt-BR" sz="2400" dirty="0" smtClean="0"/>
              <a:t>.</a:t>
            </a:r>
            <a:endParaRPr lang="pt-BR"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9144000" cy="1143000"/>
          </a:xfrm>
        </p:spPr>
        <p:txBody>
          <a:bodyPr>
            <a:normAutofit fontScale="90000"/>
          </a:bodyPr>
          <a:lstStyle/>
          <a:p>
            <a:r>
              <a:rPr lang="pt-BR" b="1" dirty="0" smtClean="0"/>
              <a:t>CONFERÊNCIA DE ALMA-ATA</a:t>
            </a:r>
            <a:br>
              <a:rPr lang="pt-BR" b="1" dirty="0" smtClean="0"/>
            </a:br>
            <a:r>
              <a:rPr lang="pt-BR" b="1" dirty="0" smtClean="0"/>
              <a:t>URSS – 1978</a:t>
            </a:r>
            <a:r>
              <a:rPr lang="pt-BR" b="1" dirty="0" smtClean="0">
                <a:solidFill>
                  <a:srgbClr val="FF0000"/>
                </a:solidFill>
              </a:rPr>
              <a:t/>
            </a:r>
            <a:br>
              <a:rPr lang="pt-BR" b="1" dirty="0" smtClean="0">
                <a:solidFill>
                  <a:srgbClr val="FF0000"/>
                </a:solidFill>
              </a:rPr>
            </a:br>
            <a:r>
              <a:rPr lang="pt-BR" b="1" dirty="0" smtClean="0">
                <a:solidFill>
                  <a:srgbClr val="FF0000"/>
                </a:solidFill>
              </a:rPr>
              <a:t>CUIDADOS PRIMÁRIOS DE SAÚDE</a:t>
            </a:r>
            <a:endParaRPr lang="pt-BR" b="1" dirty="0">
              <a:solidFill>
                <a:srgbClr val="FF0000"/>
              </a:solidFill>
            </a:endParaRPr>
          </a:p>
        </p:txBody>
      </p:sp>
      <p:sp>
        <p:nvSpPr>
          <p:cNvPr id="3" name="Espaço Reservado para Conteúdo 2"/>
          <p:cNvSpPr>
            <a:spLocks noGrp="1"/>
          </p:cNvSpPr>
          <p:nvPr>
            <p:ph sz="half" idx="1"/>
          </p:nvPr>
        </p:nvSpPr>
        <p:spPr>
          <a:xfrm>
            <a:off x="285720" y="1857364"/>
            <a:ext cx="4210080" cy="4268799"/>
          </a:xfrm>
        </p:spPr>
        <p:txBody>
          <a:bodyPr>
            <a:normAutofit fontScale="85000" lnSpcReduction="20000"/>
          </a:bodyPr>
          <a:lstStyle/>
          <a:p>
            <a:r>
              <a:rPr lang="pt-BR" sz="3800" dirty="0" smtClean="0"/>
              <a:t>Educação em saúde</a:t>
            </a:r>
          </a:p>
          <a:p>
            <a:r>
              <a:rPr lang="pt-BR" sz="3800" dirty="0" smtClean="0"/>
              <a:t>nutrição adequada</a:t>
            </a:r>
          </a:p>
          <a:p>
            <a:r>
              <a:rPr lang="pt-BR" sz="3800" dirty="0" smtClean="0"/>
              <a:t>saneamento básico</a:t>
            </a:r>
          </a:p>
          <a:p>
            <a:r>
              <a:rPr lang="pt-BR" sz="3800" dirty="0" smtClean="0"/>
              <a:t>cuidados materno-infantis</a:t>
            </a:r>
          </a:p>
          <a:p>
            <a:r>
              <a:rPr lang="pt-BR" sz="3800" dirty="0" smtClean="0"/>
              <a:t>planejamento familiar</a:t>
            </a:r>
          </a:p>
          <a:p>
            <a:r>
              <a:rPr lang="pt-BR" sz="3800" dirty="0" smtClean="0"/>
              <a:t>imunizações</a:t>
            </a:r>
          </a:p>
          <a:p>
            <a:endParaRPr lang="pt-BR" dirty="0"/>
          </a:p>
        </p:txBody>
      </p:sp>
      <p:sp>
        <p:nvSpPr>
          <p:cNvPr id="4" name="Espaço Reservado para Conteúdo 3"/>
          <p:cNvSpPr>
            <a:spLocks noGrp="1"/>
          </p:cNvSpPr>
          <p:nvPr>
            <p:ph sz="half" idx="2"/>
          </p:nvPr>
        </p:nvSpPr>
        <p:spPr>
          <a:xfrm>
            <a:off x="4648200" y="1714488"/>
            <a:ext cx="4038600" cy="5143512"/>
          </a:xfrm>
        </p:spPr>
        <p:txBody>
          <a:bodyPr>
            <a:normAutofit fontScale="85000" lnSpcReduction="20000"/>
          </a:bodyPr>
          <a:lstStyle/>
          <a:p>
            <a:r>
              <a:rPr lang="pt-BR" sz="3800" dirty="0" smtClean="0"/>
              <a:t>prevenção e controle de doenças endêmicas e de outros freqüentes agravos à saúde</a:t>
            </a:r>
          </a:p>
          <a:p>
            <a:r>
              <a:rPr lang="pt-BR" sz="3800" dirty="0" smtClean="0"/>
              <a:t>provisão de medicamentos essenciais</a:t>
            </a:r>
          </a:p>
          <a:p>
            <a:r>
              <a:rPr lang="pt-BR" sz="3800" dirty="0" smtClean="0"/>
              <a:t>NECESSIDADE DE INTEGRAÇÃO ENTRE O SETOR DE SAÚDE E OS DEMAIS</a:t>
            </a:r>
          </a:p>
          <a:p>
            <a:endParaRPr lang="pt-B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normAutofit fontScale="90000"/>
          </a:bodyPr>
          <a:lstStyle/>
          <a:p>
            <a:r>
              <a:rPr lang="pt-BR" b="1" dirty="0" smtClean="0">
                <a:solidFill>
                  <a:srgbClr val="FF0000"/>
                </a:solidFill>
              </a:rPr>
              <a:t>CONSTITUIÇÃO FEDERAL DE 1988, ARTIGO 196</a:t>
            </a:r>
            <a:endParaRPr lang="pt-BR" b="1" dirty="0">
              <a:solidFill>
                <a:srgbClr val="FF0000"/>
              </a:solidFill>
            </a:endParaRPr>
          </a:p>
        </p:txBody>
      </p:sp>
      <p:sp>
        <p:nvSpPr>
          <p:cNvPr id="6" name="Espaço Reservado para Conteúdo 5"/>
          <p:cNvSpPr>
            <a:spLocks noGrp="1"/>
          </p:cNvSpPr>
          <p:nvPr>
            <p:ph idx="1"/>
          </p:nvPr>
        </p:nvSpPr>
        <p:spPr>
          <a:xfrm>
            <a:off x="0" y="1600200"/>
            <a:ext cx="9144000" cy="4525963"/>
          </a:xfrm>
        </p:spPr>
        <p:txBody>
          <a:bodyPr>
            <a:noAutofit/>
          </a:bodyPr>
          <a:lstStyle/>
          <a:p>
            <a:r>
              <a:rPr lang="pt-BR" sz="4000" dirty="0" smtClean="0"/>
              <a:t>“A saúde é direito de todos e dever do Estado, garantido mediante políticas sociais e econômicas que visem à redução do risco de doença e de outros agravos e ao acesso universal e igualitário às ações e serviços para a promoção, proteção e recuperação”.</a:t>
            </a:r>
            <a:endParaRPr lang="pt-BR" sz="4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p:txBody>
          <a:bodyPr/>
          <a:lstStyle/>
          <a:p>
            <a:pPr eaLnBrk="1" hangingPunct="1"/>
            <a:endParaRPr lang="pt-BR" dirty="0" smtClean="0">
              <a:latin typeface="Comic Sans MS" pitchFamily="66" charset="0"/>
            </a:endParaRPr>
          </a:p>
        </p:txBody>
      </p:sp>
      <p:sp>
        <p:nvSpPr>
          <p:cNvPr id="22531" name="Rectangle 3"/>
          <p:cNvSpPr>
            <a:spLocks noGrp="1" noChangeArrowheads="1"/>
          </p:cNvSpPr>
          <p:nvPr>
            <p:ph type="body" idx="1"/>
          </p:nvPr>
        </p:nvSpPr>
        <p:spPr>
          <a:xfrm>
            <a:off x="357158" y="357166"/>
            <a:ext cx="8536017" cy="6226197"/>
          </a:xfrm>
        </p:spPr>
        <p:txBody>
          <a:bodyPr/>
          <a:lstStyle/>
          <a:p>
            <a:pPr eaLnBrk="1" hangingPunct="1">
              <a:lnSpc>
                <a:spcPct val="80000"/>
              </a:lnSpc>
            </a:pPr>
            <a:r>
              <a:rPr lang="pt-BR" sz="4400" dirty="0" smtClean="0">
                <a:latin typeface="Calibri" pitchFamily="34" charset="0"/>
              </a:rPr>
              <a:t>" </a:t>
            </a:r>
            <a:r>
              <a:rPr lang="pt-BR" sz="4800" b="1" i="1" dirty="0" smtClean="0">
                <a:latin typeface="Calibri" pitchFamily="34" charset="0"/>
              </a:rPr>
              <a:t>O gozo de melhor estado de saúde constitui um direito fundamental de todos os seres humanos, sejam quais forem suas raças, suas religiões, suas opiniões políticas, suas condições econômicas e sociais.</a:t>
            </a:r>
            <a:r>
              <a:rPr lang="pt-BR" sz="4800" dirty="0" smtClean="0">
                <a:latin typeface="Calibri" pitchFamily="34" charset="0"/>
              </a:rPr>
              <a:t> " </a:t>
            </a:r>
            <a:r>
              <a:rPr lang="pt-BR" sz="4000" dirty="0" smtClean="0">
                <a:latin typeface="Calibri" pitchFamily="34" charset="0"/>
              </a:rPr>
              <a:t>( Preâmbulo da Constituição da Organização Mundial da Saúde )</a:t>
            </a:r>
            <a:endParaRPr lang="pt-BR" sz="4800" dirty="0" smtClean="0">
              <a:latin typeface="Calibri" pitchFamily="34" charset="0"/>
            </a:endParaRPr>
          </a:p>
          <a:p>
            <a:pPr eaLnBrk="1" hangingPunct="1">
              <a:lnSpc>
                <a:spcPct val="80000"/>
              </a:lnSpc>
            </a:pPr>
            <a:endParaRPr lang="pt-BR" sz="2000" dirty="0" smtClean="0">
              <a:latin typeface="Comic Sans MS" pitchFamily="66" charset="0"/>
            </a:endParaRPr>
          </a:p>
          <a:p>
            <a:pPr eaLnBrk="1" hangingPunct="1">
              <a:lnSpc>
                <a:spcPct val="80000"/>
              </a:lnSpc>
            </a:pPr>
            <a:endParaRPr lang="pt-BR" sz="2000" dirty="0" smtClean="0">
              <a:latin typeface="Comic Sans MS" pitchFamily="66" charset="0"/>
            </a:endParaRPr>
          </a:p>
          <a:p>
            <a:pPr eaLnBrk="1" hangingPunct="1">
              <a:lnSpc>
                <a:spcPct val="80000"/>
              </a:lnSpc>
            </a:pPr>
            <a:endParaRPr lang="pt-BR" sz="1800" dirty="0" smtClean="0">
              <a:latin typeface="Comic Sans MS" pitchFamily="66"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t>CONCEITO AMPLIADO DE SAÚDE</a:t>
            </a:r>
            <a:br>
              <a:rPr lang="pt-BR" b="1" dirty="0" smtClean="0"/>
            </a:br>
            <a:endParaRPr lang="pt-BR" dirty="0"/>
          </a:p>
        </p:txBody>
      </p:sp>
      <p:sp>
        <p:nvSpPr>
          <p:cNvPr id="3" name="Espaço Reservado para Conteúdo 2"/>
          <p:cNvSpPr>
            <a:spLocks noGrp="1"/>
          </p:cNvSpPr>
          <p:nvPr>
            <p:ph idx="1"/>
          </p:nvPr>
        </p:nvSpPr>
        <p:spPr>
          <a:xfrm>
            <a:off x="285720" y="1000108"/>
            <a:ext cx="8858280" cy="5857892"/>
          </a:xfrm>
        </p:spPr>
        <p:txBody>
          <a:bodyPr>
            <a:normAutofit/>
          </a:bodyPr>
          <a:lstStyle/>
          <a:p>
            <a:r>
              <a:rPr lang="pt-BR" sz="4000" dirty="0" smtClean="0">
                <a:solidFill>
                  <a:srgbClr val="FF0000"/>
                </a:solidFill>
              </a:rPr>
              <a:t>A saúde é resultante das condições de alimentação, habitação, educação, renda, meio ambiente, trabalho, emprego, lazer, liberdade, acesso e posse de terra e acesso a serviços de saúde. </a:t>
            </a:r>
          </a:p>
          <a:p>
            <a:r>
              <a:rPr lang="pt-BR" sz="4000" b="1" dirty="0" smtClean="0">
                <a:solidFill>
                  <a:srgbClr val="00B050"/>
                </a:solidFill>
              </a:rPr>
              <a:t>O conceito ampliado de saúde diz respeito à qualidade de vida, não só à ausência de doenças!</a:t>
            </a:r>
            <a:endParaRPr lang="pt-BR" sz="4000" b="1" dirty="0">
              <a:solidFill>
                <a:srgbClr val="00B05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0" y="285728"/>
            <a:ext cx="9144000" cy="6572272"/>
          </a:xfrm>
        </p:spPr>
        <p:txBody>
          <a:bodyPr>
            <a:normAutofit/>
          </a:bodyPr>
          <a:lstStyle/>
          <a:p>
            <a:r>
              <a:rPr lang="pt-BR" sz="4400" dirty="0" smtClean="0"/>
              <a:t>"Toda pessoa tem direito a um nível de vida suficiente para assegurar a sua saúde, o seu bem-estar e o de sua família, especialmente para a alimentação, o vestuário, a moradia, a assistência médica e para os serviços sociais necessários". </a:t>
            </a:r>
          </a:p>
          <a:p>
            <a:r>
              <a:rPr lang="pt-BR" sz="3600" b="1" i="1" dirty="0" smtClean="0">
                <a:solidFill>
                  <a:srgbClr val="00B050"/>
                </a:solidFill>
              </a:rPr>
              <a:t>(artigo 25 </a:t>
            </a:r>
            <a:r>
              <a:rPr lang="pt-BR" sz="3600" b="1" dirty="0" smtClean="0">
                <a:solidFill>
                  <a:srgbClr val="00B050"/>
                </a:solidFill>
              </a:rPr>
              <a:t>da Declaração Universal dos Direitos do Homem)</a:t>
            </a:r>
            <a:endParaRPr lang="pt-BR" sz="4400" dirty="0">
              <a:solidFill>
                <a:srgbClr val="00B05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9144000" cy="1143000"/>
          </a:xfrm>
        </p:spPr>
        <p:txBody>
          <a:bodyPr>
            <a:normAutofit fontScale="90000"/>
          </a:bodyPr>
          <a:lstStyle/>
          <a:p>
            <a:r>
              <a:rPr lang="pt-BR" sz="3600" b="1" dirty="0" smtClean="0"/>
              <a:t>PRINCÍPIOS CONTIDOS NA CARTA DE DIREITOS DOS</a:t>
            </a:r>
            <a:br>
              <a:rPr lang="pt-BR" sz="3600" b="1" dirty="0" smtClean="0"/>
            </a:br>
            <a:r>
              <a:rPr lang="pt-BR" sz="3600" b="1" dirty="0" smtClean="0"/>
              <a:t>USUÁRIOS DA SAÚDE</a:t>
            </a:r>
            <a:r>
              <a:rPr lang="pt-BR" b="1" dirty="0" smtClean="0"/>
              <a:t/>
            </a:r>
            <a:br>
              <a:rPr lang="pt-BR" b="1" dirty="0" smtClean="0"/>
            </a:br>
            <a:endParaRPr lang="pt-BR" dirty="0"/>
          </a:p>
        </p:txBody>
      </p:sp>
      <p:sp>
        <p:nvSpPr>
          <p:cNvPr id="3" name="Espaço Reservado para Conteúdo 2"/>
          <p:cNvSpPr>
            <a:spLocks noGrp="1"/>
          </p:cNvSpPr>
          <p:nvPr>
            <p:ph idx="1"/>
          </p:nvPr>
        </p:nvSpPr>
        <p:spPr>
          <a:xfrm>
            <a:off x="285720" y="1142984"/>
            <a:ext cx="8858280" cy="5715016"/>
          </a:xfrm>
        </p:spPr>
        <p:txBody>
          <a:bodyPr>
            <a:normAutofit fontScale="85000" lnSpcReduction="20000"/>
          </a:bodyPr>
          <a:lstStyle/>
          <a:p>
            <a:r>
              <a:rPr lang="pt-BR" dirty="0" smtClean="0"/>
              <a:t>(Aprovada pela Portaria MS/GM nº 675, de 30/3/2006)</a:t>
            </a:r>
          </a:p>
          <a:p>
            <a:r>
              <a:rPr lang="pt-BR" dirty="0" smtClean="0"/>
              <a:t>1. Todo cidadão tem direito ao acesso ordenado e organizado aos sistemas de saúde.</a:t>
            </a:r>
          </a:p>
          <a:p>
            <a:r>
              <a:rPr lang="pt-BR" dirty="0" smtClean="0"/>
              <a:t>2. Todo cidadão tem direito a tratamento adequado e efetivo para seu problema.</a:t>
            </a:r>
          </a:p>
          <a:p>
            <a:r>
              <a:rPr lang="pt-BR" dirty="0" smtClean="0"/>
              <a:t>3. Todo cidadão tem direito ao atendimento humanizado, acolhedor e livre de qualquer discriminação.</a:t>
            </a:r>
          </a:p>
          <a:p>
            <a:r>
              <a:rPr lang="pt-BR" dirty="0" smtClean="0"/>
              <a:t>4. Todo cidadão tem direito a atendimento que respeite sua pessoa, seus valores e seus direitos.</a:t>
            </a:r>
          </a:p>
          <a:p>
            <a:r>
              <a:rPr lang="pt-BR" dirty="0" smtClean="0"/>
              <a:t>5. Todo cidadão também tem responsabilidades para que seu tratamento aconteça de forma adequada.</a:t>
            </a:r>
          </a:p>
          <a:p>
            <a:r>
              <a:rPr lang="pt-BR" dirty="0" smtClean="0"/>
              <a:t>6. Todo cidadão tem direito ao comprometimento dos gestores da saúde para que os princípios anteriores sejam cumpridos.</a:t>
            </a:r>
            <a:endParaRPr lang="pt-B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9144000" cy="939784"/>
          </a:xfrm>
        </p:spPr>
        <p:txBody>
          <a:bodyPr>
            <a:normAutofit fontScale="90000"/>
          </a:bodyPr>
          <a:lstStyle/>
          <a:p>
            <a:r>
              <a:rPr lang="pt-BR" sz="4000" b="1" dirty="0" smtClean="0">
                <a:solidFill>
                  <a:srgbClr val="FF0000"/>
                </a:solidFill>
              </a:rPr>
              <a:t>QUEM TEM O DEVER DE ASSEGURAR A ASSISTÊNCIA À SAÚDE ÀS PESSOAS?</a:t>
            </a:r>
            <a:r>
              <a:rPr lang="pt-BR" b="1" dirty="0" smtClean="0"/>
              <a:t/>
            </a:r>
            <a:br>
              <a:rPr lang="pt-BR" b="1" dirty="0" smtClean="0"/>
            </a:br>
            <a:endParaRPr lang="pt-BR" dirty="0"/>
          </a:p>
        </p:txBody>
      </p:sp>
      <p:sp>
        <p:nvSpPr>
          <p:cNvPr id="3" name="Espaço Reservado para Conteúdo 2"/>
          <p:cNvSpPr>
            <a:spLocks noGrp="1"/>
          </p:cNvSpPr>
          <p:nvPr>
            <p:ph idx="1"/>
          </p:nvPr>
        </p:nvSpPr>
        <p:spPr>
          <a:xfrm>
            <a:off x="0" y="1071546"/>
            <a:ext cx="9144000" cy="5786454"/>
          </a:xfrm>
        </p:spPr>
        <p:txBody>
          <a:bodyPr>
            <a:noAutofit/>
          </a:bodyPr>
          <a:lstStyle/>
          <a:p>
            <a:r>
              <a:rPr lang="pt-BR" sz="2800" dirty="0" smtClean="0"/>
              <a:t>Os entes  federados,  a União, os Estados, o Distrito Federal e os Municípios, através de seus órgãos públicos, em parceria ou não com instituições privadas.</a:t>
            </a:r>
          </a:p>
          <a:p>
            <a:r>
              <a:rPr lang="pt-BR" sz="2800" dirty="0" smtClean="0"/>
              <a:t>Arrecadam impostos e possuem receitas para financiar a prestação de serviços de saúde, não se tratando, portanto, de nenhum favor prestado ao cidadão.</a:t>
            </a:r>
          </a:p>
          <a:p>
            <a:r>
              <a:rPr lang="pt-BR" sz="2800" dirty="0" smtClean="0"/>
              <a:t>A responsabilidade dos Municípios, Estados e União é solidária, todos têm o dever de garantir o direito constitucional à saúde, conjuntamente ou não, e o cidadão, caso não tenha este direito assegurado, pode escolher qual ente acionar judicialmente para garanti-lo</a:t>
            </a:r>
            <a:r>
              <a:rPr lang="pt-BR" sz="2400" dirty="0" smtClean="0"/>
              <a:t>.</a:t>
            </a:r>
            <a:endParaRPr lang="pt-BR" sz="24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0"/>
            <a:ext cx="8229600" cy="1214422"/>
          </a:xfrm>
        </p:spPr>
        <p:txBody>
          <a:bodyPr/>
          <a:lstStyle/>
          <a:p>
            <a:pPr eaLnBrk="1" hangingPunct="1">
              <a:defRPr/>
            </a:pPr>
            <a:r>
              <a:rPr lang="pt-BR" sz="5400" b="1" dirty="0" smtClean="0">
                <a:solidFill>
                  <a:srgbClr val="FF0000"/>
                </a:solidFill>
                <a:latin typeface="Arial" pitchFamily="34" charset="0"/>
                <a:cs typeface="Arial" pitchFamily="34" charset="0"/>
              </a:rPr>
              <a:t>SAÚDE</a:t>
            </a:r>
          </a:p>
        </p:txBody>
      </p:sp>
      <p:sp>
        <p:nvSpPr>
          <p:cNvPr id="5123" name="Rectangle 3"/>
          <p:cNvSpPr>
            <a:spLocks noGrp="1" noChangeArrowheads="1"/>
          </p:cNvSpPr>
          <p:nvPr>
            <p:ph type="body" idx="1"/>
          </p:nvPr>
        </p:nvSpPr>
        <p:spPr>
          <a:xfrm>
            <a:off x="285720" y="1214422"/>
            <a:ext cx="8858280" cy="5214974"/>
          </a:xfrm>
        </p:spPr>
        <p:txBody>
          <a:bodyPr>
            <a:normAutofit/>
          </a:bodyPr>
          <a:lstStyle/>
          <a:p>
            <a:pPr eaLnBrk="1" hangingPunct="1">
              <a:lnSpc>
                <a:spcPct val="80000"/>
              </a:lnSpc>
            </a:pPr>
            <a:r>
              <a:rPr lang="pt-BR" sz="3600" dirty="0" smtClean="0">
                <a:effectLst/>
                <a:latin typeface="Arial" pitchFamily="34" charset="0"/>
                <a:cs typeface="Arial" pitchFamily="34" charset="0"/>
              </a:rPr>
              <a:t>componente da qualidade de vida</a:t>
            </a:r>
          </a:p>
          <a:p>
            <a:pPr eaLnBrk="1" hangingPunct="1">
              <a:lnSpc>
                <a:spcPct val="80000"/>
              </a:lnSpc>
            </a:pPr>
            <a:r>
              <a:rPr lang="pt-BR" sz="3600" dirty="0" smtClean="0">
                <a:effectLst/>
                <a:latin typeface="Arial" pitchFamily="34" charset="0"/>
                <a:cs typeface="Arial" pitchFamily="34" charset="0"/>
              </a:rPr>
              <a:t>não é um “bem de troca”, mas um “bem comum” </a:t>
            </a:r>
          </a:p>
          <a:p>
            <a:pPr eaLnBrk="1" hangingPunct="1">
              <a:lnSpc>
                <a:spcPct val="80000"/>
              </a:lnSpc>
            </a:pPr>
            <a:r>
              <a:rPr lang="pt-BR" sz="3600" dirty="0" smtClean="0">
                <a:effectLst/>
                <a:latin typeface="Arial" pitchFamily="34" charset="0"/>
                <a:cs typeface="Arial" pitchFamily="34" charset="0"/>
              </a:rPr>
              <a:t>um direito social, adequado às suas necessidades, abrangendo promoção e proteção da saúde, prevenção, diagnóstico, tratamento e reabilitação de doenças</a:t>
            </a:r>
          </a:p>
          <a:p>
            <a:pPr eaLnBrk="1" hangingPunct="1">
              <a:lnSpc>
                <a:spcPct val="80000"/>
              </a:lnSpc>
            </a:pPr>
            <a:r>
              <a:rPr lang="pt-BR" sz="3600" dirty="0" smtClean="0">
                <a:effectLst/>
                <a:latin typeface="Arial" pitchFamily="34" charset="0"/>
                <a:cs typeface="Arial" pitchFamily="34" charset="0"/>
              </a:rPr>
              <a:t>componente e exercício da cidadania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a:xfrm>
            <a:off x="0" y="0"/>
            <a:ext cx="9144000" cy="1142984"/>
          </a:xfrm>
        </p:spPr>
        <p:txBody>
          <a:bodyPr>
            <a:noAutofit/>
          </a:bodyPr>
          <a:lstStyle/>
          <a:p>
            <a:pPr eaLnBrk="1" hangingPunct="1"/>
            <a:r>
              <a:rPr lang="pt-BR" sz="3600" b="1" dirty="0" smtClean="0">
                <a:latin typeface="Calibri" pitchFamily="34" charset="0"/>
              </a:rPr>
              <a:t>CONCEPÇÕES SOBRE A SAÚDE E A DOENÇA</a:t>
            </a:r>
          </a:p>
        </p:txBody>
      </p:sp>
      <p:sp>
        <p:nvSpPr>
          <p:cNvPr id="4099" name="Rectangle 3"/>
          <p:cNvSpPr>
            <a:spLocks noGrp="1" noChangeArrowheads="1"/>
          </p:cNvSpPr>
          <p:nvPr>
            <p:ph type="body" idx="1"/>
          </p:nvPr>
        </p:nvSpPr>
        <p:spPr>
          <a:xfrm>
            <a:off x="500034" y="1571612"/>
            <a:ext cx="8072494" cy="4357718"/>
          </a:xfrm>
          <a:ln>
            <a:solidFill>
              <a:schemeClr val="tx1"/>
            </a:solidFill>
          </a:ln>
        </p:spPr>
        <p:txBody>
          <a:bodyPr>
            <a:normAutofit/>
          </a:bodyPr>
          <a:lstStyle/>
          <a:p>
            <a:pPr algn="ctr" eaLnBrk="1" hangingPunct="1">
              <a:lnSpc>
                <a:spcPct val="90000"/>
              </a:lnSpc>
            </a:pPr>
            <a:r>
              <a:rPr lang="pt-BR" sz="4000" b="1" dirty="0" smtClean="0">
                <a:solidFill>
                  <a:srgbClr val="FF0000"/>
                </a:solidFill>
                <a:latin typeface="Calibri" pitchFamily="34" charset="0"/>
              </a:rPr>
              <a:t>“</a:t>
            </a:r>
            <a:r>
              <a:rPr lang="pt-BR" sz="4400" b="1" dirty="0" smtClean="0">
                <a:solidFill>
                  <a:srgbClr val="FF0000"/>
                </a:solidFill>
                <a:latin typeface="Calibri" pitchFamily="34" charset="0"/>
              </a:rPr>
              <a:t>O QUE É TER SAÚDE?” </a:t>
            </a:r>
          </a:p>
          <a:p>
            <a:pPr algn="ctr" eaLnBrk="1" hangingPunct="1">
              <a:lnSpc>
                <a:spcPct val="90000"/>
              </a:lnSpc>
            </a:pPr>
            <a:r>
              <a:rPr lang="pt-BR" sz="4400" b="1" dirty="0" smtClean="0">
                <a:solidFill>
                  <a:srgbClr val="FF0000"/>
                </a:solidFill>
                <a:latin typeface="Calibri" pitchFamily="34" charset="0"/>
              </a:rPr>
              <a:t> “O QUE É TER DOENÇA?”</a:t>
            </a:r>
          </a:p>
          <a:p>
            <a:pPr algn="ctr" eaLnBrk="1" hangingPunct="1">
              <a:lnSpc>
                <a:spcPct val="90000"/>
              </a:lnSpc>
            </a:pPr>
            <a:endParaRPr lang="pt-BR" sz="4400" b="1" dirty="0" smtClean="0">
              <a:latin typeface="Calibri" pitchFamily="34" charset="0"/>
            </a:endParaRPr>
          </a:p>
          <a:p>
            <a:pPr algn="ctr" eaLnBrk="1" hangingPunct="1">
              <a:lnSpc>
                <a:spcPct val="90000"/>
              </a:lnSpc>
            </a:pPr>
            <a:r>
              <a:rPr lang="pt-BR" sz="4400" b="1" dirty="0" smtClean="0">
                <a:solidFill>
                  <a:srgbClr val="0000FF"/>
                </a:solidFill>
                <a:latin typeface="Calibri" pitchFamily="34" charset="0"/>
              </a:rPr>
              <a:t>SAÚDE E DOENÇA:  UMA PREOCUPAÇÃO ANTIGA</a:t>
            </a:r>
          </a:p>
          <a:p>
            <a:pPr eaLnBrk="1" hangingPunct="1">
              <a:lnSpc>
                <a:spcPct val="90000"/>
              </a:lnSpc>
            </a:pPr>
            <a:endParaRPr lang="pt-BR" sz="3600" b="1" dirty="0" smtClean="0">
              <a:solidFill>
                <a:srgbClr val="0000FF"/>
              </a:solidFill>
              <a:latin typeface="Calibri" pitchFamily="34" charset="0"/>
            </a:endParaRPr>
          </a:p>
          <a:p>
            <a:pPr eaLnBrk="1" hangingPunct="1">
              <a:lnSpc>
                <a:spcPct val="90000"/>
              </a:lnSpc>
              <a:buFont typeface="Wingdings" pitchFamily="2" charset="2"/>
              <a:buNone/>
            </a:pPr>
            <a:endParaRPr lang="pt-BR" sz="24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solidFill>
                  <a:srgbClr val="00B050"/>
                </a:solidFill>
              </a:rPr>
              <a:t>SAÚDE NÃO REPRESENTA A MESMA COISA PARA TODAS AS PESSOAS</a:t>
            </a:r>
            <a:endParaRPr lang="pt-BR" b="1" dirty="0">
              <a:solidFill>
                <a:srgbClr val="00B050"/>
              </a:solidFill>
            </a:endParaRPr>
          </a:p>
        </p:txBody>
      </p:sp>
      <p:sp>
        <p:nvSpPr>
          <p:cNvPr id="3" name="Espaço Reservado para Conteúdo 2"/>
          <p:cNvSpPr>
            <a:spLocks noGrp="1"/>
          </p:cNvSpPr>
          <p:nvPr>
            <p:ph idx="1"/>
          </p:nvPr>
        </p:nvSpPr>
        <p:spPr/>
        <p:txBody>
          <a:bodyPr>
            <a:normAutofit/>
          </a:bodyPr>
          <a:lstStyle/>
          <a:p>
            <a:r>
              <a:rPr lang="pt-BR" sz="4000" dirty="0" smtClean="0"/>
              <a:t>O conceito de saúde e doença reflete a conjuntura social, econômica, política e cultural</a:t>
            </a:r>
          </a:p>
          <a:p>
            <a:r>
              <a:rPr lang="pt-BR" sz="4000" dirty="0" smtClean="0"/>
              <a:t>Depende da época, do lugar, da classe social, de valores individuais, de concepções científicas, religiosas, filosóficas.</a:t>
            </a:r>
            <a:endParaRPr lang="pt-BR" sz="4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EXEMPLO: masturbação</a:t>
            </a:r>
            <a:endParaRPr lang="pt-BR" b="1" dirty="0"/>
          </a:p>
        </p:txBody>
      </p:sp>
      <p:sp>
        <p:nvSpPr>
          <p:cNvPr id="3" name="Espaço Reservado para Conteúdo 2"/>
          <p:cNvSpPr>
            <a:spLocks noGrp="1"/>
          </p:cNvSpPr>
          <p:nvPr>
            <p:ph idx="1"/>
          </p:nvPr>
        </p:nvSpPr>
        <p:spPr>
          <a:xfrm>
            <a:off x="285720" y="1428736"/>
            <a:ext cx="8858280" cy="5143536"/>
          </a:xfrm>
        </p:spPr>
        <p:txBody>
          <a:bodyPr>
            <a:noAutofit/>
          </a:bodyPr>
          <a:lstStyle/>
          <a:p>
            <a:r>
              <a:rPr lang="pt-BR" sz="3600" dirty="0" smtClean="0"/>
              <a:t>Já foi considerada uma conduta patológica capaz de resultar em desnutrição (por perda da proteína contida no esperma) e em distúrbios mentais</a:t>
            </a:r>
          </a:p>
          <a:p>
            <a:r>
              <a:rPr lang="pt-BR" sz="3600" dirty="0" smtClean="0"/>
              <a:t>era tratada por dieta, por </a:t>
            </a:r>
            <a:r>
              <a:rPr lang="pt-BR" sz="3600" dirty="0" err="1" smtClean="0"/>
              <a:t>infibulação</a:t>
            </a:r>
            <a:r>
              <a:rPr lang="pt-BR" sz="3600" dirty="0" smtClean="0"/>
              <a:t>, pela imobilização do “paciente”, por aparelhos elétricos que davam choque quando o pênis era manipulado e até pela ablação da genitália</a:t>
            </a:r>
            <a:endParaRPr lang="pt-BR"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9144000" cy="1143000"/>
          </a:xfrm>
        </p:spPr>
        <p:txBody>
          <a:bodyPr>
            <a:normAutofit fontScale="90000"/>
          </a:bodyPr>
          <a:lstStyle/>
          <a:p>
            <a:r>
              <a:rPr lang="pt-BR" b="1" dirty="0" smtClean="0"/>
              <a:t>EXEMPLO: desejo de fuga dos escravos (</a:t>
            </a:r>
            <a:r>
              <a:rPr lang="pt-BR" b="1" dirty="0" err="1" smtClean="0"/>
              <a:t>drapetomania</a:t>
            </a:r>
            <a:r>
              <a:rPr lang="pt-BR" b="1" dirty="0" smtClean="0"/>
              <a:t>)</a:t>
            </a:r>
            <a:endParaRPr lang="pt-BR" b="1" dirty="0"/>
          </a:p>
        </p:txBody>
      </p:sp>
      <p:sp>
        <p:nvSpPr>
          <p:cNvPr id="3" name="Espaço Reservado para Conteúdo 2"/>
          <p:cNvSpPr>
            <a:spLocks noGrp="1"/>
          </p:cNvSpPr>
          <p:nvPr>
            <p:ph idx="1"/>
          </p:nvPr>
        </p:nvSpPr>
        <p:spPr>
          <a:xfrm>
            <a:off x="357158" y="1600200"/>
            <a:ext cx="8429684" cy="4525963"/>
          </a:xfrm>
        </p:spPr>
        <p:txBody>
          <a:bodyPr>
            <a:noAutofit/>
          </a:bodyPr>
          <a:lstStyle/>
          <a:p>
            <a:r>
              <a:rPr lang="pt-BR" sz="4400" dirty="0" smtClean="0"/>
              <a:t>era considerado enfermidade mental</a:t>
            </a:r>
          </a:p>
          <a:p>
            <a:r>
              <a:rPr lang="pt-BR" sz="4400" dirty="0" smtClean="0"/>
              <a:t>o tratamento proposto era o do açoite, também aplicável à “</a:t>
            </a:r>
            <a:r>
              <a:rPr lang="pt-BR" sz="4400" dirty="0" err="1" smtClean="0"/>
              <a:t>disestesia</a:t>
            </a:r>
            <a:r>
              <a:rPr lang="pt-BR" sz="4400" dirty="0" smtClean="0"/>
              <a:t> etiópica”, (falta de motivação para o trabalho entre os negros escravizados)</a:t>
            </a:r>
            <a:endParaRPr lang="pt-BR" sz="4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28596" y="500042"/>
            <a:ext cx="8429684" cy="6024583"/>
          </a:xfrm>
          <a:ln>
            <a:solidFill>
              <a:schemeClr val="tx1"/>
            </a:solidFill>
          </a:ln>
        </p:spPr>
        <p:txBody>
          <a:bodyPr>
            <a:normAutofit/>
          </a:bodyPr>
          <a:lstStyle/>
          <a:p>
            <a:pPr algn="ctr" eaLnBrk="1" hangingPunct="1"/>
            <a:r>
              <a:rPr lang="pt-BR" sz="4800" dirty="0" smtClean="0">
                <a:latin typeface="Calibri" pitchFamily="34" charset="0"/>
                <a:sym typeface="Wingdings" pitchFamily="2" charset="2"/>
              </a:rPr>
              <a:t>As grandes civilizações viam as doenças como </a:t>
            </a:r>
            <a:r>
              <a:rPr lang="pt-BR" sz="4800" b="1" dirty="0" smtClean="0">
                <a:solidFill>
                  <a:srgbClr val="0000FF"/>
                </a:solidFill>
                <a:latin typeface="Calibri" pitchFamily="34" charset="0"/>
                <a:sym typeface="Wingdings" pitchFamily="2" charset="2"/>
              </a:rPr>
              <a:t>decorrentes</a:t>
            </a:r>
            <a:r>
              <a:rPr lang="pt-BR" sz="4800" b="1" dirty="0" smtClean="0">
                <a:latin typeface="Calibri" pitchFamily="34" charset="0"/>
                <a:sym typeface="Wingdings" pitchFamily="2" charset="2"/>
              </a:rPr>
              <a:t> </a:t>
            </a:r>
            <a:r>
              <a:rPr lang="pt-BR" sz="4800" b="1" dirty="0" smtClean="0">
                <a:solidFill>
                  <a:srgbClr val="0000FF"/>
                </a:solidFill>
                <a:latin typeface="Calibri" pitchFamily="34" charset="0"/>
                <a:sym typeface="Wingdings" pitchFamily="2" charset="2"/>
              </a:rPr>
              <a:t>de causas externas</a:t>
            </a:r>
            <a:r>
              <a:rPr lang="pt-BR" sz="4800" dirty="0" smtClean="0">
                <a:solidFill>
                  <a:srgbClr val="0000FF"/>
                </a:solidFill>
                <a:latin typeface="Calibri" pitchFamily="34" charset="0"/>
                <a:sym typeface="Wingdings" pitchFamily="2" charset="2"/>
              </a:rPr>
              <a:t>, </a:t>
            </a:r>
            <a:r>
              <a:rPr lang="pt-BR" sz="4800" dirty="0" smtClean="0">
                <a:latin typeface="Calibri" pitchFamily="34" charset="0"/>
                <a:sym typeface="Wingdings" pitchFamily="2" charset="2"/>
              </a:rPr>
              <a:t>sem que o organismo tivesse participação no processo (elementos da natureza e ou espíritos sobrenaturais).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0"/>
            <a:ext cx="8229600" cy="1142984"/>
          </a:xfrm>
        </p:spPr>
        <p:txBody>
          <a:bodyPr/>
          <a:lstStyle/>
          <a:p>
            <a:r>
              <a:rPr lang="pt-BR" b="1" dirty="0" smtClean="0">
                <a:solidFill>
                  <a:srgbClr val="FF0000"/>
                </a:solidFill>
              </a:rPr>
              <a:t>TEORIA MÍSTICA </a:t>
            </a:r>
            <a:endParaRPr lang="pt-BR" b="1" dirty="0">
              <a:solidFill>
                <a:srgbClr val="FF0000"/>
              </a:solidFill>
            </a:endParaRPr>
          </a:p>
        </p:txBody>
      </p:sp>
      <p:sp>
        <p:nvSpPr>
          <p:cNvPr id="3" name="Espaço Reservado para Conteúdo 2"/>
          <p:cNvSpPr>
            <a:spLocks noGrp="1"/>
          </p:cNvSpPr>
          <p:nvPr>
            <p:ph idx="1"/>
          </p:nvPr>
        </p:nvSpPr>
        <p:spPr>
          <a:xfrm>
            <a:off x="0" y="1071546"/>
            <a:ext cx="9144000" cy="5786454"/>
          </a:xfrm>
        </p:spPr>
        <p:txBody>
          <a:bodyPr>
            <a:normAutofit/>
          </a:bodyPr>
          <a:lstStyle/>
          <a:p>
            <a:pPr>
              <a:lnSpc>
                <a:spcPct val="90000"/>
              </a:lnSpc>
            </a:pPr>
            <a:r>
              <a:rPr lang="pt-BR" sz="4000" dirty="0" smtClean="0"/>
              <a:t>doença </a:t>
            </a:r>
            <a:r>
              <a:rPr lang="pt-BR" sz="4000" dirty="0" smtClean="0"/>
              <a:t>como um fenômeno sobrenatural, algo além da sua compreensão do mundo</a:t>
            </a:r>
          </a:p>
          <a:p>
            <a:pPr>
              <a:lnSpc>
                <a:spcPct val="90000"/>
              </a:lnSpc>
            </a:pPr>
            <a:r>
              <a:rPr lang="pt-BR" sz="4000" dirty="0" smtClean="0"/>
              <a:t>doença </a:t>
            </a:r>
            <a:r>
              <a:rPr lang="pt-BR" sz="4000" dirty="0" smtClean="0"/>
              <a:t>era explicada </a:t>
            </a:r>
            <a:r>
              <a:rPr lang="pt-BR" sz="4000" dirty="0" smtClean="0"/>
              <a:t>como</a:t>
            </a:r>
            <a:r>
              <a:rPr lang="pt-BR" sz="4000" dirty="0" smtClean="0"/>
              <a:t> </a:t>
            </a:r>
            <a:r>
              <a:rPr lang="pt-BR" sz="4000" dirty="0" smtClean="0"/>
              <a:t>influência de demônios e outras forças sobrenaturais, que conviviam com os homens e podiam ser por eles invocados ou controlados, desde que fossem utilizados os meios adequados</a:t>
            </a:r>
          </a:p>
          <a:p>
            <a:endParaRPr lang="pt-BR" dirty="0"/>
          </a:p>
        </p:txBody>
      </p:sp>
    </p:spTree>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7184</TotalTime>
  <Words>2149</Words>
  <Application>Microsoft Office PowerPoint</Application>
  <PresentationFormat>Apresentação na tela (4:3)</PresentationFormat>
  <Paragraphs>138</Paragraphs>
  <Slides>38</Slides>
  <Notes>0</Notes>
  <HiddenSlides>0</HiddenSlides>
  <MMClips>0</MMClips>
  <ScaleCrop>false</ScaleCrop>
  <HeadingPairs>
    <vt:vector size="4" baseType="variant">
      <vt:variant>
        <vt:lpstr>Tema</vt:lpstr>
      </vt:variant>
      <vt:variant>
        <vt:i4>1</vt:i4>
      </vt:variant>
      <vt:variant>
        <vt:lpstr>Títulos de slides</vt:lpstr>
      </vt:variant>
      <vt:variant>
        <vt:i4>38</vt:i4>
      </vt:variant>
    </vt:vector>
  </HeadingPairs>
  <TitlesOfParts>
    <vt:vector size="39" baseType="lpstr">
      <vt:lpstr>Tema do Office</vt:lpstr>
      <vt:lpstr>SAÚDE PÚBLICA </vt:lpstr>
      <vt:lpstr>SAÚDE PÚBLICA/COLETIVA </vt:lpstr>
      <vt:lpstr>Apresentação do PowerPoint</vt:lpstr>
      <vt:lpstr>CONCEPÇÕES SOBRE A SAÚDE E A DOENÇA</vt:lpstr>
      <vt:lpstr>SAÚDE NÃO REPRESENTA A MESMA COISA PARA TODAS AS PESSOAS</vt:lpstr>
      <vt:lpstr>EXEMPLO: masturbação</vt:lpstr>
      <vt:lpstr>EXEMPLO: desejo de fuga dos escravos (drapetomania)</vt:lpstr>
      <vt:lpstr>Apresentação do PowerPoint</vt:lpstr>
      <vt:lpstr>TEORIA MÍSTICA </vt:lpstr>
      <vt:lpstr>MODELO RELIGIOSO  IDADE MÉDIA </vt:lpstr>
      <vt:lpstr>Apresentação do PowerPoint</vt:lpstr>
      <vt:lpstr>HISTÓRICO SAÚDE- DOENÇA</vt:lpstr>
      <vt:lpstr>A CULTURA CLÁSSICA GREGA E AS RAÍZES DA MEDICINA OCIDENTAL</vt:lpstr>
      <vt:lpstr>A CULTURA CLÁSSICA GREGA E AS RAÍZES DA MEDICINA OCIDENTAL</vt:lpstr>
      <vt:lpstr>MEDICINA GREGA </vt:lpstr>
      <vt:lpstr>TEORIA DOS MIASMAS (GASES)</vt:lpstr>
      <vt:lpstr>MEDICINAS CLÁSSICAS DA ÍNDIA E CHINA</vt:lpstr>
      <vt:lpstr>HISTÓRICO SAÚDE- DOENÇA</vt:lpstr>
      <vt:lpstr>IDADE MODERNA: o avanço da clínica e dos conceitos da CAUSALIDADE</vt:lpstr>
      <vt:lpstr>A SAÚDE PÚBLICA</vt:lpstr>
      <vt:lpstr>A SAÚDE PÚBLICA</vt:lpstr>
      <vt:lpstr>IDADE CONTEMPORÂNEA: da determinação social à Multicausalidade</vt:lpstr>
      <vt:lpstr>A SAÚDE PÚBLICA</vt:lpstr>
      <vt:lpstr>A SAÚDE PÚBLICA</vt:lpstr>
      <vt:lpstr>Apresentação do PowerPoint</vt:lpstr>
      <vt:lpstr>Apresentação do PowerPoint</vt:lpstr>
      <vt:lpstr>CONCEITOS DE SAÚDE</vt:lpstr>
      <vt:lpstr>Apresentação do PowerPoint</vt:lpstr>
      <vt:lpstr>CONCEITO  DE CAMPO DA SAÚDE  Marc Lalonde 1974 - Ministério da Saúde e do Bem-estar do Canadá </vt:lpstr>
      <vt:lpstr>Apresentação do PowerPoint</vt:lpstr>
      <vt:lpstr>CONFERÊNCIA DE ALMA-ATA URSS – 1978 CUIDADOS PRIMÁRIOS DE SAÚDE</vt:lpstr>
      <vt:lpstr>CONSTITUIÇÃO FEDERAL DE 1988, ARTIGO 196</vt:lpstr>
      <vt:lpstr>Apresentação do PowerPoint</vt:lpstr>
      <vt:lpstr>CONCEITO AMPLIADO DE SAÚDE </vt:lpstr>
      <vt:lpstr>Apresentação do PowerPoint</vt:lpstr>
      <vt:lpstr>PRINCÍPIOS CONTIDOS NA CARTA DE DIREITOS DOS USUÁRIOS DA SAÚDE </vt:lpstr>
      <vt:lpstr>QUEM TEM O DEVER DE ASSEGURAR A ASSISTÊNCIA À SAÚDE ÀS PESSOAS? </vt:lpstr>
      <vt:lpstr>SAÚDE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isabela</dc:creator>
  <cp:lastModifiedBy>Isabela</cp:lastModifiedBy>
  <cp:revision>18</cp:revision>
  <dcterms:created xsi:type="dcterms:W3CDTF">2016-09-14T16:02:11Z</dcterms:created>
  <dcterms:modified xsi:type="dcterms:W3CDTF">2018-03-19T13:09:03Z</dcterms:modified>
</cp:coreProperties>
</file>