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8"/>
  </p:notesMasterIdLst>
  <p:sldIdLst>
    <p:sldId id="404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07" r:id="rId14"/>
    <p:sldId id="405" r:id="rId15"/>
    <p:sldId id="406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363" r:id="rId33"/>
    <p:sldId id="353" r:id="rId34"/>
    <p:sldId id="356" r:id="rId35"/>
    <p:sldId id="361" r:id="rId36"/>
    <p:sldId id="362" r:id="rId37"/>
    <p:sldId id="333" r:id="rId38"/>
    <p:sldId id="324" r:id="rId39"/>
    <p:sldId id="325" r:id="rId40"/>
    <p:sldId id="275" r:id="rId41"/>
    <p:sldId id="323" r:id="rId42"/>
    <p:sldId id="374" r:id="rId43"/>
    <p:sldId id="436" r:id="rId44"/>
    <p:sldId id="449" r:id="rId45"/>
    <p:sldId id="450" r:id="rId46"/>
    <p:sldId id="426" r:id="rId47"/>
    <p:sldId id="437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F7F3"/>
    <a:srgbClr val="FFF5CD"/>
    <a:srgbClr val="F4FFCD"/>
    <a:srgbClr val="FFEBCD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8577" autoAdjust="0"/>
  </p:normalViewPr>
  <p:slideViewPr>
    <p:cSldViewPr>
      <p:cViewPr>
        <p:scale>
          <a:sx n="68" d="100"/>
          <a:sy n="68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4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EB15A5-4D75-41F6-AD95-7418F39336B5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9F22B-469A-42C0-9637-709CE2929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1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939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6FDC791-8685-4869-B384-AF6EE3874335}" type="slidenum">
              <a:rPr lang="pt-BR" sz="1200">
                <a:latin typeface="Arial" charset="0"/>
              </a:rPr>
              <a:pPr algn="r" eaLnBrk="1" hangingPunct="1"/>
              <a:t>37</a:t>
            </a:fld>
            <a:endParaRPr lang="pt-B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5AD0FB-CEE0-4751-8162-AE5FDA2EBC5E}" type="slidenum">
              <a:rPr lang="pt-BR" smtClean="0">
                <a:latin typeface="Arial" charset="0"/>
              </a:rPr>
              <a:pPr eaLnBrk="1" hangingPunct="1"/>
              <a:t>38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805D0B-727C-4920-8D5F-781B4BA3F016}" type="slidenum">
              <a:rPr lang="pt-BR" smtClean="0">
                <a:latin typeface="Arial" charset="0"/>
              </a:rPr>
              <a:pPr eaLnBrk="1" hangingPunct="1"/>
              <a:t>39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1- Paradigma da medicina obscurece sem negar as condições de vida;</a:t>
            </a:r>
          </a:p>
          <a:p>
            <a:pPr eaLnBrk="1" hangingPunct="1"/>
            <a:r>
              <a:rPr lang="pt-BR" smtClean="0"/>
              <a:t>2 – Previsibilidade, arsenal importante - Ex, do poliqueixoso e do multiconsultante...</a:t>
            </a:r>
          </a:p>
          <a:p>
            <a:pPr eaLnBrk="1" hangingPunct="1"/>
            <a:r>
              <a:rPr lang="pt-BR" smtClean="0"/>
              <a:t>3- Acolhimento, “escuta surda” – práticas que ouvem sem escutar. Uma escuta surda se constitui quando no lugar de indagar as evidências que nos constituem como sujeitos, nos deixamos conduzir por estas, reinficando-as. Produz-se aí a enfermagem da evidências, que tendo seus procedimentos dirigidos por naturalizações, pouco consegue captar das singularidades que permeiam o humano, a variabilidade e imprevisibilidade que constitui o vivo. Nesse sentido, a escuta acaba sendo reduzida a um ato protocolar, a uma técnica de coleta de evidências, de sinais, ou ainda, a um jogo interpretativo. A escuta surda produz como efeito a tutela e a culpabilização dos sujeitos, uma vez que fala por, fala de, em nome de, no lugar de falar com o outro (Heckert, A. 2007, p 207-208).</a:t>
            </a:r>
          </a:p>
          <a:p>
            <a:pPr eaLnBrk="1" hangingPunct="1"/>
            <a:r>
              <a:rPr lang="pt-BR" smtClean="0"/>
              <a:t>4- Reorganização da vida, reinterpretação...</a:t>
            </a:r>
          </a:p>
          <a:p>
            <a:pPr eaLnBrk="1" hangingPunct="1"/>
            <a:r>
              <a:rPr lang="pt-BR" smtClean="0"/>
              <a:t>Quando um quadrante é maior, há assimetrias...</a:t>
            </a:r>
          </a:p>
          <a:p>
            <a:pPr eaLnBrk="1" hangingPunct="1"/>
            <a:r>
              <a:rPr lang="pt-BR" smtClean="0"/>
              <a:t>Ex. Implantação de novos serviços, geram aumento no número de exames complementares...</a:t>
            </a:r>
          </a:p>
          <a:p>
            <a:pPr eaLnBrk="1" hangingPunct="1"/>
            <a:r>
              <a:rPr lang="pt-BR" smtClean="0"/>
              <a:t>E o usuário...é a razão de tudo</a:t>
            </a:r>
          </a:p>
          <a:p>
            <a:pPr eaLnBrk="1" hangingPunct="1"/>
            <a:r>
              <a:rPr lang="pt-BR" smtClean="0"/>
              <a:t>Olhar epidemiológico das necessidades em saúde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55146CB-4CD4-420B-B9A3-BBC35D47D579}" type="slidenum">
              <a:rPr lang="pt-BR" smtClean="0">
                <a:latin typeface="Arial" charset="0"/>
              </a:rPr>
              <a:pPr eaLnBrk="1" hangingPunct="1"/>
              <a:t>41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5C42-00EE-4E8F-8BF6-E7FA611502D0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9006-61D4-42FA-A3DC-6D480E1FD6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283514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D765-C70A-4F45-8ACD-E165024ED674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DC22-BC7C-4B3D-9C71-DF35CCCB87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64998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9E57-1544-41CC-9165-31448BB753D3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8E0B-2481-4843-9750-0495F4D013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472642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48C-5847-42CF-A29B-602E265E2ADF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7ED0-25CC-4F4D-8B1F-3ED708F596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326872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DBAA-13AE-4D8F-93F5-ECF164FF907B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54E7-28C8-4784-AC01-712405EBA6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17650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CFCB-BDCE-470C-BB69-A8F3BF898A8A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A708-5584-4A06-A60B-9CBF4C4C3A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314943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5F37-B696-4C4C-B85B-AD53E9B14EA9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5C-DEE8-4B84-91C3-9B8A9CD27F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35464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2F4B-5448-4EBB-955E-2ED2D3441AEF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B902-5069-4A3D-81B4-75917A347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989084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B43D-B2C9-4117-ABC5-B1E19D5E4D70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B921-D720-451E-9422-B6D8CF7C1E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850384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CCD6-67B2-4B6E-AC99-B2DF0FF9645F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497-1369-420E-9055-27AC67B1E2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55327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C7CD-C1C4-42DD-B15F-6E311078AB5C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D443-6C57-4E91-B9BA-CAC8C474F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55877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8740A9-86E6-4BF8-A800-1BC21050E5E1}" type="datetimeFigureOut">
              <a:rPr lang="pt-BR"/>
              <a:pPr>
                <a:defRPr/>
              </a:pPr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19E37-AF70-4D15-A4A1-498C382324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GESTÃO DO TRABALHO EM ENFERMAGEM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 txBox="1">
            <a:spLocks/>
          </p:cNvSpPr>
          <p:nvPr/>
        </p:nvSpPr>
        <p:spPr bwMode="auto">
          <a:xfrm>
            <a:off x="457200" y="836613"/>
            <a:ext cx="86868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Orientar clientes ou pacientes a assumirem, com autonomia a própria saúde;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. Coletar e organizar dados relativos ao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. Utilizar recursos e ferramenta de informática específica da área;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. Realizar primeiros socorros em situações de emergência.</a:t>
            </a:r>
            <a:br>
              <a:rPr lang="pt-BR" sz="2800">
                <a:latin typeface="Arial" charset="0"/>
                <a:cs typeface="Arial" charset="0"/>
              </a:rPr>
            </a:br>
            <a:endParaRPr lang="pt-BR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31750"/>
            <a:ext cx="7713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>
                <a:latin typeface="Calibri" pitchFamily="34" charset="0"/>
              </a:rPr>
              <a:t>Áreas de Atuação Profissional:</a:t>
            </a:r>
            <a:endParaRPr lang="pt-BR" sz="4400">
              <a:latin typeface="Calibri" pitchFamily="34" charset="0"/>
            </a:endParaRPr>
          </a:p>
        </p:txBody>
      </p:sp>
      <p:sp>
        <p:nvSpPr>
          <p:cNvPr id="12291" name="Espaço Reservado para Conteúdo 2"/>
          <p:cNvSpPr txBox="1">
            <a:spLocks/>
          </p:cNvSpPr>
          <p:nvPr/>
        </p:nvSpPr>
        <p:spPr bwMode="auto">
          <a:xfrm>
            <a:off x="395288" y="1412875"/>
            <a:ext cx="80645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400">
                <a:latin typeface="Arial" charset="0"/>
                <a:cs typeface="Arial" charset="0"/>
              </a:rPr>
              <a:t>O profissional Técnico em Enfermagem poderá atuar na assistência primária, secundária ou terciária sob a supervisão do enfermeiro, nas seguintes atividades: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a) do apoio ao diagnóstico (preparação e acompanhamento de exames diagnósticos);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b) na proteção e prevenção (promoção da biossegurança nas ações de enfermagem e assistência em saúde coletiva);</a:t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 txBox="1">
            <a:spLocks/>
          </p:cNvSpPr>
          <p:nvPr/>
        </p:nvSpPr>
        <p:spPr bwMode="auto">
          <a:xfrm>
            <a:off x="611188" y="620713"/>
            <a:ext cx="79311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c) na recuperação e reabilitação (assistência a clientes/pacientes em tratamento cirúrgico, assistência em saúde mental, assistência em situação de urgência e emergência, assistência à criança, ao adolescente e à mulher, assistência a paciente em estado grave);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d) na gestão em saúde (organização do processo de trabalho em saúde e em enfermagem) sob a supervisão do enfermeiro.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381000"/>
            <a:ext cx="6851650" cy="1103313"/>
          </a:xfrm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norm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pt-B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DESORGANIZAÇÃO</a:t>
            </a:r>
          </a:p>
        </p:txBody>
      </p:sp>
      <p:pic>
        <p:nvPicPr>
          <p:cNvPr id="14339" name="Picture 7" descr="MPj0401792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6313"/>
            <a:ext cx="244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16013" y="3929063"/>
            <a:ext cx="7156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3200" b="1">
                <a:latin typeface="Times New Roman" pitchFamily="18" charset="0"/>
              </a:rPr>
              <a:t>Um dia na vida de um desorganizado!!!!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/>
        </p:nvSpPr>
        <p:spPr bwMode="auto">
          <a:xfrm>
            <a:off x="685800" y="1016000"/>
            <a:ext cx="7772400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Nós planejamos nossas atividades diárias?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Temos agenda?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Deixamos muita coisa para depois?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Temos muito retrabalho?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Como melhorar isso?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pt-BR" sz="3200">
              <a:latin typeface="Calibri" pitchFamily="34" charset="0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buFontTx/>
              <a:buChar char="•"/>
            </a:pPr>
            <a:endParaRPr lang="pt-BR" sz="32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pt-BR" sz="3200" b="1">
                <a:solidFill>
                  <a:srgbClr val="FF3300"/>
                </a:solidFill>
                <a:latin typeface="Calibri" pitchFamily="34" charset="0"/>
              </a:rPr>
              <a:t>GESTÃO POR PROCESSOS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088" y="54927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kumimoji="1" lang="pt-B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827088" y="22050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Pode ser definido como um conjunto de atividades de trabalho inter-relacionado que se caracteriza por requerer certos insumos e tarefas particulares, implicando em um valor agregado com vistas  a obter resultados.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81BEF9FF-95D3-4AAB-B597-3C44DDD762F3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635375" y="5589588"/>
            <a:ext cx="5329238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55763" y="5408613"/>
            <a:ext cx="349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Consulta mediante protocolo </a:t>
            </a:r>
          </a:p>
        </p:txBody>
      </p:sp>
      <p:pic>
        <p:nvPicPr>
          <p:cNvPr id="17413" name="Picture 4" descr="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17600"/>
            <a:ext cx="2016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237413" y="2136775"/>
            <a:ext cx="1655762" cy="1008063"/>
          </a:xfrm>
          <a:prstGeom prst="rightArrow">
            <a:avLst>
              <a:gd name="adj1" fmla="val 50000"/>
              <a:gd name="adj2" fmla="val 41063"/>
            </a:avLst>
          </a:prstGeom>
          <a:solidFill>
            <a:srgbClr val="CC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>
                <a:latin typeface="Arial" charset="0"/>
              </a:rPr>
              <a:t>Saídas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32138" y="2127250"/>
            <a:ext cx="3240087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5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TRANSFORMAÇÃO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1800000">
            <a:off x="2339975" y="2774950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700338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1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208338" y="3132138"/>
            <a:ext cx="284162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4067175" y="3132138"/>
            <a:ext cx="355600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500563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3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03800" y="3132138"/>
            <a:ext cx="288925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432425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4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-1800000">
            <a:off x="6732588" y="2708275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563938" y="3176588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92888" y="4437063"/>
            <a:ext cx="237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Tarefas que agregam valor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844800" y="188913"/>
            <a:ext cx="6264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</a:t>
            </a:r>
            <a:r>
              <a:rPr kumimoji="1" lang="pt-BR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CONSULTA MÉDICA</a:t>
            </a:r>
            <a:endParaRPr kumimoji="1" lang="pt-BR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0825" y="4221163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Recebimento da paciente;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52863" y="5805488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Encaminhamentos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35375" y="6237288"/>
            <a:ext cx="4465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Agendamento próxima consulta</a:t>
            </a:r>
            <a:endParaRPr lang="pt-BR" sz="20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7430" name="Picture 23" descr="gest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0"/>
          <a:stretch>
            <a:fillRect/>
          </a:stretch>
        </p:blipFill>
        <p:spPr bwMode="auto">
          <a:xfrm>
            <a:off x="7524750" y="692150"/>
            <a:ext cx="7604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6372225" y="3141663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5</a:t>
            </a:r>
          </a:p>
        </p:txBody>
      </p:sp>
      <p:sp>
        <p:nvSpPr>
          <p:cNvPr id="17432" name="AutoShape 25"/>
          <p:cNvSpPr>
            <a:spLocks noChangeArrowheads="1"/>
          </p:cNvSpPr>
          <p:nvPr/>
        </p:nvSpPr>
        <p:spPr bwMode="auto">
          <a:xfrm>
            <a:off x="5940425" y="3140075"/>
            <a:ext cx="288925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33" name="Line 27"/>
          <p:cNvSpPr>
            <a:spLocks noChangeShapeType="1"/>
          </p:cNvSpPr>
          <p:nvPr/>
        </p:nvSpPr>
        <p:spPr bwMode="auto">
          <a:xfrm>
            <a:off x="2916238" y="357187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>
            <a:off x="3779838" y="3573463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>
            <a:off x="4716463" y="3573463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187450" y="479742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Atualização do cadastro </a:t>
            </a:r>
          </a:p>
        </p:txBody>
      </p:sp>
      <p:sp>
        <p:nvSpPr>
          <p:cNvPr id="17437" name="Line 31"/>
          <p:cNvSpPr>
            <a:spLocks noChangeShapeType="1"/>
          </p:cNvSpPr>
          <p:nvPr/>
        </p:nvSpPr>
        <p:spPr bwMode="auto">
          <a:xfrm>
            <a:off x="5651500" y="3573463"/>
            <a:ext cx="0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8" name="Line 32"/>
          <p:cNvSpPr>
            <a:spLocks noChangeShapeType="1"/>
          </p:cNvSpPr>
          <p:nvPr/>
        </p:nvSpPr>
        <p:spPr bwMode="auto">
          <a:xfrm>
            <a:off x="6588125" y="3571875"/>
            <a:ext cx="0" cy="273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39" name="Text Box 33"/>
          <p:cNvSpPr txBox="1">
            <a:spLocks noChangeArrowheads="1"/>
          </p:cNvSpPr>
          <p:nvPr/>
        </p:nvSpPr>
        <p:spPr bwMode="auto">
          <a:xfrm>
            <a:off x="6948488" y="3068638"/>
            <a:ext cx="1727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1700">
                <a:latin typeface="Arial" charset="0"/>
              </a:rPr>
              <a:t>Cidadã atendida com qualidade.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635375" y="728663"/>
            <a:ext cx="215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Equipe de saúde </a:t>
            </a:r>
          </a:p>
        </p:txBody>
      </p: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292100" y="908050"/>
            <a:ext cx="2192338" cy="2379663"/>
            <a:chOff x="230" y="1207"/>
            <a:chExt cx="1381" cy="1499"/>
          </a:xfrm>
        </p:grpSpPr>
        <p:sp>
          <p:nvSpPr>
            <p:cNvPr id="17442" name="AutoShape 36"/>
            <p:cNvSpPr>
              <a:spLocks noChangeArrowheads="1"/>
            </p:cNvSpPr>
            <p:nvPr/>
          </p:nvSpPr>
          <p:spPr bwMode="auto">
            <a:xfrm>
              <a:off x="295" y="2000"/>
              <a:ext cx="1316" cy="635"/>
            </a:xfrm>
            <a:prstGeom prst="rightArrow">
              <a:avLst>
                <a:gd name="adj1" fmla="val 50000"/>
                <a:gd name="adj2" fmla="val 51811"/>
              </a:avLst>
            </a:prstGeom>
            <a:solidFill>
              <a:srgbClr val="CCCC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>
                  <a:latin typeface="Arial" charset="0"/>
                </a:rPr>
                <a:t>Entradas</a:t>
              </a:r>
            </a:p>
          </p:txBody>
        </p:sp>
        <p:pic>
          <p:nvPicPr>
            <p:cNvPr id="17443" name="Picture 37" descr="Nome do Arquivo: j0230742.wmf&#10;Palavras-chave: empresários, executivos, homens ...&#10;Tamanho do Arquivo: 15 KB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7F7"/>
                </a:clrFrom>
                <a:clrTo>
                  <a:srgbClr val="FF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07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Text Box 38"/>
            <p:cNvSpPr txBox="1">
              <a:spLocks noChangeArrowheads="1"/>
            </p:cNvSpPr>
            <p:nvPr/>
          </p:nvSpPr>
          <p:spPr bwMode="auto">
            <a:xfrm>
              <a:off x="230" y="2485"/>
              <a:ext cx="1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sz="1700">
                <a:latin typeface="Arial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D6978D6-94AE-48D7-9A4C-F15649BDC0BF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276600" y="5589588"/>
            <a:ext cx="5688013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5408613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Verificação da carteira de vacinação</a:t>
            </a:r>
          </a:p>
        </p:txBody>
      </p:sp>
      <p:pic>
        <p:nvPicPr>
          <p:cNvPr id="18437" name="Picture 4" descr="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17600"/>
            <a:ext cx="237648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237413" y="2136775"/>
            <a:ext cx="1655762" cy="1008063"/>
          </a:xfrm>
          <a:prstGeom prst="rightArrow">
            <a:avLst>
              <a:gd name="adj1" fmla="val 50000"/>
              <a:gd name="adj2" fmla="val 41063"/>
            </a:avLst>
          </a:prstGeom>
          <a:solidFill>
            <a:srgbClr val="CC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>
                <a:latin typeface="Arial" charset="0"/>
              </a:rPr>
              <a:t>Saídas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32138" y="2127250"/>
            <a:ext cx="3240087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5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TRANSFORMAÇÃO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800000">
            <a:off x="2339975" y="2774950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700338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1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208338" y="3132138"/>
            <a:ext cx="284162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067175" y="3132138"/>
            <a:ext cx="355600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500563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3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003800" y="3132138"/>
            <a:ext cx="288925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432425" y="316865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4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rot="-1800000">
            <a:off x="6732588" y="2708275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563938" y="3176588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92888" y="4437063"/>
            <a:ext cx="237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Tarefas que agregam valor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844800" y="188913"/>
            <a:ext cx="6264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</a:t>
            </a:r>
            <a:r>
              <a:rPr kumimoji="1" lang="pt-BR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VACINA</a:t>
            </a:r>
            <a:endParaRPr kumimoji="1" lang="pt-BR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0825" y="4221163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Recebimento da paciente;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48038" y="5805488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Aplicação da vacina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35375" y="6237288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Orientações e aprazamento</a:t>
            </a:r>
            <a:endParaRPr lang="pt-BR" sz="20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6372225" y="3141663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pt-BR" sz="2000">
                <a:latin typeface="Arial" charset="0"/>
              </a:rPr>
              <a:t>5</a:t>
            </a:r>
          </a:p>
        </p:txBody>
      </p:sp>
      <p:sp>
        <p:nvSpPr>
          <p:cNvPr id="18455" name="AutoShape 24"/>
          <p:cNvSpPr>
            <a:spLocks noChangeArrowheads="1"/>
          </p:cNvSpPr>
          <p:nvPr/>
        </p:nvSpPr>
        <p:spPr bwMode="auto">
          <a:xfrm>
            <a:off x="5940425" y="3140075"/>
            <a:ext cx="288925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2916238" y="357187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3779838" y="3573463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4716463" y="3573463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187450" y="479742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Atualização do cadastro </a:t>
            </a:r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5651500" y="3573463"/>
            <a:ext cx="0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>
            <a:off x="6588125" y="3571875"/>
            <a:ext cx="0" cy="273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6948488" y="3068638"/>
            <a:ext cx="1727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1700">
                <a:latin typeface="Arial" charset="0"/>
              </a:rPr>
              <a:t>Cidadão atendida com qualidade.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635375" y="728663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Equipe de saúde </a:t>
            </a:r>
          </a:p>
        </p:txBody>
      </p:sp>
      <p:pic>
        <p:nvPicPr>
          <p:cNvPr id="18464" name="Picture 33" descr="CAPA_TOQUE_O_BE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4796" r="14680" b="11549"/>
          <a:stretch>
            <a:fillRect/>
          </a:stretch>
        </p:blipFill>
        <p:spPr bwMode="auto">
          <a:xfrm>
            <a:off x="7175500" y="908050"/>
            <a:ext cx="11414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292100" y="908050"/>
            <a:ext cx="2192338" cy="2379663"/>
            <a:chOff x="230" y="1207"/>
            <a:chExt cx="1381" cy="1499"/>
          </a:xfrm>
        </p:grpSpPr>
        <p:sp>
          <p:nvSpPr>
            <p:cNvPr id="18466" name="AutoShape 36"/>
            <p:cNvSpPr>
              <a:spLocks noChangeArrowheads="1"/>
            </p:cNvSpPr>
            <p:nvPr/>
          </p:nvSpPr>
          <p:spPr bwMode="auto">
            <a:xfrm>
              <a:off x="295" y="2000"/>
              <a:ext cx="1316" cy="635"/>
            </a:xfrm>
            <a:prstGeom prst="rightArrow">
              <a:avLst>
                <a:gd name="adj1" fmla="val 50000"/>
                <a:gd name="adj2" fmla="val 51811"/>
              </a:avLst>
            </a:prstGeom>
            <a:solidFill>
              <a:srgbClr val="CCCC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accent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>
                  <a:latin typeface="Arial" charset="0"/>
                </a:rPr>
                <a:t>Entradas</a:t>
              </a:r>
            </a:p>
          </p:txBody>
        </p:sp>
        <p:pic>
          <p:nvPicPr>
            <p:cNvPr id="18467" name="Picture 37" descr="Nome do Arquivo: j0230742.wmf&#10;Palavras-chave: empresários, executivos, homens ...&#10;Tamanho do Arquivo: 15 KB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7F7"/>
                </a:clrFrom>
                <a:clrTo>
                  <a:srgbClr val="FF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07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Text Box 38"/>
            <p:cNvSpPr txBox="1">
              <a:spLocks noChangeArrowheads="1"/>
            </p:cNvSpPr>
            <p:nvPr/>
          </p:nvSpPr>
          <p:spPr bwMode="auto">
            <a:xfrm>
              <a:off x="230" y="2485"/>
              <a:ext cx="1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sz="1700">
                <a:latin typeface="Arial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5AEE871C-76D6-42B5-9E54-3824C23CDC7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8313" y="1023938"/>
            <a:ext cx="8353425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pt-B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Os </a:t>
            </a:r>
            <a:r>
              <a:rPr lang="pt-BR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recursos</a:t>
            </a:r>
            <a:r>
              <a:rPr lang="pt-B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podem incluir: pessoal, finanças, instalações, equipamentos, métodos e técnicas.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3575" y="260350"/>
            <a:ext cx="5761038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31290" r="6670" b="7288"/>
          <a:stretch>
            <a:fillRect/>
          </a:stretch>
        </p:blipFill>
        <p:spPr bwMode="auto">
          <a:xfrm>
            <a:off x="1187450" y="2100263"/>
            <a:ext cx="727233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ada 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750"/>
            <a:ext cx="8774112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>
                <a:latin typeface="Arial" charset="0"/>
                <a:cs typeface="Arial" charset="0"/>
              </a:rPr>
              <a:t>Observações</a:t>
            </a:r>
          </a:p>
        </p:txBody>
      </p:sp>
      <p:sp>
        <p:nvSpPr>
          <p:cNvPr id="3075" name="Espaço Reservado para Conteúdo 2"/>
          <p:cNvSpPr txBox="1">
            <a:spLocks/>
          </p:cNvSpPr>
          <p:nvPr/>
        </p:nvSpPr>
        <p:spPr bwMode="auto">
          <a:xfrm>
            <a:off x="323850" y="1125538"/>
            <a:ext cx="8424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Arial" charset="0"/>
                <a:cs typeface="Arial" charset="0"/>
              </a:rPr>
              <a:t>O Técnico em Enfermagem, é preparado para atuar com competências técnico cientificas nas várias áreas de abrangência de atenção à Saúde individual e coletiva.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Arial" charset="0"/>
                <a:cs typeface="Arial" charset="0"/>
              </a:rPr>
              <a:t>O exercício da profissão estará alicerçado numa visão global desde a promoção da saúde, prevenção de agravos, recuperação de saúde e gestão dos serviços de forma humanizada garantido a atenção integral à saúde do cidadão.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82E69C9-8DF1-418C-9C02-E9E5AF8EE57A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03575" y="260350"/>
            <a:ext cx="5761038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353425" cy="210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processo poderá exigir que a </a:t>
            </a:r>
            <a:r>
              <a:rPr lang="pt-BR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seqüência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etapas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seja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documentada 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 meio de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especificações ou requisitos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de procedimentos e de instruções de trabalho, bem como que as </a:t>
            </a: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etapas de medição e controle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sejam adequadamente definidas.</a:t>
            </a:r>
          </a:p>
        </p:txBody>
      </p:sp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84538"/>
            <a:ext cx="2952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63888"/>
            <a:ext cx="4679950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851C1ED-27C7-4585-9A9D-EF8F53231E4C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158875" y="200025"/>
            <a:ext cx="74803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IMPORTÂNCIA DO </a:t>
            </a:r>
          </a:p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GERENCIAMENTO DOS PROCESSOS</a:t>
            </a:r>
          </a:p>
        </p:txBody>
      </p:sp>
      <p:sp>
        <p:nvSpPr>
          <p:cNvPr id="22532" name="Rectangle 23"/>
          <p:cNvSpPr txBox="1">
            <a:spLocks noChangeArrowheads="1"/>
          </p:cNvSpPr>
          <p:nvPr/>
        </p:nvSpPr>
        <p:spPr bwMode="auto">
          <a:xfrm>
            <a:off x="685800" y="1844675"/>
            <a:ext cx="6191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100" b="1">
                <a:latin typeface="Arial" charset="0"/>
              </a:rPr>
              <a:t>São vários os motivos, mas podemos destacar: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variabilidade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custos / desperdícios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Determinar as responsabilidades e autoridades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a previsibilidade e confiabilidade nos resultados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o grau de satisfação dos clientes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ocorrência de riscos evitáveis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100">
              <a:latin typeface="Arial" charset="0"/>
            </a:endParaRPr>
          </a:p>
        </p:txBody>
      </p:sp>
      <p:pic>
        <p:nvPicPr>
          <p:cNvPr id="22533" name="Picture 24" descr="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428"/>
          <a:stretch>
            <a:fillRect/>
          </a:stretch>
        </p:blipFill>
        <p:spPr bwMode="auto">
          <a:xfrm>
            <a:off x="6948488" y="2205038"/>
            <a:ext cx="1838325" cy="2319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31"/>
          <p:cNvGrpSpPr>
            <a:grpSpLocks/>
          </p:cNvGrpSpPr>
          <p:nvPr/>
        </p:nvGrpSpPr>
        <p:grpSpPr bwMode="auto">
          <a:xfrm>
            <a:off x="0" y="4827588"/>
            <a:ext cx="2300288" cy="2057400"/>
            <a:chOff x="0" y="3041"/>
            <a:chExt cx="1449" cy="1296"/>
          </a:xfrm>
        </p:grpSpPr>
        <p:pic>
          <p:nvPicPr>
            <p:cNvPr id="22535" name="Picture 29" descr="MPj04093470000[1]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8E5ED"/>
                </a:clrFrom>
                <a:clrTo>
                  <a:srgbClr val="D8E5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5"/>
              <a:ext cx="1292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Oval 30"/>
            <p:cNvSpPr>
              <a:spLocks noChangeArrowheads="1"/>
            </p:cNvSpPr>
            <p:nvPr/>
          </p:nvSpPr>
          <p:spPr bwMode="auto">
            <a:xfrm rot="1687881">
              <a:off x="1041" y="3041"/>
              <a:ext cx="408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7EF56B4-29FB-4107-9ECF-9875F05D81A7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1341438"/>
            <a:ext cx="8424863" cy="4651375"/>
            <a:chOff x="204" y="845"/>
            <a:chExt cx="5307" cy="293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85" y="845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pt-BR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 Espanha confundiram.... DIREITO E ESQUERDO</a:t>
              </a:r>
            </a:p>
          </p:txBody>
        </p:sp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204" y="1162"/>
              <a:ext cx="5307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pt-BR" i="1">
                  <a:latin typeface="Arial" charset="0"/>
                </a:rPr>
                <a:t>Guillermo L., um paciente diabético de 51 anos, ao despertar da anestesia, depois de submeter-se a uma cirurgia para retirada de carcinoma no pé direito (tumor maligno), descobriu espantado que lhe haviam amputado o pé esquerdo. </a:t>
              </a:r>
            </a:p>
            <a:p>
              <a:pPr algn="ctr" eaLnBrk="0" hangingPunct="0"/>
              <a:endParaRPr lang="pt-BR" i="1">
                <a:latin typeface="Arial" charset="0"/>
              </a:endParaRPr>
            </a:p>
            <a:p>
              <a:pPr algn="ctr" eaLnBrk="0" hangingPunct="0"/>
              <a:r>
                <a:rPr lang="pt-BR" i="1">
                  <a:latin typeface="Arial" charset="0"/>
                </a:rPr>
                <a:t>O chocante da situação é que posteriormente tiveram de amputar-lhe o pé direito!</a:t>
              </a:r>
            </a:p>
          </p:txBody>
        </p:sp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95" y="3385"/>
              <a:ext cx="258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r">
                <a:lnSpc>
                  <a:spcPct val="120000"/>
                </a:lnSpc>
                <a:buFont typeface="Wingdings" pitchFamily="2" charset="2"/>
                <a:buNone/>
              </a:pPr>
              <a:r>
                <a:rPr lang="pt-BR" sz="2000" i="1"/>
                <a:t>A assustadora história da medicina </a:t>
              </a:r>
              <a:br>
                <a:rPr lang="pt-BR" sz="2000" i="1"/>
              </a:br>
              <a:r>
                <a:rPr lang="pt-BR" sz="2000" i="1"/>
                <a:t>Ediouro,2002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738" y="146050"/>
            <a:ext cx="419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RISCOS EVITÁVEIS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0B1119D7-AB40-4213-A590-FB8E51C36FC3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7688" y="2205038"/>
            <a:ext cx="80581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140000"/>
              </a:lnSpc>
            </a:pPr>
            <a:r>
              <a:rPr lang="pt-BR" i="1">
                <a:latin typeface="Arial" charset="0"/>
              </a:rPr>
              <a:t>0,1% de erro pode significar: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3" y="155733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/>
            <a:r>
              <a:rPr lang="pt-BR" i="1">
                <a:latin typeface="Arial" charset="0"/>
              </a:rPr>
              <a:t>99,9% de acertos é um bom RESULTADO?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3168650"/>
            <a:ext cx="727233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20 mil prescrições erradas de remédio/ano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15 mil quedas acidentais de RN em hospitais/ano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500 cirurgias incorretas/semana</a:t>
            </a:r>
          </a:p>
          <a:p>
            <a:pPr eaLnBrk="0" hangingPunct="0">
              <a:lnSpc>
                <a:spcPct val="130000"/>
              </a:lnSpc>
            </a:pPr>
            <a:r>
              <a:rPr lang="pt-BR" sz="2200" i="1">
                <a:latin typeface="Arial" charset="0"/>
              </a:rPr>
              <a:t>• 2 mil correspondências perdidas/hora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538163" y="722313"/>
            <a:ext cx="7208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4400">
                <a:solidFill>
                  <a:schemeClr val="tx2"/>
                </a:solidFill>
                <a:latin typeface="Arial" charset="0"/>
              </a:rPr>
              <a:t>E por falar em resultados ....</a:t>
            </a:r>
          </a:p>
        </p:txBody>
      </p:sp>
      <p:pic>
        <p:nvPicPr>
          <p:cNvPr id="7" name="Picture 7" descr="tn_espa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8067" r="1129" b="1031"/>
          <a:stretch>
            <a:fillRect/>
          </a:stretch>
        </p:blipFill>
        <p:spPr bwMode="auto">
          <a:xfrm>
            <a:off x="6729413" y="2492375"/>
            <a:ext cx="22352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89A7C9CB-06A3-4389-AAAD-83922F74B83F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5508625" y="5734050"/>
            <a:ext cx="3240088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12900"/>
            <a:ext cx="534352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6375" y="260350"/>
            <a:ext cx="8686800" cy="1139825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hangingPunct="0">
              <a:defRPr/>
            </a:pPr>
            <a:r>
              <a:rPr kumimoji="1" lang="pt-BR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Fundamentos da Gestão por Processo</a:t>
            </a:r>
          </a:p>
        </p:txBody>
      </p:sp>
      <p:sp>
        <p:nvSpPr>
          <p:cNvPr id="25606" name="Rectangle 4"/>
          <p:cNvSpPr txBox="1">
            <a:spLocks noChangeArrowheads="1"/>
          </p:cNvSpPr>
          <p:nvPr/>
        </p:nvSpPr>
        <p:spPr bwMode="auto">
          <a:xfrm>
            <a:off x="6932613" y="4646613"/>
            <a:ext cx="22113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1600" b="1">
                <a:latin typeface="Arial" charset="0"/>
              </a:rPr>
              <a:t>Processos: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Estratégicos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Apoio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1600" b="1">
                <a:latin typeface="Arial" charset="0"/>
              </a:rPr>
              <a:t>Finalisticos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42888" y="4630738"/>
            <a:ext cx="2211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1600">
                <a:latin typeface="Arial" charset="0"/>
              </a:rPr>
              <a:t>Padronizar: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Tarefas Criticas</a:t>
            </a: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851525" y="1812925"/>
            <a:ext cx="31130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t-BR" sz="1600">
                <a:latin typeface="Arial" charset="0"/>
              </a:rPr>
              <a:t>Capacitação: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1600">
                <a:latin typeface="Arial" charset="0"/>
              </a:rPr>
              <a:t>Com base na tarefa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 rot="5400000">
            <a:off x="7231063" y="3998913"/>
            <a:ext cx="609600" cy="641350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10718770 h 21600"/>
              <a:gd name="T4" fmla="*/ 2578241 w 21600"/>
              <a:gd name="T5" fmla="*/ 19043047 h 21600"/>
              <a:gd name="T6" fmla="*/ 17204267 w 21600"/>
              <a:gd name="T7" fmla="*/ 53593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 rot="16200000" flipH="1">
            <a:off x="1225551" y="3930650"/>
            <a:ext cx="609600" cy="790575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16286980 h 21600"/>
              <a:gd name="T4" fmla="*/ 2578241 w 21600"/>
              <a:gd name="T5" fmla="*/ 28935594 h 21600"/>
              <a:gd name="T6" fmla="*/ 17204267 w 21600"/>
              <a:gd name="T7" fmla="*/ 814350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611" name="AutoShape 9"/>
          <p:cNvSpPr>
            <a:spLocks noChangeArrowheads="1"/>
          </p:cNvSpPr>
          <p:nvPr/>
        </p:nvSpPr>
        <p:spPr bwMode="auto">
          <a:xfrm>
            <a:off x="5273675" y="1903413"/>
            <a:ext cx="517525" cy="320675"/>
          </a:xfrm>
          <a:prstGeom prst="rightArrow">
            <a:avLst>
              <a:gd name="adj1" fmla="val 50000"/>
              <a:gd name="adj2" fmla="val 40347"/>
            </a:avLst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F8288F78-5B26-4162-B30B-1C041AA33714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6725" y="2063750"/>
            <a:ext cx="8281988" cy="3381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 PROCESSOS PODEM SER CLASSIFICADOS EM: </a:t>
            </a:r>
          </a:p>
          <a:p>
            <a:pPr>
              <a:lnSpc>
                <a:spcPct val="110000"/>
              </a:lnSpc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Estratégico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Finalístico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apoio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6A89897-17E9-41A7-BAE4-C1E039234583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1484313"/>
            <a:ext cx="8208963" cy="4321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ESTRATÉGICOS: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definem o negócio da organização e direcionam os processos finalísticos.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pt-BR" sz="2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Exemplo: Gestão de Pessoas, Plano Diretor / Estratégico, Controle Orçamentário, etc.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Concentrado </a:t>
            </a: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Nível Central – Secretaria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B64B79-2E48-42A6-A97D-CFC6B04E8176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281987" cy="5505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FINALÍSTICOS: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5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geram os produtos ou serviços finais da organização, isto é, aqueles produtos e serviços que são entregues e atendem as necessidades e expectativas das partes interessadas. Estes processos contribuem diretamente para a criação de valor para os clientes e para a sociedade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Exemplo: Consulta, Visita domiciliar, Vacinas, Internação clínica, Atendimento em Urgência,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B18542D-337A-4E96-A778-13F47793C283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542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DE APOIO: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dão suporte direto aos processos finalísticos. Fornecem ou criam as condições necessárias para que a organização possa gerar seus produtos ou serviços que vão atender às necessidades e expectativas de seus clientes e da sociedade, agregando valor para estes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Exemplos: Higienização, Serviço de Manutenção, Laboratório, Esterilização, SAME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D3EB1181-C188-4AED-B841-B047083857ED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579563"/>
            <a:ext cx="8713788" cy="4362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VISA RESPONDER AS SEGUINTES PERGUNTAS: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 que fazer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Como fazer</a:t>
            </a:r>
            <a:r>
              <a:rPr lang="pt-B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uem faz?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Quando faz?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Quanto faz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 que recurso?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 qual resultado?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Como medir o resultado?</a:t>
            </a:r>
            <a:endParaRPr lang="pt-BR" sz="4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333375"/>
            <a:ext cx="7859713" cy="6140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Técnico em Enfermagem é o profissional que vai atuar na área da saúde com estas competências: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Desenvolver em equipe atividades de promoção da saúde e de prevenção de agravos ao individuo nas diferentes faixas etárias, a família, a grupos e a comunidade.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Desenvolver em equipe as atividades de recuperação /reabilitação da saúde de pacientes/ clientes graves de qualquer faixa etária, que estejam em estado critico e que exigem cuidados de enfermagem que envolva ambientes e procedimentos de maior complexidade e suporte tecnológico.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Desempenhar ações de gestão, planejamento e administração, com vistas à eficiência e a eficácia de processo de trabalho da enfermagem.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96E80FA6-D8B8-4C6B-B03D-D02A9F0CF653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35600" y="5516563"/>
            <a:ext cx="3313113" cy="1081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188913"/>
            <a:ext cx="5761037" cy="576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MELHORIA DO DESEMPENHO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40538" cy="466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D156A7-8B2D-4E69-AC2E-39F26138FFA4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3575" y="260350"/>
            <a:ext cx="5761038" cy="576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kumimoji="1" lang="pt-BR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DEFINIÇÃO DOS PAPÉIS</a:t>
            </a:r>
          </a:p>
        </p:txBody>
      </p:sp>
      <p:pic>
        <p:nvPicPr>
          <p:cNvPr id="32772" name="Picture 3" descr="Empresa_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016125"/>
            <a:ext cx="33766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030413"/>
            <a:ext cx="30956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413" y="981075"/>
            <a:ext cx="712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definição dos papéis é importante para evitar </a:t>
            </a:r>
          </a:p>
          <a:p>
            <a:pPr>
              <a:defRPr/>
            </a:pPr>
            <a:r>
              <a:rPr lang="pt-BR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principalmente....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0438" y="5132388"/>
            <a:ext cx="3540125" cy="4572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Acúmulo de tarefas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03800" y="5132388"/>
            <a:ext cx="3540125" cy="4572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Retrabalho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1638"/>
            <a:ext cx="8229600" cy="1371600"/>
          </a:xfrm>
        </p:spPr>
        <p:txBody>
          <a:bodyPr/>
          <a:lstStyle/>
          <a:p>
            <a:pPr eaLnBrk="1" hangingPunct="1"/>
            <a:r>
              <a:rPr lang="pt-BR" sz="4000" b="1" smtClean="0">
                <a:solidFill>
                  <a:srgbClr val="006600"/>
                </a:solidFill>
              </a:rPr>
              <a:t>Enfermagem: Gestão e Gerência</a:t>
            </a:r>
          </a:p>
        </p:txBody>
      </p:sp>
      <p:pic>
        <p:nvPicPr>
          <p:cNvPr id="33795" name="Picture 4" descr="enfermeiras-doutores-ficar_~pe0007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1278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778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z="3000" b="1" smtClean="0"/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Escolhe caminho a seguir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Alocação de  recursos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Foco no resultado</a:t>
            </a:r>
          </a:p>
          <a:p>
            <a:pPr eaLnBrk="1" hangingPunct="1"/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4820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81200"/>
            <a:ext cx="3403600" cy="41148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4000" b="1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35213"/>
            <a:ext cx="4356100" cy="35766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30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3000" smtClean="0">
                <a:solidFill>
                  <a:srgbClr val="990000"/>
                </a:solidFill>
              </a:rPr>
              <a:t>Gestão começa com um acordo do propósito</a:t>
            </a:r>
          </a:p>
          <a:p>
            <a:pPr eaLnBrk="1" hangingPunct="1">
              <a:lnSpc>
                <a:spcPct val="90000"/>
              </a:lnSpc>
            </a:pPr>
            <a:endParaRPr lang="pt-BR" sz="300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3000" smtClean="0">
                <a:solidFill>
                  <a:srgbClr val="990000"/>
                </a:solidFill>
              </a:rPr>
              <a:t>Gestor tem um pé no presente e outro no futuro</a:t>
            </a:r>
          </a:p>
          <a:p>
            <a:pPr eaLnBrk="1" hangingPunct="1">
              <a:lnSpc>
                <a:spcPct val="90000"/>
              </a:lnSpc>
            </a:pPr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5844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16113"/>
            <a:ext cx="3403600" cy="452596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847725"/>
          </a:xfrm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rgbClr val="006600"/>
                </a:solidFill>
              </a:rPr>
              <a:t>ENFERMAGEM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8025" y="1268413"/>
            <a:ext cx="8435975" cy="5113337"/>
          </a:xfrm>
        </p:spPr>
        <p:txBody>
          <a:bodyPr/>
          <a:lstStyle/>
          <a:p>
            <a:pPr eaLnBrk="1" hangingPunct="1"/>
            <a:endParaRPr lang="pt-BR" sz="2000" smtClean="0">
              <a:solidFill>
                <a:srgbClr val="990000"/>
              </a:solidFill>
            </a:endParaRPr>
          </a:p>
          <a:p>
            <a:pPr eaLnBrk="1" hangingPunct="1"/>
            <a:endParaRPr lang="pt-BR" sz="2000" smtClean="0">
              <a:solidFill>
                <a:srgbClr val="990000"/>
              </a:solidFill>
            </a:endParaRPr>
          </a:p>
          <a:p>
            <a:pPr eaLnBrk="1" hangingPunct="1"/>
            <a:r>
              <a:rPr lang="pt-BR" sz="2400" smtClean="0"/>
              <a:t>Responsabilidade pela gestão e gerência do cuidado</a:t>
            </a:r>
          </a:p>
          <a:p>
            <a:pPr lvl="1" eaLnBrk="1" hangingPunct="1"/>
            <a:endParaRPr lang="pt-BR" sz="1800" smtClean="0"/>
          </a:p>
          <a:p>
            <a:pPr lvl="1" eaLnBrk="1" hangingPunct="1"/>
            <a:r>
              <a:rPr lang="pt-BR" sz="1800" smtClean="0"/>
              <a:t>Nos serviços de saúde, a gerência em enfermagem tem assumido fundamental importância na articulação entre os vários profissionais da equipe, além de organizar o processo de trabalho da enfermagem, buscando concretizar as ações a serem realizadas junto com clientes, que buscam estes serviços para atender às suas necessidades de saúde-doença.</a:t>
            </a:r>
          </a:p>
          <a:p>
            <a:pPr lvl="1" eaLnBrk="1" hangingPunct="1"/>
            <a:endParaRPr lang="pt-BR" sz="1800" smtClean="0"/>
          </a:p>
          <a:p>
            <a:pPr lvl="1" eaLnBrk="1" hangingPunct="1"/>
            <a:r>
              <a:rPr lang="pt-BR" sz="1800" smtClean="0"/>
              <a:t>No exercício da gerência, o enfermeiro precisa deixar de supervalorizar somente o controle, a hierarquia, a ordem e a impessoalidade, para instituir práticas como a análise do processo de trabalho, o diálogo, a participação e o debate junto com sua equipe e com a equipe multiprofissional.</a:t>
            </a:r>
          </a:p>
          <a:p>
            <a:pPr lvl="1" eaLnBrk="1" hangingPunct="1"/>
            <a:endParaRPr lang="pt-BR" sz="1800" smtClean="0"/>
          </a:p>
          <a:p>
            <a:pPr eaLnBrk="1" hangingPunct="1"/>
            <a:endParaRPr lang="pt-BR" sz="2000" smtClean="0"/>
          </a:p>
        </p:txBody>
      </p:sp>
      <p:pic>
        <p:nvPicPr>
          <p:cNvPr id="36868" name="Picture 5" descr="NU31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0526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NU31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020763"/>
          </a:xfrm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rgbClr val="006600"/>
                </a:solidFill>
              </a:rPr>
              <a:t>Enfermagem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smtClean="0">
              <a:solidFill>
                <a:srgbClr val="99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smtClean="0"/>
              <a:t>Responsabilidade pela gestão e gerência do cuidado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smtClean="0"/>
              <a:t>O enfermeiro, como coordenador da equipe de enfermagem, é um profissional que necessita ter subsídios teóricos e vivências práticas para gerenciar a assistência juntamente com sua equipe.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80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smtClean="0"/>
              <a:t>Como gerente da assistência, este profissional deve ser capaz de identificar, analisar e conduzir as relações de trabalho para que interfiram de forma positiva na assistência prestada aos clientes.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80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800" smtClean="0"/>
              <a:t>A função gerencial desempenhada pelo enfermeiro nos serviços de saúde deve contemplar: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smtClean="0"/>
              <a:t>aspectos assistencial, pedagógico, técnico-científico e político 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smtClean="0"/>
              <a:t>bem como aqueles que dizem respeito às relações interpessoais, visando ao planejamento de uma assistência integral, prestada de forma segura e livre de riscos, ao indivíduo, à família e à comunidade.</a:t>
            </a:r>
          </a:p>
        </p:txBody>
      </p:sp>
      <p:pic>
        <p:nvPicPr>
          <p:cNvPr id="37892" name="Picture 9" descr="NU31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979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 descr="NU31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0526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3"/>
          <p:cNvSpPr>
            <a:spLocks noChangeArrowheads="1"/>
          </p:cNvSpPr>
          <p:nvPr/>
        </p:nvSpPr>
        <p:spPr bwMode="auto">
          <a:xfrm>
            <a:off x="1071563" y="428625"/>
            <a:ext cx="72151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006600"/>
                </a:solidFill>
              </a:rPr>
              <a:t>Gestão do Cuidado em Saúde</a:t>
            </a:r>
            <a:endParaRPr lang="pt-BR" sz="36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642938" y="1643063"/>
            <a:ext cx="807243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sz="3200">
                <a:latin typeface="Arial" charset="0"/>
              </a:rPr>
              <a:t>Gestão do Cuidado: </a:t>
            </a:r>
          </a:p>
          <a:p>
            <a:pPr eaLnBrk="1" hangingPunct="1"/>
            <a:r>
              <a:rPr lang="pt-BR" sz="3200" b="1">
                <a:latin typeface="Arial" charset="0"/>
              </a:rPr>
              <a:t>	</a:t>
            </a:r>
            <a:r>
              <a:rPr lang="pt-BR" sz="2400">
                <a:latin typeface="Arial" charset="0"/>
              </a:rPr>
              <a:t>é sempre um encontro com o outro</a:t>
            </a:r>
          </a:p>
          <a:p>
            <a:pPr eaLnBrk="1" hangingPunct="1"/>
            <a:endParaRPr lang="pt-BR" sz="2400">
              <a:latin typeface="Arial" charset="0"/>
            </a:endParaRPr>
          </a:p>
          <a:p>
            <a:pPr eaLnBrk="1" hangingPunct="1"/>
            <a:r>
              <a:rPr lang="pt-BR" sz="2400">
                <a:latin typeface="Arial" charset="0"/>
              </a:rPr>
              <a:t>Dimensões:</a:t>
            </a:r>
            <a:endParaRPr lang="pt-BR" sz="2400" b="1">
              <a:cs typeface="Tahoma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Profissional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Serviços de saúde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2400">
                <a:latin typeface="Arial" charset="0"/>
              </a:rPr>
              <a:t>Sistemas de saúde</a:t>
            </a:r>
          </a:p>
          <a:p>
            <a:pPr lvl="1" eaLnBrk="1" hangingPunct="1">
              <a:buFont typeface="Arial" charset="0"/>
              <a:buChar char="•"/>
            </a:pPr>
            <a:endParaRPr lang="pt-BR" sz="2400">
              <a:latin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pt-BR" sz="2000" b="1">
              <a:latin typeface="Arial" charset="0"/>
            </a:endParaRPr>
          </a:p>
          <a:p>
            <a:pPr algn="ctr" eaLnBrk="1" hangingPunct="1"/>
            <a:endParaRPr lang="pt-BR" sz="2000" b="1">
              <a:latin typeface="Arial" charset="0"/>
            </a:endParaRPr>
          </a:p>
          <a:p>
            <a:pPr eaLnBrk="1" hangingPunct="1"/>
            <a:endParaRPr lang="pt-BR" sz="2000" b="1">
              <a:solidFill>
                <a:srgbClr val="990000"/>
              </a:solidFill>
              <a:latin typeface="Arial" charset="0"/>
            </a:endParaRPr>
          </a:p>
          <a:p>
            <a:pPr algn="ctr" eaLnBrk="1" hangingPunct="1"/>
            <a:endParaRPr lang="pt-BR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8916" name="Text Box 83"/>
          <p:cNvSpPr txBox="1">
            <a:spLocks noChangeArrowheads="1"/>
          </p:cNvSpPr>
          <p:nvPr/>
        </p:nvSpPr>
        <p:spPr bwMode="auto">
          <a:xfrm>
            <a:off x="2435225" y="6143625"/>
            <a:ext cx="6297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2000">
              <a:solidFill>
                <a:srgbClr val="990000"/>
              </a:solidFill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500063" y="5214938"/>
            <a:ext cx="814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400">
                <a:cs typeface="Tahoma" pitchFamily="34" charset="0"/>
              </a:rPr>
              <a:t>	Cuidado integral: articulação destas dimensões</a:t>
            </a:r>
          </a:p>
        </p:txBody>
      </p:sp>
      <p:pic>
        <p:nvPicPr>
          <p:cNvPr id="38918" name="Picture 6" descr="NU31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81300"/>
            <a:ext cx="28082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9"/>
          <p:cNvSpPr>
            <a:spLocks noChangeArrowheads="1"/>
          </p:cNvSpPr>
          <p:nvPr/>
        </p:nvSpPr>
        <p:spPr bwMode="auto">
          <a:xfrm>
            <a:off x="2590800" y="2286000"/>
            <a:ext cx="3657600" cy="33528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39939" name="Oval 8"/>
          <p:cNvSpPr>
            <a:spLocks noChangeArrowheads="1"/>
          </p:cNvSpPr>
          <p:nvPr/>
        </p:nvSpPr>
        <p:spPr bwMode="auto">
          <a:xfrm>
            <a:off x="3124200" y="2743200"/>
            <a:ext cx="2667000" cy="23622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39940" name="Text Box 83"/>
          <p:cNvSpPr txBox="1">
            <a:spLocks noChangeArrowheads="1"/>
          </p:cNvSpPr>
          <p:nvPr/>
        </p:nvSpPr>
        <p:spPr bwMode="auto">
          <a:xfrm>
            <a:off x="304800" y="260350"/>
            <a:ext cx="8410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3200">
                <a:solidFill>
                  <a:srgbClr val="006600"/>
                </a:solidFill>
              </a:rPr>
              <a:t>Cartografia da Gestão do Cuidado</a:t>
            </a:r>
          </a:p>
        </p:txBody>
      </p:sp>
      <p:sp>
        <p:nvSpPr>
          <p:cNvPr id="39941" name="Oval 7"/>
          <p:cNvSpPr>
            <a:spLocks noChangeArrowheads="1"/>
          </p:cNvSpPr>
          <p:nvPr/>
        </p:nvSpPr>
        <p:spPr bwMode="auto">
          <a:xfrm>
            <a:off x="3657600" y="3200400"/>
            <a:ext cx="1600200" cy="15240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39942" name="Line 10"/>
          <p:cNvSpPr>
            <a:spLocks noChangeShapeType="1"/>
          </p:cNvSpPr>
          <p:nvPr/>
        </p:nvSpPr>
        <p:spPr bwMode="auto">
          <a:xfrm>
            <a:off x="4419600" y="1981200"/>
            <a:ext cx="0" cy="411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3" name="Line 11"/>
          <p:cNvSpPr>
            <a:spLocks noChangeShapeType="1"/>
          </p:cNvSpPr>
          <p:nvPr/>
        </p:nvSpPr>
        <p:spPr bwMode="auto">
          <a:xfrm>
            <a:off x="2895600" y="2362200"/>
            <a:ext cx="3124200" cy="3276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4" name="Line 12"/>
          <p:cNvSpPr>
            <a:spLocks noChangeShapeType="1"/>
          </p:cNvSpPr>
          <p:nvPr/>
        </p:nvSpPr>
        <p:spPr bwMode="auto">
          <a:xfrm flipH="1">
            <a:off x="2743200" y="2362200"/>
            <a:ext cx="3352800" cy="3200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24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>
                <a:cs typeface="Tahoma" pitchFamily="34" charset="0"/>
              </a:rPr>
              <a:t>Complexidade: 3 dimensões</a:t>
            </a:r>
          </a:p>
        </p:txBody>
      </p:sp>
      <p:sp>
        <p:nvSpPr>
          <p:cNvPr id="39946" name="Text Box 3"/>
          <p:cNvSpPr txBox="1">
            <a:spLocks noChangeArrowheads="1"/>
          </p:cNvSpPr>
          <p:nvPr/>
        </p:nvSpPr>
        <p:spPr bwMode="auto">
          <a:xfrm>
            <a:off x="4900613" y="6035675"/>
            <a:ext cx="4243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400">
                <a:cs typeface="Tahoma" pitchFamily="34" charset="0"/>
              </a:rPr>
              <a:t>Relação circular, inter-relação e interdependência</a:t>
            </a:r>
          </a:p>
        </p:txBody>
      </p:sp>
      <p:sp>
        <p:nvSpPr>
          <p:cNvPr id="39947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3200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1- Responsabilidade profissional pelo cuidado</a:t>
            </a:r>
          </a:p>
        </p:txBody>
      </p:sp>
      <p:sp>
        <p:nvSpPr>
          <p:cNvPr id="39948" name="Text Box 3"/>
          <p:cNvSpPr txBox="1">
            <a:spLocks noChangeArrowheads="1"/>
          </p:cNvSpPr>
          <p:nvPr/>
        </p:nvSpPr>
        <p:spPr bwMode="auto">
          <a:xfrm>
            <a:off x="5181600" y="3276600"/>
            <a:ext cx="2414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2- Responsabilidade dos serviços, coordenadores</a:t>
            </a:r>
          </a:p>
        </p:txBody>
      </p:sp>
      <p:sp>
        <p:nvSpPr>
          <p:cNvPr id="39949" name="Text Box 3"/>
          <p:cNvSpPr txBox="1">
            <a:spLocks noChangeArrowheads="1"/>
          </p:cNvSpPr>
          <p:nvPr/>
        </p:nvSpPr>
        <p:spPr bwMode="auto">
          <a:xfrm>
            <a:off x="5486400" y="4648200"/>
            <a:ext cx="3024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3- Sistemas de saúde, políticas, gestores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381000"/>
            <a:ext cx="86439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1-Nível Profissional</a:t>
            </a:r>
            <a:r>
              <a:rPr lang="pt-BR" sz="2400" b="1">
                <a:cs typeface="Tahoma" pitchFamily="34" charset="0"/>
              </a:rPr>
              <a:t>: </a:t>
            </a:r>
            <a:r>
              <a:rPr lang="pt-BR" sz="2000">
                <a:cs typeface="Tahoma" pitchFamily="34" charset="0"/>
              </a:rPr>
              <a:t>O cuidado começa na relação profissional-paciente (espaço de gestão do cuidado):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Ética profissional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Capacidade técnica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Relação profissional-paciente</a:t>
            </a:r>
            <a:endParaRPr lang="pt-BR" sz="2000" b="1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2- Nível dos Serviços de saúde: </a:t>
            </a:r>
            <a:r>
              <a:rPr lang="pt-BR" sz="2000">
                <a:cs typeface="Tahoma" pitchFamily="34" charset="0"/>
              </a:rPr>
              <a:t>Divisão técnica do trabalho, organização, processo de trabalho, acesso, mecanismos de comunicação da equipe, organização dos fluxos dos pacientes, gestão da informação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000">
              <a:solidFill>
                <a:srgbClr val="990000"/>
              </a:solidFill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3- Nível dos Sistemas de saúde: </a:t>
            </a:r>
            <a:r>
              <a:rPr lang="pt-BR" sz="2000">
                <a:cs typeface="Tahoma" pitchFamily="34" charset="0"/>
              </a:rPr>
              <a:t>Organização do sistema de saúde, das redes de cuidado, mecanismos de comunicação (referência, contra-referência)</a:t>
            </a: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638800" y="121920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usuário</a:t>
            </a:r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3214688" y="371475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são</a:t>
            </a:r>
          </a:p>
          <a:p>
            <a:pPr algn="ctr"/>
            <a:r>
              <a:rPr lang="pt-BR">
                <a:solidFill>
                  <a:srgbClr val="990000"/>
                </a:solidFill>
              </a:rPr>
              <a:t>os profissionais</a:t>
            </a:r>
          </a:p>
        </p:txBody>
      </p:sp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3286125" y="5786438"/>
            <a:ext cx="2286000" cy="85725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sistema</a:t>
            </a:r>
          </a:p>
        </p:txBody>
      </p:sp>
      <p:sp>
        <p:nvSpPr>
          <p:cNvPr id="40966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549275"/>
            <a:ext cx="8002588" cy="5924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Deverá oferecer uma prestação de serviços de forma dinâmica, atual e contextualizada para com as transformações esperadas no exercício dessa profissão sempre de forma ética, crítica e relevando o caráter social da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Cuidar é o eixo central de todas as atividades desenvolvidas pelo profissional de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desempenho dessas atividades profissionais exige competências técnicas, competências organizacionais ou metódicas, competências comunicativas e competências sócio-políticas que em conjunto vão contribuir com a qualidade dos serviços de saúde.</a:t>
            </a:r>
          </a:p>
          <a:p>
            <a:pPr marL="0" indent="0" algn="just"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5"/>
          <p:cNvSpPr>
            <a:spLocks noChangeArrowheads="1"/>
          </p:cNvSpPr>
          <p:nvPr/>
        </p:nvSpPr>
        <p:spPr bwMode="auto">
          <a:xfrm>
            <a:off x="2590800" y="1905000"/>
            <a:ext cx="3657600" cy="33528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4419600" y="1295400"/>
            <a:ext cx="0" cy="4572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1981200" y="3581400"/>
            <a:ext cx="4953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89" name="Text Box 83"/>
          <p:cNvSpPr txBox="1">
            <a:spLocks noChangeArrowheads="1"/>
          </p:cNvSpPr>
          <p:nvPr/>
        </p:nvSpPr>
        <p:spPr bwMode="auto">
          <a:xfrm>
            <a:off x="214313" y="285750"/>
            <a:ext cx="87153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3200">
                <a:solidFill>
                  <a:srgbClr val="006600"/>
                </a:solidFill>
              </a:rPr>
              <a:t>Necessidades em saúde</a:t>
            </a:r>
          </a:p>
          <a:p>
            <a:pPr algn="ctr" eaLnBrk="1" hangingPunct="1"/>
            <a:r>
              <a:rPr lang="pt-BR" sz="2400"/>
              <a:t>produzidas socialmente e historicamente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solidFill>
                  <a:srgbClr val="990000"/>
                </a:solidFill>
                <a:cs typeface="Tahoma" pitchFamily="34" charset="0"/>
              </a:rPr>
              <a:t>Boas condições de vida</a:t>
            </a:r>
          </a:p>
        </p:txBody>
      </p:sp>
      <p:sp>
        <p:nvSpPr>
          <p:cNvPr id="41991" name="Text Box 3"/>
          <p:cNvSpPr txBox="1">
            <a:spLocks noChangeArrowheads="1"/>
          </p:cNvSpPr>
          <p:nvPr/>
        </p:nvSpPr>
        <p:spPr bwMode="auto">
          <a:xfrm>
            <a:off x="4495800" y="2057400"/>
            <a:ext cx="320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solidFill>
                  <a:srgbClr val="990000"/>
                </a:solidFill>
                <a:cs typeface="Tahoma" pitchFamily="34" charset="0"/>
              </a:rPr>
              <a:t>Consumo de tecnologias de saúde disponíveis para melhorar a vida</a:t>
            </a:r>
          </a:p>
        </p:txBody>
      </p:sp>
      <p:sp>
        <p:nvSpPr>
          <p:cNvPr id="41992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solidFill>
                  <a:srgbClr val="990000"/>
                </a:solidFill>
                <a:cs typeface="Tahoma" pitchFamily="34" charset="0"/>
              </a:rPr>
              <a:t>Vínculo</a:t>
            </a:r>
          </a:p>
        </p:txBody>
      </p:sp>
      <p:sp>
        <p:nvSpPr>
          <p:cNvPr id="41993" name="Text Box 3"/>
          <p:cNvSpPr txBox="1">
            <a:spLocks noChangeArrowheads="1"/>
          </p:cNvSpPr>
          <p:nvPr/>
        </p:nvSpPr>
        <p:spPr bwMode="auto">
          <a:xfrm>
            <a:off x="4648200" y="43434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solidFill>
                  <a:srgbClr val="990000"/>
                </a:solidFill>
                <a:cs typeface="Tahoma" pitchFamily="34" charset="0"/>
              </a:rPr>
              <a:t>Autonomia no modo de andar a vida</a:t>
            </a:r>
          </a:p>
        </p:txBody>
      </p:sp>
      <p:sp>
        <p:nvSpPr>
          <p:cNvPr id="41994" name="Text Box 83"/>
          <p:cNvSpPr txBox="1">
            <a:spLocks noChangeArrowheads="1"/>
          </p:cNvSpPr>
          <p:nvPr/>
        </p:nvSpPr>
        <p:spPr bwMode="auto">
          <a:xfrm>
            <a:off x="0" y="6000750"/>
            <a:ext cx="871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2400"/>
              <a:t>Apreendidas no encontro profissional/usuário</a:t>
            </a:r>
            <a:endParaRPr lang="pt-BR" sz="1600"/>
          </a:p>
        </p:txBody>
      </p:sp>
      <p:sp>
        <p:nvSpPr>
          <p:cNvPr id="41995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2362200" y="914400"/>
            <a:ext cx="3657600" cy="33528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895600" y="1371600"/>
            <a:ext cx="2667000" cy="23622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429000" y="1828800"/>
            <a:ext cx="1600200" cy="15240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Arial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191000" y="609600"/>
            <a:ext cx="0" cy="4114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667000" y="990600"/>
            <a:ext cx="3124200" cy="3276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514600" y="990600"/>
            <a:ext cx="3352800" cy="3200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6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3200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1- Responsabilidade profissional pelo cuidado</a:t>
            </a:r>
          </a:p>
        </p:txBody>
      </p:sp>
      <p:sp>
        <p:nvSpPr>
          <p:cNvPr id="43017" name="Text Box 3"/>
          <p:cNvSpPr txBox="1">
            <a:spLocks noChangeArrowheads="1"/>
          </p:cNvSpPr>
          <p:nvPr/>
        </p:nvSpPr>
        <p:spPr bwMode="auto">
          <a:xfrm>
            <a:off x="4953000" y="1905000"/>
            <a:ext cx="24145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2- Responsabilidade dos serviços, coordenadores</a:t>
            </a:r>
          </a:p>
        </p:txBody>
      </p:sp>
      <p:sp>
        <p:nvSpPr>
          <p:cNvPr id="43018" name="Text Box 3"/>
          <p:cNvSpPr txBox="1">
            <a:spLocks noChangeArrowheads="1"/>
          </p:cNvSpPr>
          <p:nvPr/>
        </p:nvSpPr>
        <p:spPr bwMode="auto">
          <a:xfrm>
            <a:off x="5257800" y="3276600"/>
            <a:ext cx="3024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>
                <a:solidFill>
                  <a:srgbClr val="990000"/>
                </a:solidFill>
                <a:cs typeface="Tahoma" pitchFamily="34" charset="0"/>
              </a:rPr>
              <a:t>3- Sistemas de saúde, políticas, gestores</a:t>
            </a:r>
          </a:p>
        </p:txBody>
      </p:sp>
      <p:sp>
        <p:nvSpPr>
          <p:cNvPr id="43019" name="Text Box 3"/>
          <p:cNvSpPr txBox="1">
            <a:spLocks noChangeArrowheads="1"/>
          </p:cNvSpPr>
          <p:nvPr/>
        </p:nvSpPr>
        <p:spPr bwMode="auto">
          <a:xfrm>
            <a:off x="228600" y="45720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Políticas de saúde</a:t>
            </a:r>
          </a:p>
        </p:txBody>
      </p:sp>
      <p:sp>
        <p:nvSpPr>
          <p:cNvPr id="43020" name="Text Box 3"/>
          <p:cNvSpPr txBox="1">
            <a:spLocks noChangeArrowheads="1"/>
          </p:cNvSpPr>
          <p:nvPr/>
        </p:nvSpPr>
        <p:spPr bwMode="auto">
          <a:xfrm>
            <a:off x="2590800" y="53340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Teoria das organizações</a:t>
            </a:r>
          </a:p>
        </p:txBody>
      </p:sp>
      <p:sp>
        <p:nvSpPr>
          <p:cNvPr id="43021" name="Text Box 3"/>
          <p:cNvSpPr txBox="1">
            <a:spLocks noChangeArrowheads="1"/>
          </p:cNvSpPr>
          <p:nvPr/>
        </p:nvSpPr>
        <p:spPr bwMode="auto">
          <a:xfrm>
            <a:off x="4876800" y="46482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Necessidades em saúde</a:t>
            </a:r>
          </a:p>
        </p:txBody>
      </p:sp>
      <p:sp>
        <p:nvSpPr>
          <p:cNvPr id="43022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971550" y="331788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006600"/>
                </a:solidFill>
                <a:latin typeface="Arial" charset="0"/>
              </a:rPr>
              <a:t>Gestão do Cuidado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1768475"/>
            <a:ext cx="7772400" cy="1736725"/>
          </a:xfrm>
        </p:spPr>
        <p:txBody>
          <a:bodyPr/>
          <a:lstStyle/>
          <a:p>
            <a:pPr eaLnBrk="1" hangingPunct="1"/>
            <a:r>
              <a:rPr lang="pt-PT" smtClean="0">
                <a:latin typeface="Arial Black" pitchFamily="34" charset="0"/>
              </a:rPr>
              <a:t>PRINCÍPIOS DE ADMINISTRAÇÃO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2339975" y="1125538"/>
            <a:ext cx="540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395288" y="1106488"/>
            <a:ext cx="8229600" cy="4530725"/>
          </a:xfrm>
          <a:prstGeom prst="rect">
            <a:avLst/>
          </a:prstGeom>
          <a:solidFill>
            <a:srgbClr val="C0C0C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pt-PT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pt-PT" sz="2200">
                <a:latin typeface="Calibri" pitchFamily="34" charset="0"/>
              </a:rPr>
              <a:t>A prática de Enfermagem condensa em si o saber de várias Ciências e tem-se vindo a denotar cada vez mais a importância de um bom Sistema Administrativo, para facilitar tanto a prática, como a organização da mesma, em Enfermagem. Torna-se deste modo importante, e para melhor compreender a dita prática, reflectir sobre a mesma, tendo em conta as Teorias da Administração.</a:t>
            </a: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endParaRPr lang="pt-PT" sz="220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pt-PT" sz="2200">
                <a:latin typeface="Calibri" pitchFamily="34" charset="0"/>
              </a:rPr>
              <a:t>O principal objetivo deste trabalho é o de facilitar um maior nível de compreensão da importância da Administração na profissão da Enfermagem e as mudanças que se têm vindo a verificar ao longo dos tempos nesta mesma área.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endParaRPr lang="pt-PT" sz="2200">
              <a:latin typeface="Calibri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7" descr="C:\Arquivos de programas\Arquivos comuns\Microsoft Shared\Clipart\cagcat50\BD06517_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2004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28800" y="381000"/>
            <a:ext cx="5638800" cy="1143000"/>
          </a:xfrm>
          <a:prstGeom prst="rect">
            <a:avLst/>
          </a:prstGeom>
          <a:effectLst>
            <a:outerShdw dist="74053" dir="19742175" algn="ctr" rotWithShape="0">
              <a:srgbClr val="FF9900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CONCEITOS</a:t>
            </a:r>
          </a:p>
        </p:txBody>
      </p:sp>
      <p:sp>
        <p:nvSpPr>
          <p:cNvPr id="46084" name="Rectangle 7"/>
          <p:cNvSpPr txBox="1"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Administração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o processo de conjugar recursos humanos e materiais de forma a atingir fins desejados, através de uma </a:t>
            </a: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uma combinação de esforços individuais que tem por finalidade realizar propósitos coletivos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>
                <a:latin typeface="Calibri" pitchFamily="34" charset="0"/>
              </a:rPr>
              <a:t> </a:t>
            </a:r>
            <a:r>
              <a:rPr lang="pt-BR" sz="2800" b="1">
                <a:latin typeface="Calibri" pitchFamily="34" charset="0"/>
              </a:rPr>
              <a:t>Funções Administrativas:</a:t>
            </a:r>
            <a:r>
              <a:rPr lang="pt-BR" sz="2800">
                <a:latin typeface="Calibri" pitchFamily="34" charset="0"/>
              </a:rPr>
              <a:t> planejamento, organização, liderança ou direção, avaliação e controle</a:t>
            </a:r>
          </a:p>
        </p:txBody>
      </p:sp>
    </p:spTree>
  </p:cSld>
  <p:clrMapOvr>
    <a:masterClrMapping/>
  </p:clrMapOvr>
  <p:transition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7108" name="Picture 2" descr="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88913"/>
            <a:ext cx="88931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1268413"/>
            <a:ext cx="813752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/>
              <a:t>    </a:t>
            </a:r>
            <a:r>
              <a:rPr lang="pt-P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EVOLUÇÃO DA GESTÃO</a:t>
            </a:r>
            <a:r>
              <a:rPr lang="pt-PT" sz="2800" b="1" dirty="0"/>
              <a:t> </a:t>
            </a:r>
          </a:p>
          <a:p>
            <a:pPr>
              <a:defRPr/>
            </a:pPr>
            <a:endParaRPr lang="pt-PT" sz="2800" b="1" dirty="0"/>
          </a:p>
          <a:p>
            <a:pPr>
              <a:defRPr/>
            </a:pPr>
            <a:endParaRPr lang="pt-PT" sz="2800" b="1" dirty="0"/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/>
              <a:t>Nos finais do séc. XIX, sentiu-se a necessidade de sistematizar e orientar a forma de gestão. </a:t>
            </a:r>
          </a:p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/>
              <a:t>A causa para o aparecimento das teorias de gestão fora:</a:t>
            </a:r>
          </a:p>
          <a:p>
            <a:pPr>
              <a:defRPr/>
            </a:pPr>
            <a:endParaRPr lang="pt-PT" dirty="0"/>
          </a:p>
          <a:p>
            <a:pPr lvl="1">
              <a:defRPr/>
            </a:pPr>
            <a:r>
              <a:rPr lang="pt-PT" dirty="0"/>
              <a:t> *Revolução Industrial;</a:t>
            </a:r>
          </a:p>
          <a:p>
            <a:pPr lvl="1">
              <a:defRPr/>
            </a:pPr>
            <a:r>
              <a:rPr lang="pt-PT" dirty="0"/>
              <a:t> *Aparecimento de unidades industriais de grande dimensão;</a:t>
            </a:r>
          </a:p>
          <a:p>
            <a:pPr lvl="1">
              <a:defRPr/>
            </a:pPr>
            <a:r>
              <a:rPr lang="pt-PT" dirty="0"/>
              <a:t> *Rápido desenvolvimento dos níveis de produção; </a:t>
            </a:r>
          </a:p>
          <a:p>
            <a:pPr lvl="1">
              <a:defRPr/>
            </a:pPr>
            <a:r>
              <a:rPr lang="pt-PT" dirty="0"/>
              <a:t> *Aparecimento das primeiras empresas com linhas de montagem;</a:t>
            </a:r>
          </a:p>
          <a:p>
            <a:pPr lvl="1">
              <a:defRPr/>
            </a:pPr>
            <a:r>
              <a:rPr lang="pt-PT" dirty="0"/>
              <a:t> *Maior divisão do trabalho nas empresas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9156" name="Picture 2" descr="• Teoria Científica – Principal autor : Frederick Taylor • Ênfase: Nas tarefas • Proposta: aumento da produção pela efici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0350"/>
            <a:ext cx="8763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0180" name="Picture 2" descr="•   O processo administrativo (POCCC):     •   Prever – Visualizar o futuro;     •   Organizar – Constituir o duplo orga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913"/>
            <a:ext cx="9063038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 txBox="1">
            <a:spLocks/>
          </p:cNvSpPr>
          <p:nvPr/>
        </p:nvSpPr>
        <p:spPr bwMode="auto">
          <a:xfrm>
            <a:off x="457200" y="1052513"/>
            <a:ext cx="800258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800" i="1">
                <a:latin typeface="Arial" charset="0"/>
                <a:cs typeface="Arial" charset="0"/>
              </a:rPr>
              <a:t>Hoje, a qualidade em saúde inclui a humanização da assistência; o respeito à autonomia do paciente/cliente bem como os seus direitos de consumidor; a satisfação das necessidades e expectativas individuais deles; a tecnologia em seu sentido global e a valorização da autonomia das pessoas na gestão das questões da sua saúde</a:t>
            </a:r>
            <a:r>
              <a:rPr lang="pt-BR" sz="2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unções                               administrativasTécnicas   Financeiras               Contábeis                Segu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338"/>
            <a:ext cx="8856662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eoria das relações humana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0350"/>
            <a:ext cx="865981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• Teoria das Relações Humanas –Principal autor: Elton Mayo     • Ênfase: Nas pessoas     • Proposta: enfatiza a variável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288463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• Teoria Burocrática – Principal autor: Max Weber     • Ênfase: Na estrutura     • Proposta: visava a organização sob o 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• Teoria Comportamental.     • Ênfase: Nas pessoas e na estrutura     • Proposta: Na abordagem comportamental, a preocupa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981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ESTRUTURA ORGANIZACIONAL     • A estrutura organizacional refere-se à       maneira como um grupo é formado, suas       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966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lementos      • Figura geométrica – retângulo         – Unidade de comando         – Representação dos órgãos         –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050338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457200" y="260350"/>
            <a:ext cx="74676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/>
            </a:r>
            <a:br>
              <a:rPr lang="pt-BR" sz="4400" b="1">
                <a:latin typeface="Arial" charset="0"/>
                <a:cs typeface="Arial" charset="0"/>
              </a:rPr>
            </a:br>
            <a:r>
              <a:rPr lang="pt-BR" sz="4400" b="1">
                <a:latin typeface="Arial" charset="0"/>
                <a:cs typeface="Arial" charset="0"/>
              </a:rPr>
              <a:t>Competências do Técnico de Enfermagem</a:t>
            </a:r>
            <a:br>
              <a:rPr lang="pt-BR" sz="4400" b="1">
                <a:latin typeface="Arial" charset="0"/>
                <a:cs typeface="Arial" charset="0"/>
              </a:rPr>
            </a:br>
            <a:endParaRPr lang="pt-BR" sz="4400">
              <a:latin typeface="Arial" charset="0"/>
              <a:cs typeface="Arial" charset="0"/>
            </a:endParaRPr>
          </a:p>
        </p:txBody>
      </p:sp>
      <p:sp>
        <p:nvSpPr>
          <p:cNvPr id="7171" name="Espaço Reservado para Conteúdo 2"/>
          <p:cNvSpPr txBox="1">
            <a:spLocks/>
          </p:cNvSpPr>
          <p:nvPr/>
        </p:nvSpPr>
        <p:spPr bwMode="auto">
          <a:xfrm>
            <a:off x="471488" y="692150"/>
            <a:ext cx="8002587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>
                <a:latin typeface="Arial" charset="0"/>
                <a:cs typeface="Arial" charset="0"/>
              </a:rPr>
              <a:t>Desenvolver, em equipe, ações de saúde e prevenção de agravos, visando à melhoria da qualidade de vida da população.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>
                <a:latin typeface="Arial" charset="0"/>
                <a:cs typeface="Arial" charset="0"/>
              </a:rPr>
              <a:t/>
            </a:r>
            <a:br>
              <a:rPr lang="pt-BR" sz="2000">
                <a:latin typeface="Arial" charset="0"/>
                <a:cs typeface="Arial" charset="0"/>
              </a:rPr>
            </a:br>
            <a:r>
              <a:rPr lang="pt-BR" sz="2000">
                <a:latin typeface="Arial" charset="0"/>
                <a:cs typeface="Arial" charset="0"/>
              </a:rPr>
              <a:t>Realizar ações de observação, coleta de dados e registros das informações pertinentes aos cuidados de enfermagem, interagindo com a equipe, com o usuário e com os seus familiares.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000">
                <a:latin typeface="Arial" charset="0"/>
                <a:cs typeface="Arial" charset="0"/>
              </a:rPr>
              <a:t/>
            </a:r>
            <a:br>
              <a:rPr lang="pt-BR" sz="2000">
                <a:latin typeface="Arial" charset="0"/>
                <a:cs typeface="Arial" charset="0"/>
              </a:rPr>
            </a:br>
            <a:r>
              <a:rPr lang="pt-BR" sz="2000">
                <a:latin typeface="Arial" charset="0"/>
                <a:cs typeface="Arial" charset="0"/>
              </a:rPr>
              <a:t>Realizar procedimentos e técnicas de enfermagem e relacioná-los às suas finalidades, seus efeitos e riscos.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836613"/>
            <a:ext cx="7931150" cy="56372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Reconhecer situações de urgência e emergência e realizar, prontamente, ações que busquem a preservação da vida.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Organizar o próprio trabalho, considerando a natureza, as finalidades, os resultados e os riscos das ações.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Atuar, em equipe, no desenvolvimento das atividades de planejamento e avaliação das unidades de saúde.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 txBox="1">
            <a:spLocks/>
          </p:cNvSpPr>
          <p:nvPr/>
        </p:nvSpPr>
        <p:spPr bwMode="auto">
          <a:xfrm>
            <a:off x="179388" y="274638"/>
            <a:ext cx="8964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000" b="1">
                <a:latin typeface="Arial" charset="0"/>
                <a:cs typeface="Arial" charset="0"/>
              </a:rPr>
              <a:t>Cabe ao Técnico em Enfermagem:</a:t>
            </a:r>
            <a:r>
              <a:rPr lang="pt-BR" sz="4400">
                <a:latin typeface="Arial" charset="0"/>
                <a:cs typeface="Arial" charset="0"/>
              </a:rPr>
              <a:t/>
            </a:r>
            <a:br>
              <a:rPr lang="pt-BR" sz="4400">
                <a:latin typeface="Arial" charset="0"/>
                <a:cs typeface="Arial" charset="0"/>
              </a:rPr>
            </a:br>
            <a:endParaRPr lang="pt-BR" sz="440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196975"/>
            <a:ext cx="8002588" cy="54006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Identificar a estrutura e organização do sistema de saúde vigente;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Identificar funções e responsabilidades dos membros da equipe de Planejar e organizar o trabalho na perspectiva do atendimento integral e de qualidade;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Realizar trabalho em equipe, correlacionado conhecimento de várias disciplinas ou ciências, tendo em vista o caráter interdisciplinar da área;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Aplicar princípios ergonômicos na realização do trabalho;</a:t>
            </a:r>
          </a:p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/>
            </a:r>
            <a:br>
              <a:rPr lang="pt-BR" smtClean="0">
                <a:latin typeface="Arial" pitchFamily="34" charset="0"/>
                <a:cs typeface="Arial" pitchFamily="34" charset="0"/>
              </a:rPr>
            </a:br>
            <a:r>
              <a:rPr lang="pt-BR" smtClean="0">
                <a:latin typeface="Arial" pitchFamily="34" charset="0"/>
                <a:cs typeface="Arial" pitchFamily="34" charset="0"/>
              </a:rPr>
              <a:t>Avaliar riscos ao executar procedimentos técnicos;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 txBox="1">
            <a:spLocks/>
          </p:cNvSpPr>
          <p:nvPr/>
        </p:nvSpPr>
        <p:spPr bwMode="auto">
          <a:xfrm>
            <a:off x="457200" y="476250"/>
            <a:ext cx="829151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Interpretar e aplicar normas do exercício profissional e princípios éticos que regem a conduta do profissional de saúde;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Identificar e avaliar rotinas, protocolos de trabalho, instalações e equipamentos;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Operar equipamentos próprios do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Registrar ocorrências e serviços prestados de acordo com exigências do campo de atuação;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. Prestar informações ao cliente, ao paciente, ao sistema de saúde e a outros profissionais sobre os serviços que tenham sido prestados;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2225</Words>
  <Application>Microsoft Office PowerPoint</Application>
  <PresentationFormat>Apresentação na tela (4:3)</PresentationFormat>
  <Paragraphs>310</Paragraphs>
  <Slides>56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GESTÃO DO TRABALHO EM ENFERMAGEM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DESORGANIZAÇÃO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Enfermagem: Gestão e Gerência</vt:lpstr>
      <vt:lpstr>O QUE FAZ UM GESTOR</vt:lpstr>
      <vt:lpstr>O QUE FAZ UM GESTOR</vt:lpstr>
      <vt:lpstr>ENFERMAGEM</vt:lpstr>
      <vt:lpstr>Enfermagem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DE ADMINISTRAÇÃO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Usuario</cp:lastModifiedBy>
  <cp:revision>107</cp:revision>
  <dcterms:created xsi:type="dcterms:W3CDTF">2005-12-12T03:42:54Z</dcterms:created>
  <dcterms:modified xsi:type="dcterms:W3CDTF">2018-02-28T01:43:03Z</dcterms:modified>
</cp:coreProperties>
</file>