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7"/>
  </p:notesMasterIdLst>
  <p:sldIdLst>
    <p:sldId id="33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00" r:id="rId14"/>
    <p:sldId id="295" r:id="rId15"/>
    <p:sldId id="296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B5657D4-D474-47BA-BE97-17B69F305144}" type="datetimeFigureOut">
              <a:rPr lang="pt-BR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48D471E-0C8F-4201-BC87-2B2C9DC400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F97C86A4-27E2-4513-BFA9-EEC494F58998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A98A1BE-6938-4600-ACA3-03045DB5BD4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BD712C-9B64-4C50-84A7-55714A0D7F54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8C3196-147C-4F5C-98C9-B3F851BD32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6CC476-AADA-4BF1-AB9B-3978DBC01742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CC2DFB-384B-4BA2-B469-ACFDA900281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5864-5975-41F8-BA73-56032D1DA9BB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BDDFB-B761-4DF4-A1BC-7EFBF35406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784E0-DE97-49D2-BF22-DC16EAD2137D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29C88-6A47-48EE-8A03-3CA1006CEF63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3C55D8-D7C4-43B8-A50E-259C8FF20C0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F80CD4-5BE3-4601-BA50-385278C15EAC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A6B57-DC74-46AF-9F65-44E94BA70C2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61C9D442-B902-4853-83EC-9BAC510C55FB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D8E1DF4-4CF5-4D3E-B977-C44A54B3ABC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1668A277-CCA7-445B-A449-AA31365BBF11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2E48F3E0-FCEC-470E-9CFF-DAC0FBB3CA6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30779F-20A9-4D03-86E8-1625B9ADDAE4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82964-86E5-4E97-AF8C-74A93DFDE5A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F39D33-2438-4C18-B1D7-64CCD9C32B4F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97DE7-942F-4E63-A19D-F04F383EF63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C5F23-CFAE-4675-9D6E-2AB6FB972847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2C0815-F78C-4746-86EB-1A35AF9B928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609AE021-EA9B-4C7B-9EC6-F0F0CB21B054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6406C9-3701-4297-9693-ADD39434FB6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transition>
    <p:wedge/>
  </p:transition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Enfermagem em Centro Cirúrgico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Limpeza e Desinfecção</a:t>
            </a:r>
            <a:endParaRPr lang="pt-B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0C0C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b="1" smtClean="0">
                <a:solidFill>
                  <a:srgbClr val="CC0000"/>
                </a:solidFill>
                <a:latin typeface="Bradley Hand ITC" pitchFamily="66" charset="0"/>
              </a:rPr>
              <a:t>Etapas da Limpeza no CC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8064500" cy="935037"/>
          </a:xfrm>
          <a:solidFill>
            <a:schemeClr val="accent2"/>
          </a:solidFill>
        </p:spPr>
        <p:txBody>
          <a:bodyPr/>
          <a:lstStyle/>
          <a:p>
            <a:pPr algn="ctr">
              <a:buFontTx/>
              <a:buNone/>
            </a:pPr>
            <a:r>
              <a:rPr lang="pt-BR" altLang="pt-BR" sz="2400" smtClean="0">
                <a:latin typeface="Cataneo BT" pitchFamily="66" charset="0"/>
              </a:rPr>
              <a:t>Estudos recentes sugerem que o tempo cirúrgico em média seja: Segundo Possari  (2007)</a:t>
            </a:r>
            <a:endParaRPr lang="pt-BR" altLang="pt-BR" sz="2400" smtClean="0"/>
          </a:p>
        </p:txBody>
      </p:sp>
      <p:graphicFrame>
        <p:nvGraphicFramePr>
          <p:cNvPr id="11268" name="Group 4"/>
          <p:cNvGraphicFramePr>
            <a:graphicFrameLocks noGrp="1"/>
          </p:cNvGraphicFramePr>
          <p:nvPr>
            <p:ph sz="half" idx="2"/>
          </p:nvPr>
        </p:nvGraphicFramePr>
        <p:xfrm>
          <a:off x="539750" y="2997200"/>
          <a:ext cx="7920038" cy="3408498"/>
        </p:xfrm>
        <a:graphic>
          <a:graphicData uri="http://schemas.openxmlformats.org/drawingml/2006/table">
            <a:tbl>
              <a:tblPr/>
              <a:tblGrid>
                <a:gridCol w="3303588"/>
                <a:gridCol w="2308225"/>
                <a:gridCol w="2308225"/>
              </a:tblGrid>
              <a:tr h="8228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Especialidade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Eletiva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Urgência/ emergência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6444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Vias Biliares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37,2 minutos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27,8 minutos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647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Estômago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34,4 minutos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31,6 minutos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6459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Cólon e reto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37,5 minutos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32,1 minutos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647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Neurocirurgia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47,6 minutos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taneo BT" pitchFamily="66" charset="0"/>
                        </a:rPr>
                        <a:t>39,4 minutos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7B1E46-6F05-4F6A-9F16-B15C14DD4BE5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BDDFB-B761-4DF4-A1BC-7EFBF35406FE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848600" cy="1044575"/>
          </a:xfrm>
          <a:solidFill>
            <a:srgbClr val="C0C0C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b="1" smtClean="0">
                <a:solidFill>
                  <a:srgbClr val="CC0000"/>
                </a:solidFill>
                <a:latin typeface="Bradley Hand ITC" pitchFamily="66" charset="0"/>
              </a:rPr>
              <a:t>Etapas da Limpeza no CC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828800"/>
            <a:ext cx="7842250" cy="4408488"/>
          </a:xfrm>
          <a:solidFill>
            <a:schemeClr val="bg2"/>
          </a:solidFill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pt-BR" altLang="pt-BR" sz="2400" b="1" dirty="0" smtClean="0">
                <a:latin typeface="Cataneo BT" pitchFamily="66" charset="0"/>
              </a:rPr>
              <a:t>Limpeza Terminal</a:t>
            </a:r>
            <a:r>
              <a:rPr lang="pt-BR" altLang="pt-BR" sz="2400" dirty="0" smtClean="0">
                <a:latin typeface="Cataneo BT" pitchFamily="66" charset="0"/>
              </a:rPr>
              <a:t>: realizada no </a:t>
            </a:r>
            <a:r>
              <a:rPr lang="pt-BR" altLang="pt-BR" sz="2400" u="sng" dirty="0" smtClean="0">
                <a:latin typeface="Cataneo BT" pitchFamily="66" charset="0"/>
              </a:rPr>
              <a:t>final do dia</a:t>
            </a:r>
            <a:r>
              <a:rPr lang="pt-BR" altLang="pt-BR" sz="2400" dirty="0" smtClean="0">
                <a:latin typeface="Cataneo BT" pitchFamily="66" charset="0"/>
              </a:rPr>
              <a:t>, </a:t>
            </a:r>
            <a:r>
              <a:rPr lang="pt-BR" altLang="pt-BR" sz="2400" u="sng" dirty="0" smtClean="0">
                <a:latin typeface="Cataneo BT" pitchFamily="66" charset="0"/>
              </a:rPr>
              <a:t>após o término das programações cirúrgicas</a:t>
            </a:r>
            <a:r>
              <a:rPr lang="pt-BR" altLang="pt-BR" sz="2400" dirty="0" smtClean="0">
                <a:latin typeface="Cataneo BT" pitchFamily="66" charset="0"/>
              </a:rPr>
              <a:t>. Esta </a:t>
            </a:r>
            <a:r>
              <a:rPr lang="pt-BR" altLang="pt-BR" sz="2400" u="sng" dirty="0" smtClean="0">
                <a:latin typeface="Cataneo BT" pitchFamily="66" charset="0"/>
              </a:rPr>
              <a:t>é a mais completa </a:t>
            </a:r>
            <a:r>
              <a:rPr lang="pt-BR" altLang="pt-BR" sz="2400" dirty="0" smtClean="0">
                <a:latin typeface="Cataneo BT" pitchFamily="66" charset="0"/>
              </a:rPr>
              <a:t>de todas as limpezas.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pt-BR" altLang="pt-BR" sz="2400" dirty="0" smtClean="0">
                <a:latin typeface="Cataneo BT" pitchFamily="66" charset="0"/>
              </a:rPr>
              <a:t>Pode ser classificada como: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altLang="pt-BR" sz="2400" b="1" dirty="0" smtClean="0">
                <a:latin typeface="Cataneo BT" pitchFamily="66" charset="0"/>
              </a:rPr>
              <a:t>Limpeza terminal diária</a:t>
            </a:r>
            <a:r>
              <a:rPr lang="pt-BR" altLang="pt-BR" sz="2400" dirty="0" smtClean="0">
                <a:latin typeface="Cataneo BT" pitchFamily="66" charset="0"/>
              </a:rPr>
              <a:t>: realizada após a última cirurgia do dia. Envolve todos os procedimentos da limpeza concorrente, acrescentado da limpeza de todos os equipamentos, acessórios e mobiliários, pisos e paredes.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pt-BR" altLang="pt-BR" sz="2400" b="1" dirty="0" smtClean="0">
                <a:latin typeface="Cataneo BT" pitchFamily="66" charset="0"/>
              </a:rPr>
              <a:t>OBS:</a:t>
            </a:r>
            <a:r>
              <a:rPr lang="pt-BR" altLang="pt-BR" sz="2400" dirty="0" smtClean="0">
                <a:latin typeface="Cataneo BT" pitchFamily="66" charset="0"/>
              </a:rPr>
              <a:t> as portas e maçanetas,gavetas e rodas dos mobiliários,macas e carros de transporte de medicamentos,vestiários e banheiros devem ser limpos diariamente.  No lavabo, as escovas devem ser descartadas/esterilizadas e troca de soluções </a:t>
            </a:r>
            <a:r>
              <a:rPr lang="pt-BR" altLang="pt-BR" sz="2400" dirty="0" err="1" smtClean="0">
                <a:latin typeface="Cataneo BT" pitchFamily="66" charset="0"/>
              </a:rPr>
              <a:t>antisséptica</a:t>
            </a:r>
            <a:r>
              <a:rPr lang="pt-BR" altLang="pt-BR" sz="2400" dirty="0" smtClean="0">
                <a:latin typeface="Cataneo BT" pitchFamily="66" charset="0"/>
              </a:rPr>
              <a:t> devem se trocados.  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846A82-B7B6-48D8-B997-3F57F5E71B8E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848600" cy="1044575"/>
          </a:xfrm>
          <a:solidFill>
            <a:srgbClr val="C0C0C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b="1" smtClean="0">
                <a:solidFill>
                  <a:srgbClr val="CC0000"/>
                </a:solidFill>
                <a:latin typeface="Bradley Hand ITC" pitchFamily="66" charset="0"/>
              </a:rPr>
              <a:t>Etapas da Limpeza no CC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828800"/>
            <a:ext cx="7842250" cy="4408488"/>
          </a:xfrm>
          <a:solidFill>
            <a:schemeClr val="bg2"/>
          </a:solidFill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 dirty="0" smtClean="0">
                <a:latin typeface="Cataneo BT" pitchFamily="66" charset="0"/>
              </a:rPr>
              <a:t>Limpeza terminal periódica</a:t>
            </a:r>
            <a:r>
              <a:rPr lang="pt-BR" altLang="pt-BR" sz="2800" dirty="0" smtClean="0">
                <a:latin typeface="Cataneo BT" pitchFamily="66" charset="0"/>
              </a:rPr>
              <a:t>: esta limpeza envolve itens que </a:t>
            </a:r>
            <a:r>
              <a:rPr lang="pt-BR" altLang="pt-BR" sz="2800" u="sng" dirty="0" smtClean="0">
                <a:latin typeface="Cataneo BT" pitchFamily="66" charset="0"/>
              </a:rPr>
              <a:t>não sujam com facilidade </a:t>
            </a:r>
            <a:r>
              <a:rPr lang="pt-BR" altLang="pt-BR" sz="2800" dirty="0" smtClean="0">
                <a:latin typeface="Cataneo BT" pitchFamily="66" charset="0"/>
              </a:rPr>
              <a:t>e </a:t>
            </a:r>
            <a:r>
              <a:rPr lang="pt-BR" altLang="pt-BR" sz="2800" u="sng" dirty="0" smtClean="0">
                <a:latin typeface="Cataneo BT" pitchFamily="66" charset="0"/>
              </a:rPr>
              <a:t>por não estarem diretamente relacionados com a infecção do sítio cirúrgico,</a:t>
            </a:r>
            <a:r>
              <a:rPr lang="pt-BR" altLang="pt-BR" sz="2800" dirty="0" smtClean="0">
                <a:latin typeface="Cataneo BT" pitchFamily="66" charset="0"/>
              </a:rPr>
              <a:t> como exemplo: janelas, teto, portas, grades de ar condicionado, armários que permanecem fechados na S.O e fora dela, paredes dos corredores.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t-BR" altLang="pt-BR" sz="2800" b="1" dirty="0" smtClean="0">
                <a:latin typeface="Cataneo BT" pitchFamily="66" charset="0"/>
              </a:rPr>
              <a:t>OBS:</a:t>
            </a:r>
            <a:r>
              <a:rPr lang="pt-BR" altLang="pt-BR" sz="2800" dirty="0" smtClean="0">
                <a:latin typeface="Cataneo BT" pitchFamily="66" charset="0"/>
              </a:rPr>
              <a:t> a limpeza dos filtros de saída de ar condicionado deve ser semanal, paredes e janelas mensalmente       ( correto 15 dias, porém levando em consideração pinturas e porosidade)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420B9E-B448-493D-BAF7-E6BD8A7C060A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848600" cy="1044575"/>
          </a:xfrm>
          <a:solidFill>
            <a:srgbClr val="C0C0C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b="1" smtClean="0">
                <a:solidFill>
                  <a:srgbClr val="CC0000"/>
                </a:solidFill>
                <a:latin typeface="Bradley Hand ITC" pitchFamily="66" charset="0"/>
              </a:rPr>
              <a:t>Etapas da Limpeza no CC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828800"/>
            <a:ext cx="7842250" cy="4408488"/>
          </a:xfrm>
          <a:solidFill>
            <a:schemeClr val="bg2"/>
          </a:solidFill>
        </p:spPr>
        <p:txBody>
          <a:bodyPr/>
          <a:lstStyle/>
          <a:p>
            <a:pPr algn="ctr">
              <a:buFontTx/>
              <a:buNone/>
            </a:pPr>
            <a:r>
              <a:rPr lang="pt-BR" altLang="pt-BR" sz="4000" b="1" smtClean="0">
                <a:latin typeface="Cataneo BT" pitchFamily="66" charset="0"/>
              </a:rPr>
              <a:t>OBS</a:t>
            </a:r>
            <a:r>
              <a:rPr lang="pt-BR" altLang="pt-BR" sz="4000" smtClean="0">
                <a:latin typeface="Cataneo BT" pitchFamily="66" charset="0"/>
              </a:rPr>
              <a:t>: deve haver na unidade as rotinas de limpeza por escrito, em local de fácil acesso, para que em qualquer dúvida este seja consultado.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3F9107-22A3-42B8-9F09-A88C9C997877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CC"/>
          </a:soli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i="1" u="sng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Muito Obrigada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endParaRPr lang="pt-BR" altLang="pt-BR" smtClean="0"/>
          </a:p>
        </p:txBody>
      </p:sp>
      <p:sp>
        <p:nvSpPr>
          <p:cNvPr id="67588" name="Espaço Reservado para Data 4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0F2AE8-9105-49FB-A675-CFFD8D14053E}" type="datetime1">
              <a:rPr lang="pt-BR" smtClean="0"/>
              <a:pPr/>
              <a:t>27/02/2018</a:t>
            </a:fld>
            <a:endParaRPr lang="pt-BR"/>
          </a:p>
        </p:txBody>
      </p:sp>
      <p:sp>
        <p:nvSpPr>
          <p:cNvPr id="67589" name="Espaço Reservado para Rodapé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EnfªAndréia Silva</a:t>
            </a:r>
            <a:endParaRPr lang="pt-BR"/>
          </a:p>
        </p:txBody>
      </p:sp>
      <p:pic>
        <p:nvPicPr>
          <p:cNvPr id="67590" name="Picture 10" descr="Gifs de animais engraçado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2195531"/>
            <a:ext cx="3048000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i="1" dirty="0" smtClean="0">
                <a:solidFill>
                  <a:schemeClr val="tx1"/>
                </a:solidFill>
                <a:latin typeface="Rockwell" pitchFamily="18" charset="0"/>
              </a:rPr>
              <a:t>Referência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2249424"/>
            <a:ext cx="8543956" cy="4325112"/>
          </a:xfrm>
          <a:noFill/>
        </p:spPr>
        <p:txBody>
          <a:bodyPr>
            <a:normAutofit/>
          </a:bodyPr>
          <a:lstStyle/>
          <a:p>
            <a:pPr algn="just">
              <a:buFontTx/>
              <a:buNone/>
            </a:pPr>
            <a:endParaRPr lang="pt-BR" altLang="pt-BR" sz="2400" dirty="0" smtClean="0">
              <a:latin typeface="Rockwell" pitchFamily="18" charset="0"/>
            </a:endParaRPr>
          </a:p>
          <a:p>
            <a:pPr algn="just">
              <a:buFontTx/>
              <a:buNone/>
            </a:pPr>
            <a:r>
              <a:rPr lang="pt-BR" altLang="pt-BR" sz="2400" dirty="0" smtClean="0">
                <a:latin typeface="Rockwell" pitchFamily="18" charset="0"/>
              </a:rPr>
              <a:t>POSSARI, J. F. </a:t>
            </a:r>
            <a:r>
              <a:rPr lang="pt-BR" altLang="pt-BR" sz="2400" b="1" dirty="0" smtClean="0">
                <a:latin typeface="Rockwell" pitchFamily="18" charset="0"/>
              </a:rPr>
              <a:t>Centro Cirúrgico: planejamento, organização e gestão</a:t>
            </a:r>
            <a:r>
              <a:rPr lang="pt-BR" altLang="pt-BR" sz="2400" dirty="0" smtClean="0">
                <a:latin typeface="Rockwell" pitchFamily="18" charset="0"/>
              </a:rPr>
              <a:t>.1ª ed. </a:t>
            </a:r>
            <a:r>
              <a:rPr lang="pt-BR" altLang="pt-BR" sz="2400" dirty="0" err="1" smtClean="0">
                <a:latin typeface="Rockwell" pitchFamily="18" charset="0"/>
              </a:rPr>
              <a:t>Ed.Iátria.</a:t>
            </a:r>
            <a:r>
              <a:rPr lang="pt-BR" altLang="pt-BR" sz="2400" dirty="0" smtClean="0">
                <a:latin typeface="Rockwell" pitchFamily="18" charset="0"/>
              </a:rPr>
              <a:t> São Paulo.2007.</a:t>
            </a:r>
          </a:p>
          <a:p>
            <a:pPr algn="just">
              <a:buFontTx/>
              <a:buNone/>
            </a:pPr>
            <a:endParaRPr lang="pt-BR" altLang="pt-BR" sz="2400" dirty="0" smtClean="0">
              <a:latin typeface="Rockwell" pitchFamily="18" charset="0"/>
            </a:endParaRPr>
          </a:p>
          <a:p>
            <a:pPr algn="just">
              <a:buFontTx/>
              <a:buNone/>
            </a:pPr>
            <a:endParaRPr lang="pt-BR" altLang="pt-BR" sz="2400" b="1" dirty="0" smtClean="0">
              <a:latin typeface="Rockwell" pitchFamily="18" charset="0"/>
            </a:endParaRPr>
          </a:p>
          <a:p>
            <a:pPr algn="just">
              <a:buFontTx/>
              <a:buNone/>
            </a:pPr>
            <a:endParaRPr lang="pt-BR" altLang="pt-BR" sz="2400" dirty="0" smtClean="0">
              <a:latin typeface="Rockwell" pitchFamily="18" charset="0"/>
            </a:endParaRPr>
          </a:p>
          <a:p>
            <a:pPr>
              <a:buFontTx/>
              <a:buNone/>
            </a:pPr>
            <a:endParaRPr lang="pt-BR" altLang="pt-BR" sz="2400" dirty="0" smtClean="0"/>
          </a:p>
        </p:txBody>
      </p:sp>
      <p:sp>
        <p:nvSpPr>
          <p:cNvPr id="68612" name="Espaço Reservado para Data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4A1BD1-8315-4F6D-B3A8-78E755BE9B18}" type="datetime1">
              <a:rPr lang="pt-BR" smtClean="0"/>
              <a:pPr/>
              <a:t>27/02/2018</a:t>
            </a:fld>
            <a:endParaRPr lang="pt-BR"/>
          </a:p>
        </p:txBody>
      </p:sp>
      <p:sp>
        <p:nvSpPr>
          <p:cNvPr id="68613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EnfªAndréia Silva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848600" cy="1044575"/>
          </a:xfrm>
          <a:solidFill>
            <a:srgbClr val="C0C0C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b="1" smtClean="0">
                <a:solidFill>
                  <a:srgbClr val="CC0000"/>
                </a:solidFill>
                <a:latin typeface="Bradley Hand ITC" pitchFamily="66" charset="0"/>
              </a:rPr>
              <a:t>Limpeza da Sala Cirúrgica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828800"/>
            <a:ext cx="7842250" cy="4408488"/>
          </a:xfrm>
          <a:solidFill>
            <a:schemeClr val="bg2"/>
          </a:solidFill>
        </p:spPr>
        <p:txBody>
          <a:bodyPr/>
          <a:lstStyle/>
          <a:p>
            <a:pPr algn="ctr">
              <a:buFontTx/>
              <a:buNone/>
            </a:pPr>
            <a:r>
              <a:rPr lang="pt-BR" altLang="pt-BR" sz="3200" dirty="0" smtClean="0">
                <a:latin typeface="Cataneo BT" pitchFamily="66" charset="0"/>
              </a:rPr>
              <a:t>É o procedimento de remoção de </a:t>
            </a:r>
            <a:r>
              <a:rPr lang="pt-BR" altLang="pt-BR" sz="3200" dirty="0" smtClean="0">
                <a:latin typeface="Cataneo BT" pitchFamily="66" charset="0"/>
              </a:rPr>
              <a:t>sujidades, </a:t>
            </a:r>
            <a:r>
              <a:rPr lang="pt-BR" altLang="pt-BR" sz="3200" dirty="0" smtClean="0">
                <a:latin typeface="Cataneo BT" pitchFamily="66" charset="0"/>
              </a:rPr>
              <a:t>detritos indesejáveis e microrganismos presentes nas superfícies dos equipamentos e acessórios, mobiliários, pisos e paredes mediante a aplicação de energia química ( produtos químicos), mecânica ( ação física aplicada sobre a superfície) e térmica ( ação do calor) num determinado tempo.</a:t>
            </a:r>
          </a:p>
        </p:txBody>
      </p:sp>
      <p:pic>
        <p:nvPicPr>
          <p:cNvPr id="54276" name="Picture 4" descr="newor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981075"/>
            <a:ext cx="23812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Picture 5" descr="newor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4652963"/>
            <a:ext cx="23812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8" name="Picture 6" descr="newor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2708275"/>
            <a:ext cx="23812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03021A-E714-4858-87EB-2D499DB7170B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848600" cy="1044575"/>
          </a:xfrm>
          <a:solidFill>
            <a:srgbClr val="C0C0C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b="1" smtClean="0">
                <a:solidFill>
                  <a:srgbClr val="CC0000"/>
                </a:solidFill>
                <a:latin typeface="Bradley Hand ITC" pitchFamily="66" charset="0"/>
              </a:rPr>
              <a:t>Limpeza da Sala Cirúrgica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828800"/>
            <a:ext cx="7842250" cy="4408488"/>
          </a:xfrm>
          <a:solidFill>
            <a:schemeClr val="bg2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pt-BR" altLang="pt-BR" sz="3200" dirty="0" smtClean="0">
                <a:latin typeface="Cataneo BT" pitchFamily="66" charset="0"/>
              </a:rPr>
              <a:t>Neste ambiente o paciente é submetido a anestesia, punções, cateteres, manipulação de órgãos e a barreira cutânea sofre lesões de continuidade,o que dificulta o combate a infecções. Assim o ambiente do CC deve ser </a:t>
            </a:r>
            <a:r>
              <a:rPr lang="pt-BR" altLang="pt-BR" sz="3200" b="1" dirty="0" smtClean="0">
                <a:latin typeface="Cataneo BT" pitchFamily="66" charset="0"/>
              </a:rPr>
              <a:t>mantido com certo grau de segurança e conforto </a:t>
            </a:r>
            <a:r>
              <a:rPr lang="pt-BR" altLang="pt-BR" sz="3200" dirty="0" smtClean="0">
                <a:latin typeface="Cataneo BT" pitchFamily="66" charset="0"/>
              </a:rPr>
              <a:t>para o paciente e para a equipe, necessitando de uma limpeza adequada.   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795E97-51A2-43F9-A5D6-05717D5CF070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848600" cy="1044575"/>
          </a:xfrm>
          <a:solidFill>
            <a:srgbClr val="C0C0C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b="1" smtClean="0">
                <a:solidFill>
                  <a:srgbClr val="CC0000"/>
                </a:solidFill>
                <a:latin typeface="Bradley Hand ITC" pitchFamily="66" charset="0"/>
              </a:rPr>
              <a:t>Limpeza da Sala Cirúrgica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828800"/>
            <a:ext cx="8064500" cy="4408488"/>
          </a:xfrm>
          <a:solidFill>
            <a:schemeClr val="bg2"/>
          </a:solidFill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3200" b="1" smtClean="0">
                <a:latin typeface="Cataneo BT" pitchFamily="66" charset="0"/>
              </a:rPr>
              <a:t>Toda cirurgia deve ser considerada contaminada</a:t>
            </a:r>
            <a:r>
              <a:rPr lang="pt-BR" altLang="pt-BR" sz="3200" smtClean="0">
                <a:latin typeface="Cataneo BT" pitchFamily="66" charset="0"/>
              </a:rPr>
              <a:t>, e a limpeza deve ser feita de igual forma para todos os procedimentos, pois não se conhece com detalhes o paciente e se a equipe também não está sendo um veículo de transmissão de infecções.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t-BR" altLang="pt-BR" sz="3200" smtClean="0">
                <a:latin typeface="Cataneo BT" pitchFamily="66" charset="0"/>
              </a:rPr>
              <a:t>A frequência e os métodos de limpeza variam de acordo com a área, o tipo de superfície e a quantidade de contaminação existente.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060D44-CAF5-4EAD-A990-8ED4E00770CE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848600" cy="1044575"/>
          </a:xfrm>
          <a:solidFill>
            <a:srgbClr val="C0C0C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b="1" smtClean="0">
                <a:solidFill>
                  <a:srgbClr val="CC0000"/>
                </a:solidFill>
                <a:latin typeface="Bradley Hand ITC" pitchFamily="66" charset="0"/>
              </a:rPr>
              <a:t>Etapas da Limpeza no CC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828800"/>
            <a:ext cx="8715436" cy="4408488"/>
          </a:xfrm>
          <a:solidFill>
            <a:schemeClr val="bg2"/>
          </a:solidFill>
        </p:spPr>
        <p:txBody>
          <a:bodyPr/>
          <a:lstStyle/>
          <a:p>
            <a:pPr marL="533400" indent="-533400" algn="just">
              <a:lnSpc>
                <a:spcPct val="80000"/>
              </a:lnSpc>
              <a:buNone/>
            </a:pPr>
            <a:r>
              <a:rPr lang="pt-BR" altLang="pt-BR" sz="2800" b="1" dirty="0" smtClean="0">
                <a:latin typeface="Cataneo BT" pitchFamily="66" charset="0"/>
              </a:rPr>
              <a:t>Limpeza Preparatória</a:t>
            </a:r>
            <a:r>
              <a:rPr lang="pt-BR" altLang="pt-BR" sz="2800" dirty="0" smtClean="0">
                <a:latin typeface="Cataneo BT" pitchFamily="66" charset="0"/>
              </a:rPr>
              <a:t>: realizada antes do início das cirurgias programadas ao dia. Têm por objetivo remover partículas de poeira depositadas nas superfícies horizontais do mobiliário, focos cirúrgicos e equipamentos. Deve ser utilizado pano úmido com solução detergente. O álcool a 70% é o agente mais indicado, porque além de possuir efeito desinfetante, evapora com facilidade, não deixa resíduo tóxico, tem odor agradável e facilita a ação mecânica da limpeza.</a:t>
            </a:r>
          </a:p>
          <a:p>
            <a:pPr marL="533400" indent="-533400" algn="just">
              <a:lnSpc>
                <a:spcPct val="80000"/>
              </a:lnSpc>
              <a:buFontTx/>
              <a:buNone/>
            </a:pPr>
            <a:endParaRPr lang="pt-BR" altLang="pt-BR" sz="2800" b="1" dirty="0" smtClean="0">
              <a:latin typeface="Cataneo BT" pitchFamily="66" charset="0"/>
            </a:endParaRPr>
          </a:p>
          <a:p>
            <a:pPr marL="533400" indent="-533400" algn="just">
              <a:lnSpc>
                <a:spcPct val="80000"/>
              </a:lnSpc>
              <a:buFontTx/>
              <a:buNone/>
            </a:pPr>
            <a:r>
              <a:rPr lang="pt-BR" altLang="pt-BR" sz="2800" b="1" dirty="0" smtClean="0">
                <a:latin typeface="Cataneo BT" pitchFamily="66" charset="0"/>
              </a:rPr>
              <a:t>Deve ser feita uma hora antes do início da primeira cirurgia programada.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B72088-219E-4570-93FE-20F3638D39F6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848600" cy="1044575"/>
          </a:xfrm>
          <a:solidFill>
            <a:srgbClr val="C0C0C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b="1" smtClean="0">
                <a:solidFill>
                  <a:srgbClr val="CC0000"/>
                </a:solidFill>
                <a:latin typeface="Bradley Hand ITC" pitchFamily="66" charset="0"/>
              </a:rPr>
              <a:t>Etapas da Limpeza no CC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828800"/>
            <a:ext cx="8715436" cy="4408488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pt-BR" altLang="pt-BR" sz="2400" b="1" dirty="0" smtClean="0">
                <a:latin typeface="Cataneo BT" pitchFamily="66" charset="0"/>
              </a:rPr>
              <a:t>Limpeza Operatória</a:t>
            </a:r>
            <a:r>
              <a:rPr lang="pt-BR" altLang="pt-BR" sz="2400" dirty="0" smtClean="0">
                <a:latin typeface="Cataneo BT" pitchFamily="66" charset="0"/>
              </a:rPr>
              <a:t>: é a que se executa durante o procedimento cirúrgico, é </a:t>
            </a:r>
            <a:r>
              <a:rPr lang="pt-BR" altLang="pt-BR" sz="2400" u="sng" dirty="0" smtClean="0">
                <a:latin typeface="Cataneo BT" pitchFamily="66" charset="0"/>
              </a:rPr>
              <a:t>restrita à contaminação ao redor do campo operatório.</a:t>
            </a:r>
            <a:r>
              <a:rPr lang="pt-BR" altLang="pt-BR" sz="2400" dirty="0" smtClean="0">
                <a:latin typeface="Cataneo BT" pitchFamily="66" charset="0"/>
              </a:rPr>
              <a:t> Têm como objetivo remover secreções, sangue e muco que casualmente caem no chão. A finalidade é que não ocorra a secagem deste material disseminando a contaminação.</a:t>
            </a:r>
          </a:p>
          <a:p>
            <a:pPr algn="ctr">
              <a:buFontTx/>
              <a:buNone/>
            </a:pPr>
            <a:r>
              <a:rPr lang="pt-BR" altLang="pt-BR" sz="2400" dirty="0" smtClean="0">
                <a:latin typeface="Cataneo BT" pitchFamily="66" charset="0"/>
              </a:rPr>
              <a:t>A equipe circulante deve tomar alguns cuidados durante esta fase de limpeza como: remover com compressas as secreções do chão, trocar os </a:t>
            </a:r>
            <a:r>
              <a:rPr lang="pt-BR" altLang="pt-BR" sz="2400" dirty="0" err="1" smtClean="0">
                <a:latin typeface="Cataneo BT" pitchFamily="66" charset="0"/>
              </a:rPr>
              <a:t>hampers</a:t>
            </a:r>
            <a:r>
              <a:rPr lang="pt-BR" altLang="pt-BR" sz="2400" dirty="0" smtClean="0">
                <a:latin typeface="Cataneo BT" pitchFamily="66" charset="0"/>
              </a:rPr>
              <a:t> e o lixo sempre que necessário, para evitar que os mesmos transbordem. OU SEJA, manter a limpeza e a ordem da sala durante o ato cirúrgico.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067BBC-B349-4C8F-A019-37482EB0D5E8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848600" cy="1044575"/>
          </a:xfrm>
          <a:solidFill>
            <a:srgbClr val="C0C0C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b="1" smtClean="0">
                <a:solidFill>
                  <a:srgbClr val="CC0000"/>
                </a:solidFill>
                <a:latin typeface="Bradley Hand ITC" pitchFamily="66" charset="0"/>
              </a:rPr>
              <a:t>Etapas da Limpeza no CC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828800"/>
            <a:ext cx="8643998" cy="4408488"/>
          </a:xfrm>
          <a:solidFill>
            <a:schemeClr val="bg2"/>
          </a:solidFill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dirty="0" smtClean="0">
                <a:latin typeface="Cataneo BT" pitchFamily="66" charset="0"/>
              </a:rPr>
              <a:t> </a:t>
            </a:r>
            <a:r>
              <a:rPr lang="pt-BR" altLang="pt-BR" sz="2800" b="1" dirty="0" smtClean="0">
                <a:latin typeface="Cataneo BT" pitchFamily="66" charset="0"/>
              </a:rPr>
              <a:t>Limpeza Concorrente</a:t>
            </a:r>
            <a:r>
              <a:rPr lang="pt-BR" altLang="pt-BR" sz="2800" dirty="0" smtClean="0">
                <a:latin typeface="Cataneo BT" pitchFamily="66" charset="0"/>
              </a:rPr>
              <a:t>: É executada ao </a:t>
            </a:r>
            <a:r>
              <a:rPr lang="pt-BR" altLang="pt-BR" sz="2800" u="sng" dirty="0" smtClean="0">
                <a:latin typeface="Cataneo BT" pitchFamily="66" charset="0"/>
              </a:rPr>
              <a:t>término de cada cirurgia</a:t>
            </a:r>
            <a:r>
              <a:rPr lang="pt-BR" altLang="pt-BR" sz="2800" dirty="0" smtClean="0">
                <a:latin typeface="Cataneo BT" pitchFamily="66" charset="0"/>
              </a:rPr>
              <a:t>. Envolve a retirada dos artigos sujos da S.O, limpeza das superfícies dos móveis e equipamentos.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t-BR" altLang="pt-BR" sz="2800" dirty="0" smtClean="0">
                <a:latin typeface="Cataneo BT" pitchFamily="66" charset="0"/>
              </a:rPr>
              <a:t>Ao término de cada procedimento, o circulante deve solicitar </a:t>
            </a:r>
            <a:r>
              <a:rPr lang="pt-BR" altLang="pt-BR" sz="2800" dirty="0" smtClean="0">
                <a:solidFill>
                  <a:srgbClr val="FF0000"/>
                </a:solidFill>
                <a:latin typeface="Cataneo BT" pitchFamily="66" charset="0"/>
              </a:rPr>
              <a:t>(e a equipe deve auxiliar)</a:t>
            </a:r>
            <a:r>
              <a:rPr lang="pt-BR" altLang="pt-BR" sz="2800" dirty="0" smtClean="0">
                <a:latin typeface="Cataneo BT" pitchFamily="66" charset="0"/>
              </a:rPr>
              <a:t>,que aventais sejam </a:t>
            </a:r>
            <a:r>
              <a:rPr lang="pt-BR" altLang="pt-BR" sz="2800" b="1" dirty="0" smtClean="0">
                <a:latin typeface="Cataneo BT" pitchFamily="66" charset="0"/>
              </a:rPr>
              <a:t>colocados dentro dos </a:t>
            </a:r>
            <a:r>
              <a:rPr lang="pt-BR" altLang="pt-BR" sz="2800" b="1" dirty="0" err="1" smtClean="0">
                <a:latin typeface="Cataneo BT" pitchFamily="66" charset="0"/>
              </a:rPr>
              <a:t>hampers</a:t>
            </a:r>
            <a:r>
              <a:rPr lang="pt-BR" altLang="pt-BR" sz="2800" dirty="0" smtClean="0">
                <a:latin typeface="Cataneo BT" pitchFamily="66" charset="0"/>
              </a:rPr>
              <a:t>, </a:t>
            </a:r>
            <a:r>
              <a:rPr lang="pt-BR" altLang="pt-BR" sz="2800" b="1" dirty="0" smtClean="0">
                <a:latin typeface="Cataneo BT" pitchFamily="66" charset="0"/>
              </a:rPr>
              <a:t>as luvas nos locais apropriados</a:t>
            </a:r>
            <a:r>
              <a:rPr lang="pt-BR" altLang="pt-BR" sz="2800" dirty="0" smtClean="0">
                <a:latin typeface="Cataneo BT" pitchFamily="66" charset="0"/>
              </a:rPr>
              <a:t>, para favorecer o trabalho. Após os </a:t>
            </a:r>
            <a:r>
              <a:rPr lang="pt-BR" altLang="pt-BR" sz="2800" dirty="0" err="1" smtClean="0">
                <a:latin typeface="Cataneo BT" pitchFamily="66" charset="0"/>
              </a:rPr>
              <a:t>hampers</a:t>
            </a:r>
            <a:r>
              <a:rPr lang="pt-BR" altLang="pt-BR" sz="2800" dirty="0" smtClean="0">
                <a:latin typeface="Cataneo BT" pitchFamily="66" charset="0"/>
              </a:rPr>
              <a:t> devem ser fechados, para então serem conduzidos a lavanderia.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8B766A-FBE9-4586-A899-04758D3C1D6F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848600" cy="1044575"/>
          </a:xfrm>
          <a:solidFill>
            <a:srgbClr val="C0C0C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b="1" smtClean="0">
                <a:solidFill>
                  <a:srgbClr val="CC0000"/>
                </a:solidFill>
                <a:latin typeface="Bradley Hand ITC" pitchFamily="66" charset="0"/>
              </a:rPr>
              <a:t>Etapas da Limpeza no CC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828800"/>
            <a:ext cx="8786874" cy="4408488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pt-BR" altLang="pt-BR" sz="2400" dirty="0" smtClean="0">
                <a:latin typeface="Cataneo BT" pitchFamily="66" charset="0"/>
              </a:rPr>
              <a:t>O instrumental e demais materiais ( conexões, cânulas, látex de aspiradores, </a:t>
            </a:r>
            <a:r>
              <a:rPr lang="pt-BR" altLang="pt-BR" sz="2400" dirty="0" err="1" smtClean="0">
                <a:latin typeface="Cataneo BT" pitchFamily="66" charset="0"/>
              </a:rPr>
              <a:t>etc</a:t>
            </a:r>
            <a:r>
              <a:rPr lang="pt-BR" altLang="pt-BR" sz="2400" dirty="0" smtClean="0">
                <a:latin typeface="Cataneo BT" pitchFamily="66" charset="0"/>
              </a:rPr>
              <a:t> ) devem ser conduzido ao </a:t>
            </a:r>
            <a:r>
              <a:rPr lang="pt-BR" altLang="pt-BR" sz="2400" smtClean="0">
                <a:latin typeface="Cataneo BT" pitchFamily="66" charset="0"/>
              </a:rPr>
              <a:t>expurgo da </a:t>
            </a:r>
            <a:r>
              <a:rPr lang="pt-BR" altLang="pt-BR" sz="2400" dirty="0" smtClean="0">
                <a:latin typeface="Cataneo BT" pitchFamily="66" charset="0"/>
              </a:rPr>
              <a:t>CME, para ser lavado e em seguida esterilizado. </a:t>
            </a:r>
          </a:p>
          <a:p>
            <a:pPr>
              <a:buFontTx/>
              <a:buNone/>
            </a:pPr>
            <a:r>
              <a:rPr lang="pt-BR" altLang="pt-BR" sz="2400" dirty="0" smtClean="0">
                <a:latin typeface="Cataneo BT" pitchFamily="66" charset="0"/>
              </a:rPr>
              <a:t>A limpeza do mobiliário da S.O deve proceder com água e sabão, após álcool a 70%. O chão também com água e solução desinfetante, tendo de rotina um pano de chão para cada </a:t>
            </a:r>
            <a:r>
              <a:rPr lang="pt-BR" altLang="pt-BR" sz="2400" dirty="0" err="1" smtClean="0">
                <a:latin typeface="Cataneo BT" pitchFamily="66" charset="0"/>
              </a:rPr>
              <a:t>S.O.</a:t>
            </a:r>
            <a:endParaRPr lang="pt-BR" altLang="pt-BR" sz="2400" dirty="0" smtClean="0">
              <a:latin typeface="Cataneo BT" pitchFamily="66" charset="0"/>
            </a:endParaRPr>
          </a:p>
          <a:p>
            <a:pPr>
              <a:buFontTx/>
              <a:buNone/>
            </a:pPr>
            <a:r>
              <a:rPr lang="pt-BR" altLang="pt-BR" sz="2400" dirty="0" smtClean="0">
                <a:latin typeface="Cataneo BT" pitchFamily="66" charset="0"/>
              </a:rPr>
              <a:t>As paredes e o teto devem ser limpos caso haja contaminação direta com secreções, caso contrário a S.O pode ser montada novamente.</a:t>
            </a:r>
          </a:p>
          <a:p>
            <a:pPr>
              <a:buFontTx/>
              <a:buNone/>
            </a:pPr>
            <a:endParaRPr lang="pt-BR" altLang="pt-BR" sz="2400" dirty="0" smtClean="0">
              <a:solidFill>
                <a:srgbClr val="FF0000"/>
              </a:solidFill>
              <a:latin typeface="Cataneo BT" pitchFamily="66" charset="0"/>
            </a:endParaRPr>
          </a:p>
          <a:p>
            <a:pPr>
              <a:buFontTx/>
              <a:buNone/>
            </a:pPr>
            <a:r>
              <a:rPr lang="pt-BR" altLang="pt-BR" sz="2400" dirty="0" smtClean="0">
                <a:solidFill>
                  <a:srgbClr val="FF0000"/>
                </a:solidFill>
                <a:latin typeface="Cataneo BT" pitchFamily="66" charset="0"/>
              </a:rPr>
              <a:t>OBS</a:t>
            </a:r>
            <a:r>
              <a:rPr lang="pt-BR" altLang="pt-BR" sz="2400" dirty="0" smtClean="0">
                <a:latin typeface="Cataneo BT" pitchFamily="66" charset="0"/>
              </a:rPr>
              <a:t>: Não utilizar hipoclorito de sódio para limpeza de mobiliários, pois este possui ação corrosiva.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562E1A-682A-4005-911D-FD31FDB468F3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7848600" cy="1044575"/>
          </a:xfrm>
          <a:solidFill>
            <a:srgbClr val="C0C0C0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b="1" smtClean="0">
                <a:solidFill>
                  <a:srgbClr val="CC0000"/>
                </a:solidFill>
                <a:latin typeface="Bradley Hand ITC" pitchFamily="66" charset="0"/>
              </a:rPr>
              <a:t>Etapas da Limpeza no CC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828800"/>
            <a:ext cx="8786874" cy="4408488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pt-BR" altLang="pt-BR" sz="3600" b="1" dirty="0" smtClean="0">
                <a:latin typeface="Cataneo BT" pitchFamily="66" charset="0"/>
              </a:rPr>
              <a:t>Tempo da limpeza concorrente</a:t>
            </a:r>
            <a:r>
              <a:rPr lang="pt-BR" altLang="pt-BR" sz="3600" dirty="0" smtClean="0">
                <a:latin typeface="Cataneo BT" pitchFamily="66" charset="0"/>
              </a:rPr>
              <a:t>: </a:t>
            </a:r>
          </a:p>
          <a:p>
            <a:pPr>
              <a:buFontTx/>
              <a:buNone/>
            </a:pPr>
            <a:r>
              <a:rPr lang="pt-BR" altLang="pt-BR" sz="3600" dirty="0" smtClean="0">
                <a:latin typeface="Cataneo BT" pitchFamily="66" charset="0"/>
              </a:rPr>
              <a:t>Procede </a:t>
            </a:r>
            <a:r>
              <a:rPr lang="pt-BR" altLang="pt-BR" sz="3600" u="sng" dirty="0" smtClean="0">
                <a:latin typeface="Cataneo BT" pitchFamily="66" charset="0"/>
              </a:rPr>
              <a:t>entre o término da cirurgia</a:t>
            </a:r>
            <a:r>
              <a:rPr lang="pt-BR" altLang="pt-BR" sz="3600" dirty="0" smtClean="0">
                <a:latin typeface="Cataneo BT" pitchFamily="66" charset="0"/>
              </a:rPr>
              <a:t>, limpeza da S.O e materiais, </a:t>
            </a:r>
            <a:r>
              <a:rPr lang="pt-BR" altLang="pt-BR" sz="3600" u="sng" dirty="0" smtClean="0">
                <a:latin typeface="Cataneo BT" pitchFamily="66" charset="0"/>
              </a:rPr>
              <a:t>até o início da outra cirurgia</a:t>
            </a:r>
            <a:r>
              <a:rPr lang="pt-BR" altLang="pt-BR" sz="3600" dirty="0" smtClean="0">
                <a:latin typeface="Cataneo BT" pitchFamily="66" charset="0"/>
              </a:rPr>
              <a:t>. </a:t>
            </a:r>
          </a:p>
          <a:p>
            <a:pPr algn="ctr">
              <a:buFontTx/>
              <a:buNone/>
            </a:pPr>
            <a:r>
              <a:rPr lang="pt-BR" altLang="pt-BR" sz="3600" dirty="0" smtClean="0">
                <a:latin typeface="Cataneo BT" pitchFamily="66" charset="0"/>
              </a:rPr>
              <a:t>Este tempo deve existir para não sobrecarregar a equipe ( circulante, </a:t>
            </a:r>
            <a:r>
              <a:rPr lang="pt-BR" altLang="pt-BR" sz="3600" dirty="0" err="1" smtClean="0">
                <a:latin typeface="Cataneo BT" pitchFamily="66" charset="0"/>
              </a:rPr>
              <a:t>instrumentador</a:t>
            </a:r>
            <a:r>
              <a:rPr lang="pt-BR" altLang="pt-BR" sz="3600" dirty="0" smtClean="0">
                <a:latin typeface="Cataneo BT" pitchFamily="66" charset="0"/>
              </a:rPr>
              <a:t>, equipe de limpeza e do temo de ação dos produtos de limpeza).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BE8335-F571-435A-B8FF-3E3A7D60A696}" type="datetime1">
              <a:rPr lang="pt-BR" smtClean="0"/>
              <a:pPr>
                <a:defRPr/>
              </a:pPr>
              <a:t>27/02/2018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8CD70-293A-4992-9D69-A035AEB81D74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EnfªAndréia Silva</a:t>
            </a:r>
            <a:endParaRPr lang="pt-B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559</TotalTime>
  <Words>1035</Words>
  <Application>Microsoft Office PowerPoint</Application>
  <PresentationFormat>Apresentação na tela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Urbano</vt:lpstr>
      <vt:lpstr>Enfermagem em Centro Cirúrgico</vt:lpstr>
      <vt:lpstr>Limpeza da Sala Cirúrgica</vt:lpstr>
      <vt:lpstr>Limpeza da Sala Cirúrgica</vt:lpstr>
      <vt:lpstr>Limpeza da Sala Cirúrgica</vt:lpstr>
      <vt:lpstr>Etapas da Limpeza no CC</vt:lpstr>
      <vt:lpstr>Etapas da Limpeza no CC</vt:lpstr>
      <vt:lpstr>Etapas da Limpeza no CC</vt:lpstr>
      <vt:lpstr>Etapas da Limpeza no CC</vt:lpstr>
      <vt:lpstr>Etapas da Limpeza no CC</vt:lpstr>
      <vt:lpstr>Etapas da Limpeza no CC</vt:lpstr>
      <vt:lpstr>Etapas da Limpeza no CC</vt:lpstr>
      <vt:lpstr>Etapas da Limpeza no CC</vt:lpstr>
      <vt:lpstr>Etapas da Limpeza no CC</vt:lpstr>
      <vt:lpstr>Muito Obrigada</vt:lpstr>
      <vt:lpstr>Referência</vt:lpstr>
    </vt:vector>
  </TitlesOfParts>
  <Company>Krug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Estrutural do CC: Unidades e Funcionamento</dc:title>
  <dc:creator>Andreía</dc:creator>
  <cp:lastModifiedBy>Andreia</cp:lastModifiedBy>
  <cp:revision>67</cp:revision>
  <dcterms:created xsi:type="dcterms:W3CDTF">2008-02-17T15:28:31Z</dcterms:created>
  <dcterms:modified xsi:type="dcterms:W3CDTF">2018-02-27T13:46:06Z</dcterms:modified>
</cp:coreProperties>
</file>