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27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13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0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5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9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07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9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94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05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6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17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9C30-8AA5-4323-8AD1-BF6240D4A0B1}" type="datetimeFigureOut">
              <a:rPr lang="pt-BR" smtClean="0"/>
              <a:t>03/12/2017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FD4C-771E-4380-A132-884C3F0FB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6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Marcas e Patentes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54036" y="4961965"/>
            <a:ext cx="3003176" cy="363071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Professor Fernando de Oliveira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15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4659"/>
            <a:ext cx="12192000" cy="11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12192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 ao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Objeto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podem</a:t>
            </a:r>
            <a:r>
              <a:rPr lang="pt-BR" sz="28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ser: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715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t-BR" sz="2800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Patente </a:t>
            </a:r>
            <a:r>
              <a:rPr lang="pt-BR" sz="28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a tecnologia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certos meios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alcançar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resultado técnico através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ação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natureza, tem-se no caso uma  patente de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Assim, o conjunto de ações humanas ou procedimentos mecânicos  ou químicos necessários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obter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resultado </a:t>
            </a:r>
            <a:r>
              <a:rPr lang="pt-BR" sz="28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(aquecer,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acrescer um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ácido, </a:t>
            </a:r>
            <a:r>
              <a:rPr lang="pt-BR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trazer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produto a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absoluto)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serão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objeto desse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2800" spc="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patente.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lang="pt-BR" sz="2800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Patente </a:t>
            </a:r>
            <a:r>
              <a:rPr lang="pt-BR" sz="28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 Produto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tecnologia pode </a:t>
            </a:r>
            <a:r>
              <a:rPr lang="pt-BR" sz="28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ser,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outro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lado, relativa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objeto físico  determinado: uma máquina, um produto químico, a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mistura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várias substâncias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(por  </a:t>
            </a:r>
            <a:r>
              <a:rPr lang="pt-BR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exemplo,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pólvora) um </a:t>
            </a:r>
            <a:r>
              <a:rPr lang="pt-BR"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microorganismo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um elemento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equipamento,</a:t>
            </a:r>
            <a:r>
              <a:rPr lang="pt-BR" sz="2800" spc="25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t-BR" sz="2800" u="sng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Patente </a:t>
            </a:r>
            <a:r>
              <a:rPr lang="pt-BR" sz="28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u="sng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nova </a:t>
            </a:r>
            <a:r>
              <a:rPr lang="pt-BR" sz="28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Consiste de uma </a:t>
            </a:r>
            <a:r>
              <a:rPr lang="pt-BR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de um produto ou um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(ou patente de uso). A </a:t>
            </a:r>
            <a:r>
              <a:rPr lang="pt-BR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é patenteável quando objeto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conhecido é usado 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obter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 novo, existente em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qualquer tempo a atividade </a:t>
            </a:r>
            <a:r>
              <a:rPr lang="pt-BR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inventiva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 ato  criador humano: aqui,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em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todo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</a:t>
            </a: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será patenteável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800" spc="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descoberta.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095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660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marcas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Existem 4 tipos de marcas que são utilizadas pelo INPI para registro:</a:t>
            </a:r>
          </a:p>
          <a:p>
            <a:pPr marL="408940" indent="-153670">
              <a:lnSpc>
                <a:spcPct val="100000"/>
              </a:lnSpc>
              <a:buFont typeface="Tahoma"/>
              <a:buChar char="•"/>
              <a:tabLst>
                <a:tab pos="409575" algn="l"/>
              </a:tabLst>
            </a:pPr>
            <a:r>
              <a:rPr lang="pt-BR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Nominativa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270" marR="1525905">
              <a:lnSpc>
                <a:spcPct val="110000"/>
              </a:lnSpc>
            </a:pP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 </a:t>
            </a: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apenas nome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 </a:t>
            </a: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nenhum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 </a:t>
            </a: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desenho  </a:t>
            </a: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grafia especial.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8940" indent="-153670">
              <a:lnSpc>
                <a:spcPct val="100000"/>
              </a:lnSpc>
              <a:spcBef>
                <a:spcPts val="5"/>
              </a:spcBef>
              <a:buFont typeface="Tahoma"/>
              <a:buChar char="•"/>
              <a:tabLst>
                <a:tab pos="409575" algn="l"/>
              </a:tabLst>
            </a:pPr>
            <a:r>
              <a:rPr lang="pt-BR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Mista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270" marR="1534160">
              <a:lnSpc>
                <a:spcPct val="110000"/>
              </a:lnSpc>
            </a:pP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 </a:t>
            </a: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nome da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 </a:t>
            </a: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nome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 grafia especial.</a:t>
            </a:r>
            <a:r>
              <a:rPr lang="pt-BR" sz="260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-151130">
              <a:lnSpc>
                <a:spcPct val="100000"/>
              </a:lnSpc>
              <a:buFont typeface="Tahoma"/>
              <a:buChar char="•"/>
              <a:tabLst>
                <a:tab pos="407034" algn="l"/>
              </a:tabLst>
            </a:pPr>
            <a:r>
              <a:rPr lang="pt-BR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Figurativa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270" marR="2219325">
              <a:lnSpc>
                <a:spcPct val="110000"/>
              </a:lnSpc>
            </a:pP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 </a:t>
            </a: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 </a:t>
            </a: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somente a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 representativa, símbolo </a:t>
            </a: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distintivo.</a:t>
            </a:r>
            <a:r>
              <a:rPr lang="pt-BR" sz="26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-151130">
              <a:lnSpc>
                <a:spcPct val="100000"/>
              </a:lnSpc>
              <a:buFont typeface="Tahoma"/>
              <a:buChar char="•"/>
              <a:tabLst>
                <a:tab pos="407034" algn="l"/>
              </a:tabLst>
            </a:pPr>
            <a:r>
              <a:rPr lang="pt-BR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Tridimensional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270">
              <a:lnSpc>
                <a:spcPct val="100000"/>
              </a:lnSpc>
              <a:spcBef>
                <a:spcPts val="190"/>
              </a:spcBef>
            </a:pPr>
            <a:r>
              <a:rPr lang="pt-BR" sz="2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Objeto </a:t>
            </a:r>
            <a:r>
              <a:rPr lang="pt-BR" sz="2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físico,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cuja forma tenha cunho</a:t>
            </a:r>
            <a:r>
              <a:rPr lang="pt-BR" sz="26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distintivo</a:t>
            </a: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/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8"/>
          <p:cNvSpPr/>
          <p:nvPr/>
        </p:nvSpPr>
        <p:spPr>
          <a:xfrm>
            <a:off x="10129899" y="1588933"/>
            <a:ext cx="1891772" cy="602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9766829" y="2817180"/>
            <a:ext cx="2254841" cy="705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9768874" y="4110760"/>
            <a:ext cx="990989" cy="898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9766829" y="5230906"/>
            <a:ext cx="788520" cy="1375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31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07577"/>
            <a:ext cx="12192000" cy="626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Natureza da Marca</a:t>
            </a:r>
          </a:p>
          <a:p>
            <a:pPr marL="12700" marR="257175" indent="525463" algn="just">
              <a:lnSpc>
                <a:spcPct val="150000"/>
              </a:lnSpc>
              <a:spcBef>
                <a:spcPts val="105"/>
              </a:spcBef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natureza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uma marca diz respeito à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origem e ao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 uso.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que tange à  origem,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existem marcas brasileiras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marcas estrangeiras.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 à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natureza,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</a:t>
            </a:r>
            <a:r>
              <a:rPr lang="pt-BR" sz="32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ser: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804" indent="-133985" algn="just">
              <a:lnSpc>
                <a:spcPct val="100000"/>
              </a:lnSpc>
              <a:buFont typeface="Arial"/>
              <a:buChar char="•"/>
              <a:tabLst>
                <a:tab pos="218440" algn="l"/>
              </a:tabLst>
            </a:pPr>
            <a:r>
              <a:rPr lang="pt-BR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produtos 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outros idênticos relacionados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produtos, semelhantes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3200" spc="3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afins.</a:t>
            </a:r>
          </a:p>
          <a:p>
            <a:pPr marL="214629" indent="-13081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15265" algn="l"/>
              </a:tabLst>
            </a:pPr>
            <a:r>
              <a:rPr lang="pt-BR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Serviço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produtos 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outros idênticos, semelhantes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32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afins.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629" indent="-130810" algn="just">
              <a:lnSpc>
                <a:spcPct val="100000"/>
              </a:lnSpc>
              <a:buFont typeface="Arial"/>
              <a:buChar char="•"/>
              <a:tabLst>
                <a:tab pos="215265" algn="l"/>
              </a:tabLst>
            </a:pPr>
            <a:r>
              <a:rPr lang="pt-BR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Coletiva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32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pt-BR" sz="320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</a:t>
            </a:r>
            <a:r>
              <a:rPr lang="pt-BR" sz="32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32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etermi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2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entidade.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315" indent="-150495" algn="just">
              <a:lnSpc>
                <a:spcPct val="100000"/>
              </a:lnSpc>
              <a:buFont typeface="Tahoma"/>
              <a:buChar char="•"/>
              <a:tabLst>
                <a:tab pos="234950" algn="l"/>
              </a:tabLst>
            </a:pPr>
            <a:r>
              <a:rPr lang="pt-BR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Certificação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conformidade de produtos ou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serviços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determinadas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normas ou 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especificações</a:t>
            </a:r>
            <a:r>
              <a:rPr lang="pt-BR" sz="32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7738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</a:t>
            </a:r>
          </a:p>
          <a:p>
            <a:pPr marL="299085" marR="5080" indent="-286385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INPI é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responsável pelo registro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concessão 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marcas, patentes,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titular da 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assegurado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proteção conferida pelo registro, abrangendo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uso da marca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papéis,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impressos,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propaganda e documentos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relativos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atividade do</a:t>
            </a:r>
            <a:r>
              <a:rPr lang="pt-BR" sz="3200" spc="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titular.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6985" indent="-286385" algn="just">
              <a:lnSpc>
                <a:spcPct val="150000"/>
              </a:lnSpc>
              <a:buFont typeface="Arial"/>
              <a:buChar char="•"/>
              <a:tabLst>
                <a:tab pos="299720" algn="l"/>
              </a:tabLst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prazo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validade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de 10 (dez) anos, contados a partir da data  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concessão.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prazo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prorrogável,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pedido do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titular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períodos iguais e 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sucessivos.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contrário, será extinto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 estará</a:t>
            </a:r>
            <a:r>
              <a:rPr lang="pt-BR" sz="3200" spc="2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disponível.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lang="pt-BR" sz="4800" dirty="0" smtClean="0">
              <a:latin typeface="Times New Roman"/>
              <a:cs typeface="Times New Roman"/>
            </a:endParaRPr>
          </a:p>
          <a:p>
            <a:pPr algn="just"/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5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424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85" indent="12700" algn="just">
              <a:lnSpc>
                <a:spcPct val="150000"/>
              </a:lnSpc>
              <a:buFont typeface="Arial"/>
              <a:buChar char="•"/>
              <a:tabLst>
                <a:tab pos="0" algn="l"/>
              </a:tabLst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prazo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validade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Patentes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10 anos a 20  anos.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0000"/>
              </a:lnSpc>
              <a:spcBef>
                <a:spcPts val="1655"/>
              </a:spcBef>
              <a:buFont typeface="Arial"/>
              <a:buChar char="•"/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Uma</a:t>
            </a:r>
            <a:r>
              <a:rPr lang="pt-BR" sz="3200" spc="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</a:t>
            </a:r>
            <a:r>
              <a:rPr lang="pt-BR" sz="3200" spc="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registrada</a:t>
            </a:r>
            <a:r>
              <a:rPr lang="pt-BR" sz="3200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3200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</a:t>
            </a:r>
            <a:r>
              <a:rPr lang="pt-BR" sz="3200" spc="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registrada</a:t>
            </a:r>
            <a:r>
              <a:rPr lang="pt-BR" sz="3200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r>
              <a:rPr lang="pt-BR" sz="3200" spc="1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(respectivamente,</a:t>
            </a:r>
            <a:r>
              <a:rPr lang="pt-BR" sz="3200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símbolos</a:t>
            </a:r>
            <a:r>
              <a:rPr lang="pt-BR" sz="3200" spc="2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pt-BR" sz="3200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™,</a:t>
            </a:r>
            <a:r>
              <a:rPr lang="pt-BR" sz="3200" spc="22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pt-BR" sz="3200" spc="2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inglês</a:t>
            </a:r>
            <a:r>
              <a:rPr lang="pt-BR" sz="3200" spc="2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trademark</a:t>
            </a:r>
            <a:r>
              <a:rPr lang="pt-BR" sz="3200" spc="2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pt-BR" sz="3200" spc="2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alguns</a:t>
            </a:r>
            <a:r>
              <a:rPr lang="pt-BR" sz="3200" spc="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países)</a:t>
            </a:r>
            <a:r>
              <a:rPr lang="pt-BR" sz="3200" spc="2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BR" sz="3200" spc="2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qualquer</a:t>
            </a:r>
            <a:r>
              <a:rPr lang="pt-BR" sz="3200" spc="2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lang="pt-BR" sz="3200" spc="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3200" spc="22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símbolo</a:t>
            </a:r>
            <a:r>
              <a:rPr lang="pt-BR" sz="3200" spc="2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utilizado</a:t>
            </a:r>
            <a:r>
              <a:rPr lang="pt-BR" sz="3200" spc="2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empresa, um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 (bem 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consumo)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3200" spc="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serviço.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8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07576"/>
            <a:ext cx="12192000" cy="699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Caducidade</a:t>
            </a:r>
          </a:p>
          <a:p>
            <a:pPr marL="299085" marR="5080" indent="-286385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Caducidade é 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atribuído a qualquer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solicitar que 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titular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  comprove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está efetivamente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utilizando a marca. Caso o titular não comprove por  meio de 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provas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documentais que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está efetivamente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utilizando 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será  cancelado.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6350" indent="-286385" algn="just">
              <a:lnSpc>
                <a:spcPct val="150000"/>
              </a:lnSpc>
              <a:buFont typeface="Arial"/>
              <a:buChar char="•"/>
              <a:tabLst>
                <a:tab pos="299720" algn="l"/>
              </a:tabLst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caducidade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 requerida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qualquer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tempo, desde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já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tenha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passado cinco  anos da data da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concessão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registro.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 qualquer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após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cinco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anos da data  da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concessão está sujeito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procedimento de</a:t>
            </a:r>
            <a:r>
              <a:rPr lang="pt-BR" sz="3200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caducidade.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2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Lembrem-se: Marca não é Patente</a:t>
            </a:r>
          </a:p>
          <a:p>
            <a:endParaRPr lang="pt-B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538163" algn="just"/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 “patente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marca”.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“registro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marca”.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patentes  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fazem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 de uma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 área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chamada “Propriedade</a:t>
            </a:r>
            <a:r>
              <a:rPr lang="pt-BR" sz="32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Intelectual”.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14" y="2531081"/>
            <a:ext cx="4075440" cy="43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6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660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Previsão Legal Sobre Marcas e Patentes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a propriedade de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marcas tem proteção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todos os países que 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ratificaram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Convenção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Paris.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protegido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diversas</a:t>
            </a:r>
            <a:r>
              <a:rPr lang="pt-BR" sz="2800" spc="1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leis: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8940" indent="-153670" algn="just">
              <a:lnSpc>
                <a:spcPct val="100000"/>
              </a:lnSpc>
              <a:spcBef>
                <a:spcPts val="5"/>
              </a:spcBef>
              <a:buFont typeface="Tahoma"/>
              <a:buChar char="•"/>
              <a:tabLst>
                <a:tab pos="409575" algn="l"/>
              </a:tabLst>
            </a:pPr>
            <a:r>
              <a:rPr lang="pt-BR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Constituição</a:t>
            </a:r>
            <a:r>
              <a:rPr lang="pt-BR" sz="28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270" marR="2461895" algn="just">
              <a:lnSpc>
                <a:spcPct val="150000"/>
              </a:lnSpc>
            </a:pP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direito sobre marca é previsto na Carta Magma no artigo:  Título II dos Direitos e Garantias</a:t>
            </a:r>
            <a:r>
              <a:rPr lang="pt-BR" sz="28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Fundamentais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270" algn="just">
              <a:lnSpc>
                <a:spcPct val="100000"/>
              </a:lnSpc>
              <a:spcBef>
                <a:spcPts val="960"/>
              </a:spcBef>
            </a:pP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 Dos Direitos e Deveres Individuais e</a:t>
            </a:r>
            <a:r>
              <a:rPr lang="pt-BR" sz="28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Coletivos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270" algn="just">
              <a:lnSpc>
                <a:spcPct val="100000"/>
              </a:lnSpc>
              <a:spcBef>
                <a:spcPts val="5"/>
              </a:spcBef>
            </a:pPr>
            <a:r>
              <a:rPr lang="pt-BR" sz="2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</a:t>
            </a:r>
            <a:r>
              <a:rPr lang="pt-BR" sz="28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5º</a:t>
            </a:r>
          </a:p>
          <a:p>
            <a:pPr marL="255270" algn="just">
              <a:lnSpc>
                <a:spcPct val="100000"/>
              </a:lnSpc>
              <a:spcBef>
                <a:spcPts val="5"/>
              </a:spcBef>
            </a:pPr>
            <a:r>
              <a:rPr lang="pt-BR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XXIX – </a:t>
            </a:r>
            <a:r>
              <a:rPr lang="pt-BR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lei assegurará aos autores de inventos industriais privilégio temporário para sua utilização, bem como proteção às criações industriais, à propriedade das marcas aos nomes de empresas, tendo em vista o interesse social e o desenvolvimento tecnológico e econômico do  País.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30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714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060"/>
              </a:spcBef>
              <a:buFont typeface="Tahoma"/>
              <a:buChar char="•"/>
              <a:tabLst>
                <a:tab pos="167005" algn="l"/>
              </a:tabLst>
            </a:pPr>
            <a:r>
              <a:rPr lang="pt-BR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Código </a:t>
            </a:r>
            <a:r>
              <a:rPr lang="pt-BR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</a:t>
            </a:r>
            <a:r>
              <a:rPr lang="pt-BR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Nº. </a:t>
            </a:r>
            <a:r>
              <a:rPr lang="pt-BR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9.279 de</a:t>
            </a:r>
            <a:r>
              <a:rPr lang="pt-BR" sz="3200" b="1" spc="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03/96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código civil brasileiro prevê rege sobre</a:t>
            </a:r>
            <a:r>
              <a:rPr lang="pt-BR" sz="32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marca: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50000"/>
              </a:lnSpc>
            </a:pPr>
            <a:r>
              <a:rPr lang="pt-BR" sz="32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Art. 2º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proteção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relativos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propriedade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industrial,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considerado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  interesse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e 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tecnológico e econômico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País,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efetua-se  mediante:</a:t>
            </a:r>
          </a:p>
          <a:p>
            <a:pPr marL="12700" marR="5080" algn="just">
              <a:lnSpc>
                <a:spcPct val="150000"/>
              </a:lnSpc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-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concessão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32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marca;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50000"/>
              </a:lnSpc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-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repressão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falsas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indicações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geográficas; </a:t>
            </a:r>
            <a:endParaRPr lang="pt-BR" sz="3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50000"/>
              </a:lnSpc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-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repressão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concorrência</a:t>
            </a:r>
            <a:r>
              <a:rPr lang="pt-BR" sz="32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desleal.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50000"/>
              </a:lnSpc>
            </a:pP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42203"/>
            <a:ext cx="12192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7480" indent="-14478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7480" algn="l"/>
              </a:tabLst>
            </a:pPr>
            <a:r>
              <a:rPr lang="pt-BR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Código do consumidor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Nº. 8.078 </a:t>
            </a:r>
            <a:r>
              <a:rPr lang="pt-BR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11/09/90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50000"/>
              </a:lnSpc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código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consumidor também tem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que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protege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propriedade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marcas: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0325" algn="just">
              <a:lnSpc>
                <a:spcPct val="150000"/>
              </a:lnSpc>
              <a:spcBef>
                <a:spcPts val="5"/>
              </a:spcBef>
            </a:pPr>
            <a:r>
              <a:rPr lang="pt-BR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4º / VI -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coibição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repressão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eficientes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os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abusos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praticados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mercado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consumo,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inclusive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concorrência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desleal e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indevida de 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criações industriais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nomes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comerciais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signos  distintivos,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possam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causar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prejuízos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consumidores.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 na Prática – Marcas e Patent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1614" y="0"/>
            <a:ext cx="12355689" cy="69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630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6350" algn="ctr">
              <a:lnSpc>
                <a:spcPct val="100000"/>
              </a:lnSpc>
              <a:spcBef>
                <a:spcPts val="100"/>
              </a:spcBef>
              <a:tabLst>
                <a:tab pos="299720" algn="l"/>
              </a:tabLst>
            </a:pPr>
            <a:r>
              <a:rPr lang="pt-BR" sz="32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</a:p>
          <a:p>
            <a:pPr marL="12700" marR="6350" algn="ctr">
              <a:lnSpc>
                <a:spcPct val="100000"/>
              </a:lnSpc>
              <a:spcBef>
                <a:spcPts val="100"/>
              </a:spcBef>
              <a:tabLst>
                <a:tab pos="299720" algn="l"/>
              </a:tabLst>
            </a:pPr>
            <a:endParaRPr lang="pt-BR" sz="3200" b="1" spc="-3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6350" indent="-28638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lang="pt-BR" sz="32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FURTADO</a:t>
            </a:r>
            <a:r>
              <a:rPr lang="pt-BR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Lucas Rocha. </a:t>
            </a:r>
            <a:r>
              <a:rPr lang="pt-BR" sz="3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Sisitema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propriedade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 brasileiro  (</a:t>
            </a:r>
            <a:r>
              <a:rPr lang="pt-BR" sz="3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comentarios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</a:t>
            </a:r>
            <a:r>
              <a:rPr lang="pt-BR" sz="3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legislacao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marcas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patentes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no.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Brasília: Brasília 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Jurídica,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1996.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KOTLER,</a:t>
            </a:r>
            <a:r>
              <a:rPr lang="pt-BR" sz="3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Philip;</a:t>
            </a:r>
            <a:r>
              <a:rPr lang="pt-BR" sz="3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KELLER,</a:t>
            </a:r>
            <a:r>
              <a:rPr lang="pt-BR" sz="3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</a:t>
            </a:r>
            <a:r>
              <a:rPr lang="pt-BR" sz="3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Lane.</a:t>
            </a:r>
            <a:r>
              <a:rPr lang="pt-BR" sz="3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Administração</a:t>
            </a:r>
            <a:r>
              <a:rPr lang="pt-BR" sz="3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z="3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marketing.</a:t>
            </a:r>
            <a:r>
              <a:rPr lang="pt-BR" sz="3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pt-BR" sz="3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ed.</a:t>
            </a:r>
            <a:r>
              <a:rPr lang="pt-BR" sz="3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pt-BR" sz="3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Paulo: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>
              <a:lnSpc>
                <a:spcPct val="100000"/>
              </a:lnSpc>
            </a:pPr>
            <a:r>
              <a:rPr lang="pt-BR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Pearson/Prentice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Hall,</a:t>
            </a:r>
            <a:r>
              <a:rPr lang="pt-BR" sz="3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t-BR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LOBO,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Thomaz </a:t>
            </a:r>
            <a:r>
              <a:rPr lang="pt-BR" sz="3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Thedim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propriedade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lei n. 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9.279/96.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Atlas,</a:t>
            </a:r>
            <a:r>
              <a:rPr lang="pt-BR"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1997.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t-BR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SANTOS, </a:t>
            </a:r>
            <a:r>
              <a:rPr lang="pt-BR" sz="3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Ozéias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Marcas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patentes 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propriedade industrial.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ed. São </a:t>
            </a:r>
            <a:r>
              <a:rPr lang="pt-BR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Paulo: Lex  Edições,</a:t>
            </a:r>
            <a:r>
              <a:rPr lang="pt-BR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2001.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3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Histórico</a:t>
            </a:r>
          </a:p>
          <a:p>
            <a:pPr algn="ctr"/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Antiguidade, quando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 da população 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analfabeta,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sinetes,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selos, siglas,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pinturas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símbolos como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animais, armas e 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utensílios, 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bastante</a:t>
            </a:r>
            <a:r>
              <a:rPr lang="pt-BR" sz="32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comum.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3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uso pioneiro da marca como elemento de diferenciação aconteceu em 1835 na Escócia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introdução da marca </a:t>
            </a:r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Smuggler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designado uma uísque.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 indent="12700" algn="just">
              <a:lnSpc>
                <a:spcPct val="150100"/>
              </a:lnSpc>
              <a:spcBef>
                <a:spcPts val="95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patentes de que se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notícia datam de 1421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Florença,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Itália,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 um dispositivo para transportar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mármore, 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1449 na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Inglaterra com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de </a:t>
            </a:r>
            <a:r>
              <a:rPr lang="pt-BR" sz="32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Utynam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ganhando o monopólio de 20 anos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um processo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produção de</a:t>
            </a:r>
            <a:r>
              <a:rPr lang="pt-BR" sz="3200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vitrais.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indent="127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de patentes do mundo é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então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promulgada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1474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32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Veneza,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 com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visão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proteger com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exclusividade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pt-BR" sz="32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inventor,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concedendo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licença para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exploração, reconhecendo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direitos autorais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sugerindo regras para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âmbito</a:t>
            </a:r>
            <a:r>
              <a:rPr lang="pt-BR" sz="320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industrial.</a:t>
            </a:r>
            <a:endParaRPr lang="pt-BR" sz="32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de Marca</a:t>
            </a:r>
          </a:p>
          <a:p>
            <a:pPr algn="just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“Marca é qualquer rótulo que envolva significado e associações (...) com base no nome da marca, o usuário conhece que qualidades e características esperar do produto, assim como os serviços com que poderá contar”. (KOLTLER, 2003)</a:t>
            </a:r>
          </a:p>
          <a:p>
            <a:pPr indent="538163"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marca conduz aos seguintes níveis de significado: atributos, benefícios, valores, cultura e personalidade. O usuário será aquele que se relaciona com os valores, cultura e personalidade do produto. </a:t>
            </a:r>
          </a:p>
          <a:p>
            <a:pPr indent="538163" algn="just"/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 serve para distinguir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produtos ou serviços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assinalados 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outros 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produtos ou serviços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idênticos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afins. É por meio das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os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consumidores  identificam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produtos ou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serviços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pt-BR" sz="32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interesse.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 algn="just"/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5768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de Patente</a:t>
            </a:r>
          </a:p>
          <a:p>
            <a:pPr algn="ctr"/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just">
              <a:lnSpc>
                <a:spcPct val="150100"/>
              </a:lnSpc>
              <a:spcBef>
                <a:spcPts val="95"/>
              </a:spcBef>
              <a:buFont typeface="Arial"/>
              <a:buChar char="•"/>
              <a:tabLst>
                <a:tab pos="0" algn="l"/>
              </a:tabLst>
            </a:pP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 propriedade temporária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invenção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modelo de  utilidade, outorgado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 aos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inventores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outras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pessoas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físicas ou  jurídicas detentoras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criação.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contrapartida, 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obriga a 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revelar detalhadamente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todo 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conteúdo técnico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matéria protegida pela</a:t>
            </a:r>
            <a:r>
              <a:rPr lang="pt-BR" sz="3200" spc="2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patente.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95835"/>
            <a:ext cx="12192000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660"/>
              </a:spcBef>
              <a:buFont typeface="Arial"/>
              <a:buChar char="•"/>
              <a:tabLst>
                <a:tab pos="298450" algn="l"/>
              </a:tabLst>
            </a:pP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também é o nome dado ao o documento legal que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2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conjunto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960"/>
              </a:spcBef>
              <a:tabLst>
                <a:tab pos="298450" algn="l"/>
              </a:tabLst>
            </a:pP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direitos exclusivos concedidos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pelo Estado a um</a:t>
            </a:r>
            <a:r>
              <a:rPr lang="pt-BR" sz="3200" spc="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inventor.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298450" algn="l"/>
              </a:tabLst>
            </a:pP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985" algn="just">
              <a:lnSpc>
                <a:spcPct val="1501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patente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reconhecido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pela Lei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propriedade 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Industrial: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Lei nº  9279/96, em vigor desde 15 de maio de 1997 e regula direitos e obrigações relativos à  propriedade</a:t>
            </a:r>
            <a:r>
              <a:rPr lang="pt-BR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636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Patentes</a:t>
            </a:r>
          </a:p>
          <a:p>
            <a:pPr algn="ctr"/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Existem três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Patentes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 utilizadas pelo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INPI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pt-BR" sz="3000" spc="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registro:</a:t>
            </a:r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0000"/>
              </a:lnSpc>
              <a:buFont typeface="Arial"/>
              <a:buChar char="•"/>
            </a:pPr>
            <a:r>
              <a:rPr lang="pt-BR" sz="3000" u="sng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Patente </a:t>
            </a:r>
            <a:r>
              <a:rPr lang="pt-BR" sz="30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000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Invenção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Produtos ou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processos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atendam aos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requisitos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atividade </a:t>
            </a:r>
            <a:r>
              <a:rPr lang="pt-BR" sz="3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inventiva,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novidade e 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industrial. Sua validade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de 20 anos a partir da data do</a:t>
            </a:r>
            <a:r>
              <a:rPr lang="pt-BR" sz="3000" spc="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depósito</a:t>
            </a:r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 indent="127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0" algn="l"/>
              </a:tabLst>
            </a:pPr>
            <a:r>
              <a:rPr lang="pt-BR" sz="30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Utilidade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Objeto de uso prático, ou parte deste, suscetível de aplicação  industrial, que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apresente </a:t>
            </a:r>
            <a:r>
              <a:rPr lang="pt-BR" sz="3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ou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disposição, envolvendo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 </a:t>
            </a:r>
            <a:r>
              <a:rPr lang="pt-BR" sz="3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inventivo,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resulte  em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melhoria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funcional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 uso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sua fabricação. Sua validade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de 15 anos a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partir  </a:t>
            </a:r>
            <a:r>
              <a:rPr lang="pt-BR" sz="3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data do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depósito.</a:t>
            </a:r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0000"/>
              </a:lnSpc>
              <a:buFont typeface="Arial"/>
              <a:buChar char="•"/>
              <a:tabLst>
                <a:tab pos="0" algn="l"/>
                <a:tab pos="298450" algn="l"/>
              </a:tabLst>
            </a:pPr>
            <a:r>
              <a:rPr lang="pt-BR" sz="3000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Certificado </a:t>
            </a:r>
            <a:r>
              <a:rPr lang="pt-BR" sz="30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 Adição de </a:t>
            </a:r>
            <a:r>
              <a:rPr lang="pt-BR" sz="3000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Invenção</a:t>
            </a:r>
            <a:r>
              <a:rPr lang="pt-BR" sz="30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Aperfeiçoando desenvolvimento introduzido no objeto da invenção, mesmo que destituído de atividade inventiva, porém ainda dentro do mesmo conceito inventivo.</a:t>
            </a:r>
            <a:endParaRPr lang="pt-BR" sz="30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0"/>
            <a:ext cx="12191999" cy="732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Patentes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Existem três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1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Patentes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 utilizadas pelo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INPI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pt-BR" sz="3100" spc="2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registro:</a:t>
            </a:r>
            <a:endParaRPr lang="pt-B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0000"/>
              </a:lnSpc>
              <a:buFont typeface="Arial"/>
              <a:buChar char="•"/>
            </a:pPr>
            <a:r>
              <a:rPr lang="pt-BR" sz="3100" u="sng" spc="-1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Patente </a:t>
            </a:r>
            <a:r>
              <a:rPr lang="pt-BR" sz="31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3100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Invenção</a:t>
            </a:r>
            <a:r>
              <a:rPr lang="pt-BR" sz="31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Produtos ou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processos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atendam aos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requisitos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atividade </a:t>
            </a:r>
            <a:r>
              <a:rPr lang="pt-BR" sz="31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inventiva,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novidade e 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industrial. Sua validade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de 20 anos a partir da data do</a:t>
            </a:r>
            <a:r>
              <a:rPr lang="pt-BR" sz="3100" spc="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depósito</a:t>
            </a:r>
            <a:endParaRPr lang="pt-B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" indent="127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r>
              <a:rPr lang="pt-BR" sz="31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Utilidade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Objeto de uso prático, ou parte deste, suscetível de aplicação  industrial, que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apresente </a:t>
            </a:r>
            <a:r>
              <a:rPr lang="pt-BR" sz="31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ou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disposição, envolvendo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 </a:t>
            </a:r>
            <a:r>
              <a:rPr lang="pt-BR" sz="31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inventivo,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resulte  em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melhoria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funcional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 uso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sua fabricação. Sua validade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de 15 anos a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partir 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data do</a:t>
            </a:r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depósito.</a:t>
            </a:r>
            <a:endParaRPr lang="pt-B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0000"/>
              </a:lnSpc>
              <a:buFont typeface="Arial"/>
              <a:buChar char="•"/>
            </a:pPr>
            <a:r>
              <a:rPr lang="pt-BR" sz="3100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Certificado </a:t>
            </a:r>
            <a:r>
              <a:rPr lang="pt-BR" sz="3100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 Adição de </a:t>
            </a:r>
            <a:r>
              <a:rPr lang="pt-BR" sz="3100" u="sng" spc="-1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Invenção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aperfeiçoando ou desenvolvimento introduzido no objeto da invenção, mesmo que destituído de atividade</a:t>
            </a:r>
            <a:endParaRPr lang="pt-B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just">
              <a:lnSpc>
                <a:spcPct val="100000"/>
              </a:lnSpc>
            </a:pPr>
            <a:r>
              <a:rPr lang="pt-BR" sz="31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inventiva,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porém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ainda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dentro </a:t>
            </a:r>
            <a:r>
              <a:rPr lang="pt-BR" sz="31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mesmo </a:t>
            </a:r>
            <a:r>
              <a:rPr lang="pt-BR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conceito</a:t>
            </a:r>
            <a:r>
              <a:rPr lang="pt-BR" sz="3100" spc="2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1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inventivo</a:t>
            </a:r>
            <a:r>
              <a:rPr lang="pt-BR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0" y="571500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1593</Words>
  <Application>Microsoft Office PowerPoint</Application>
  <PresentationFormat>Widescreen</PresentationFormat>
  <Paragraphs>91</Paragraphs>
  <Slides>20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Wingdings</vt:lpstr>
      <vt:lpstr>Tema do Office</vt:lpstr>
      <vt:lpstr>Marcas e Patentes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e Patentes</dc:title>
  <dc:creator>Fernando</dc:creator>
  <cp:lastModifiedBy>Fernando</cp:lastModifiedBy>
  <cp:revision>19</cp:revision>
  <dcterms:created xsi:type="dcterms:W3CDTF">2017-12-03T06:58:04Z</dcterms:created>
  <dcterms:modified xsi:type="dcterms:W3CDTF">2017-12-03T09:37:31Z</dcterms:modified>
</cp:coreProperties>
</file>