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sldIdLst>
    <p:sldId id="341" r:id="rId2"/>
    <p:sldId id="347" r:id="rId3"/>
    <p:sldId id="348" r:id="rId4"/>
    <p:sldId id="349" r:id="rId5"/>
    <p:sldId id="352" r:id="rId6"/>
    <p:sldId id="350" r:id="rId7"/>
    <p:sldId id="351" r:id="rId8"/>
    <p:sldId id="353" r:id="rId9"/>
    <p:sldId id="354" r:id="rId10"/>
    <p:sldId id="364" r:id="rId11"/>
    <p:sldId id="365" r:id="rId12"/>
    <p:sldId id="366" r:id="rId13"/>
    <p:sldId id="369" r:id="rId14"/>
    <p:sldId id="368" r:id="rId15"/>
    <p:sldId id="367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6912" autoAdjust="0"/>
    <p:restoredTop sz="98925" autoAdjust="0"/>
  </p:normalViewPr>
  <p:slideViewPr>
    <p:cSldViewPr>
      <p:cViewPr>
        <p:scale>
          <a:sx n="66" d="100"/>
          <a:sy n="66" d="100"/>
        </p:scale>
        <p:origin x="-1272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ângulo de cantos arredondado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D0136-B4DC-4457-A05E-31D5C934424D}" type="datetimeFigureOut">
              <a:rPr lang="pt-BR" smtClean="0"/>
              <a:pPr/>
              <a:t>26/10/2017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EFB4954-DF4E-41F7-9B9D-11E2B626D52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D0136-B4DC-4457-A05E-31D5C934424D}" type="datetimeFigureOut">
              <a:rPr lang="pt-BR" smtClean="0"/>
              <a:pPr/>
              <a:t>26/10/2017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4954-DF4E-41F7-9B9D-11E2B626D52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D0136-B4DC-4457-A05E-31D5C934424D}" type="datetimeFigureOut">
              <a:rPr lang="pt-BR" smtClean="0"/>
              <a:pPr/>
              <a:t>26/10/2017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4954-DF4E-41F7-9B9D-11E2B626D52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D0136-B4DC-4457-A05E-31D5C934424D}" type="datetimeFigureOut">
              <a:rPr lang="pt-BR" smtClean="0"/>
              <a:pPr/>
              <a:t>26/10/2017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4954-DF4E-41F7-9B9D-11E2B626D52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ângulo de cantos arredondado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D0136-B4DC-4457-A05E-31D5C934424D}" type="datetimeFigureOut">
              <a:rPr lang="pt-BR" smtClean="0"/>
              <a:pPr/>
              <a:t>26/10/2017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EFB4954-DF4E-41F7-9B9D-11E2B626D52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D0136-B4DC-4457-A05E-31D5C934424D}" type="datetimeFigureOut">
              <a:rPr lang="pt-BR" smtClean="0"/>
              <a:pPr/>
              <a:t>26/10/2017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4954-DF4E-41F7-9B9D-11E2B626D52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D0136-B4DC-4457-A05E-31D5C934424D}" type="datetimeFigureOut">
              <a:rPr lang="pt-BR" smtClean="0"/>
              <a:pPr/>
              <a:t>26/10/2017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4954-DF4E-41F7-9B9D-11E2B626D52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D0136-B4DC-4457-A05E-31D5C934424D}" type="datetimeFigureOut">
              <a:rPr lang="pt-BR" smtClean="0"/>
              <a:pPr/>
              <a:t>26/10/2017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4954-DF4E-41F7-9B9D-11E2B626D52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D0136-B4DC-4457-A05E-31D5C934424D}" type="datetimeFigureOut">
              <a:rPr lang="pt-BR" smtClean="0"/>
              <a:pPr/>
              <a:t>26/10/2017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4954-DF4E-41F7-9B9D-11E2B626D52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ângulo de cantos arredondado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D0136-B4DC-4457-A05E-31D5C934424D}" type="datetimeFigureOut">
              <a:rPr lang="pt-BR" smtClean="0"/>
              <a:pPr/>
              <a:t>26/10/2017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4954-DF4E-41F7-9B9D-11E2B626D52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D0136-B4DC-4457-A05E-31D5C934424D}" type="datetimeFigureOut">
              <a:rPr lang="pt-BR" smtClean="0"/>
              <a:pPr/>
              <a:t>26/10/2017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EFB4954-DF4E-41F7-9B9D-11E2B626D52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Retângu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ângulo de cantos arredondado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FDD0136-B4DC-4457-A05E-31D5C934424D}" type="datetimeFigureOut">
              <a:rPr lang="pt-BR" smtClean="0"/>
              <a:pPr/>
              <a:t>26/10/2017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EFB4954-DF4E-41F7-9B9D-11E2B626D52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ransition>
    <p:pull dir="r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14282" y="1357298"/>
            <a:ext cx="8929718" cy="535785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pt-BR" sz="4000" dirty="0" smtClean="0">
              <a:latin typeface="Arial Black" pitchFamily="34" charset="0"/>
            </a:endParaRPr>
          </a:p>
          <a:p>
            <a:pPr algn="ctr">
              <a:buNone/>
            </a:pPr>
            <a:r>
              <a:rPr lang="pt-BR" sz="4800" dirty="0" smtClean="0">
                <a:solidFill>
                  <a:srgbClr val="00B050"/>
                </a:solidFill>
                <a:latin typeface="Arial Black" pitchFamily="34" charset="0"/>
              </a:rPr>
              <a:t>AVALIAÇÃO ANTROPOMÉTRICA </a:t>
            </a:r>
          </a:p>
          <a:p>
            <a:pPr algn="ctr">
              <a:buNone/>
            </a:pPr>
            <a:endParaRPr lang="pt-BR" sz="4800" dirty="0" smtClean="0">
              <a:solidFill>
                <a:srgbClr val="00B050"/>
              </a:solidFill>
              <a:latin typeface="Arial Black" pitchFamily="34" charset="0"/>
            </a:endParaRPr>
          </a:p>
          <a:p>
            <a:pPr algn="ctr">
              <a:buNone/>
            </a:pPr>
            <a:endParaRPr lang="pt-BR" sz="4800" dirty="0" smtClean="0">
              <a:solidFill>
                <a:srgbClr val="00B050"/>
              </a:solidFill>
              <a:latin typeface="Arial Black" pitchFamily="34" charset="0"/>
            </a:endParaRPr>
          </a:p>
          <a:p>
            <a:pPr algn="ctr">
              <a:buNone/>
            </a:pPr>
            <a:r>
              <a:rPr lang="pt-BR" sz="2800" dirty="0" smtClean="0">
                <a:solidFill>
                  <a:srgbClr val="00B050"/>
                </a:solidFill>
                <a:latin typeface="Arial Black" pitchFamily="34" charset="0"/>
              </a:rPr>
              <a:t> NUTRIÇÃO E DIETÉTICA</a:t>
            </a:r>
          </a:p>
        </p:txBody>
      </p:sp>
      <p:sp>
        <p:nvSpPr>
          <p:cNvPr id="4" name="Retângulo 3"/>
          <p:cNvSpPr/>
          <p:nvPr/>
        </p:nvSpPr>
        <p:spPr>
          <a:xfrm>
            <a:off x="1785918" y="6286520"/>
            <a:ext cx="55007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err="1" smtClean="0">
                <a:solidFill>
                  <a:srgbClr val="C00000"/>
                </a:solidFill>
              </a:rPr>
              <a:t>Profª</a:t>
            </a:r>
            <a:r>
              <a:rPr lang="pt-BR" b="1" dirty="0" smtClean="0">
                <a:solidFill>
                  <a:srgbClr val="C00000"/>
                </a:solidFill>
              </a:rPr>
              <a:t> </a:t>
            </a:r>
            <a:r>
              <a:rPr lang="pt-BR" b="1" dirty="0" err="1" smtClean="0">
                <a:solidFill>
                  <a:srgbClr val="C00000"/>
                </a:solidFill>
              </a:rPr>
              <a:t>Giovani</a:t>
            </a:r>
            <a:r>
              <a:rPr lang="pt-BR" b="1" dirty="0" smtClean="0">
                <a:solidFill>
                  <a:srgbClr val="C00000"/>
                </a:solidFill>
              </a:rPr>
              <a:t> Maria </a:t>
            </a:r>
            <a:r>
              <a:rPr lang="pt-BR" b="1" dirty="0" err="1" smtClean="0">
                <a:solidFill>
                  <a:srgbClr val="C00000"/>
                </a:solidFill>
              </a:rPr>
              <a:t>Schiessl</a:t>
            </a:r>
            <a:r>
              <a:rPr lang="pt-BR" b="1" dirty="0" smtClean="0">
                <a:solidFill>
                  <a:srgbClr val="C00000"/>
                </a:solidFill>
              </a:rPr>
              <a:t> </a:t>
            </a:r>
            <a:r>
              <a:rPr lang="pt-BR" b="1" dirty="0" err="1" smtClean="0">
                <a:solidFill>
                  <a:srgbClr val="C00000"/>
                </a:solidFill>
              </a:rPr>
              <a:t>Wachholz</a:t>
            </a:r>
            <a:r>
              <a:rPr lang="pt-BR" b="1" dirty="0" smtClean="0">
                <a:solidFill>
                  <a:srgbClr val="C00000"/>
                </a:solidFill>
              </a:rPr>
              <a:t> </a:t>
            </a:r>
            <a:endParaRPr lang="pt-BR" b="1" dirty="0">
              <a:solidFill>
                <a:srgbClr val="C00000"/>
              </a:solidFill>
            </a:endParaRP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1785919" cy="121442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txBody>
          <a:bodyPr>
            <a:normAutofit/>
          </a:bodyPr>
          <a:lstStyle/>
          <a:p>
            <a:pPr algn="ctr"/>
            <a:r>
              <a:rPr lang="pt-BR" dirty="0" smtClean="0">
                <a:latin typeface="Arial Black" pitchFamily="34" charset="0"/>
              </a:rPr>
              <a:t>IMC</a:t>
            </a:r>
            <a:endParaRPr lang="pt-BR" dirty="0"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14282" y="1214422"/>
            <a:ext cx="8715436" cy="5643578"/>
          </a:xfrm>
        </p:spPr>
        <p:txBody>
          <a:bodyPr>
            <a:normAutofit fontScale="77500" lnSpcReduction="20000"/>
          </a:bodyPr>
          <a:lstStyle/>
          <a:p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800" b="1" dirty="0" smtClean="0">
                <a:latin typeface="Arial" pitchFamily="34" charset="0"/>
                <a:cs typeface="Arial" pitchFamily="34" charset="0"/>
              </a:rPr>
              <a:t>ÍNDICE DE MASSA CORPORAL (IMC):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é um dos principais métodos de avaliação das condições de peso de um indivíduo.</a:t>
            </a:r>
          </a:p>
          <a:p>
            <a:pPr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Calculado: peso / altura x altura ao quadrado.</a:t>
            </a:r>
          </a:p>
          <a:p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Não é indicado para avaliação nos seguintes grupos:</a:t>
            </a:r>
            <a:br>
              <a:rPr lang="pt-BR" sz="2800" dirty="0" smtClean="0">
                <a:latin typeface="Arial" pitchFamily="34" charset="0"/>
                <a:cs typeface="Arial" pitchFamily="34" charset="0"/>
              </a:rPr>
            </a:br>
            <a:r>
              <a:rPr lang="pt-BR" sz="2800" dirty="0" smtClean="0">
                <a:latin typeface="Arial" pitchFamily="34" charset="0"/>
                <a:cs typeface="Arial" pitchFamily="34" charset="0"/>
              </a:rPr>
              <a:t>- crianças</a:t>
            </a:r>
            <a:br>
              <a:rPr lang="pt-BR" sz="2800" dirty="0" smtClean="0">
                <a:latin typeface="Arial" pitchFamily="34" charset="0"/>
                <a:cs typeface="Arial" pitchFamily="34" charset="0"/>
              </a:rPr>
            </a:br>
            <a:r>
              <a:rPr lang="pt-BR" sz="2800" dirty="0" smtClean="0">
                <a:latin typeface="Arial" pitchFamily="34" charset="0"/>
                <a:cs typeface="Arial" pitchFamily="34" charset="0"/>
              </a:rPr>
              <a:t>- idosos</a:t>
            </a:r>
            <a:br>
              <a:rPr lang="pt-BR" sz="2800" dirty="0" smtClean="0">
                <a:latin typeface="Arial" pitchFamily="34" charset="0"/>
                <a:cs typeface="Arial" pitchFamily="34" charset="0"/>
              </a:rPr>
            </a:br>
            <a:r>
              <a:rPr lang="pt-BR" sz="2800" dirty="0" smtClean="0">
                <a:latin typeface="Arial" pitchFamily="34" charset="0"/>
                <a:cs typeface="Arial" pitchFamily="34" charset="0"/>
              </a:rPr>
              <a:t>- pessoas musculosas</a:t>
            </a:r>
          </a:p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    - gestantes</a:t>
            </a:r>
          </a:p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OBS: estes grupos de pessoas devem ser avaliados através de tabelas específicas, como também fazer avaliação individual, com profissional especializado.  </a:t>
            </a:r>
          </a:p>
          <a:p>
            <a:pPr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  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8586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latin typeface="Arial Black" pitchFamily="34" charset="0"/>
              </a:rPr>
              <a:t>AVALIAÇÃO IMC POR FAIXA ETÁRIA</a:t>
            </a:r>
            <a:endParaRPr lang="pt-BR" dirty="0"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14282" y="1214422"/>
            <a:ext cx="8715436" cy="5643578"/>
          </a:xfrm>
        </p:spPr>
        <p:txBody>
          <a:bodyPr>
            <a:normAutofit lnSpcReduction="10000"/>
          </a:bodyPr>
          <a:lstStyle/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Peso altura avaliação de IMC = peso / altura x altura.</a:t>
            </a: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Analisar classificação de IMC em tabela específica de acordo com a faixa etária descritas abaixo: </a:t>
            </a: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 FAIXA ETÁRIA: 0 a 2 anos</a:t>
            </a:r>
          </a:p>
          <a:p>
            <a:pPr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FAIXA ETÁRIA:2 a 5 anos</a:t>
            </a:r>
          </a:p>
          <a:p>
            <a:pPr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FAIXA ETÁRIA: 5 a 10 anos</a:t>
            </a:r>
          </a:p>
          <a:p>
            <a:pPr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FAIXA ETÁRIA:  10 a 19 anos</a:t>
            </a:r>
          </a:p>
          <a:p>
            <a:pPr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FAIXA ETÁRIA: 20 A 60 anos</a:t>
            </a:r>
          </a:p>
          <a:p>
            <a:pPr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FAIXA ETÁRIA: maior de 60 anos</a:t>
            </a:r>
          </a:p>
          <a:p>
            <a:pPr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GESTANTES</a:t>
            </a:r>
          </a:p>
          <a:p>
            <a:pPr>
              <a:buNone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  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1472" y="274638"/>
            <a:ext cx="811532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latin typeface="Arial Black" pitchFamily="34" charset="0"/>
              </a:rPr>
              <a:t>CLASSIFICAÇÃO IMC ADULTOS</a:t>
            </a:r>
            <a:endParaRPr lang="pt-BR" dirty="0">
              <a:latin typeface="Arial Black" pitchFamily="34" charset="0"/>
            </a:endParaRPr>
          </a:p>
        </p:txBody>
      </p:sp>
      <p:pic>
        <p:nvPicPr>
          <p:cNvPr id="1026" name="Picture 2" descr="C:\Users\Jefferson\Pictures\tabela-imc.jpe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285860"/>
            <a:ext cx="9143999" cy="557214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latin typeface="Arial Black" pitchFamily="34" charset="0"/>
              </a:rPr>
              <a:t>CLASSIFICAÇÃO IMC IDOSOS</a:t>
            </a:r>
            <a:endParaRPr lang="pt-BR" dirty="0">
              <a:latin typeface="Arial Black" pitchFamily="34" charset="0"/>
            </a:endParaRPr>
          </a:p>
        </p:txBody>
      </p:sp>
      <p:pic>
        <p:nvPicPr>
          <p:cNvPr id="4098" name="Picture 2" descr="C:\Users\Jefferson\Pictures\v11n3a01-qua0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071546"/>
            <a:ext cx="8501122" cy="5500726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>
                <a:latin typeface="Arial Black" pitchFamily="34" charset="0"/>
              </a:rPr>
              <a:t>CLASSIFICAÇÃO IMC PARA GESTANTES</a:t>
            </a:r>
            <a:endParaRPr lang="pt-BR" dirty="0">
              <a:latin typeface="Arial Black" pitchFamily="34" charset="0"/>
            </a:endParaRPr>
          </a:p>
        </p:txBody>
      </p:sp>
      <p:pic>
        <p:nvPicPr>
          <p:cNvPr id="3074" name="Picture 2" descr="C:\Users\Jefferson\Pictures\grafico acomp nutric gest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1500174"/>
            <a:ext cx="7572428" cy="5124472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57364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latin typeface="Arial Black" pitchFamily="34" charset="0"/>
              </a:rPr>
              <a:t>ESTE TIPO DE AVALIAÇÃO DEVE SER REALIZADA POR PROFISSIONAL HABILITADO</a:t>
            </a:r>
            <a:endParaRPr lang="pt-BR" dirty="0">
              <a:latin typeface="Arial Black" pitchFamily="34" charset="0"/>
            </a:endParaRPr>
          </a:p>
        </p:txBody>
      </p:sp>
      <p:pic>
        <p:nvPicPr>
          <p:cNvPr id="2051" name="Picture 3" descr="C:\Users\Jefferson\Pictures\imc-2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857364"/>
            <a:ext cx="8572560" cy="4786345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582594"/>
          </a:xfrm>
        </p:spPr>
        <p:txBody>
          <a:bodyPr>
            <a:noAutofit/>
          </a:bodyPr>
          <a:lstStyle/>
          <a:p>
            <a:r>
              <a:rPr lang="pt-BR" sz="3600" dirty="0" smtClean="0">
                <a:latin typeface="Arial Black" pitchFamily="34" charset="0"/>
              </a:rPr>
              <a:t>AVALIAÇÃO ANTROPOMÉTRICA</a:t>
            </a:r>
            <a:endParaRPr lang="pt-BR" sz="3600" dirty="0"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14282" y="928670"/>
            <a:ext cx="8715436" cy="5643602"/>
          </a:xfrm>
        </p:spPr>
        <p:txBody>
          <a:bodyPr>
            <a:normAutofit/>
          </a:bodyPr>
          <a:lstStyle/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PESO:  pode ser avaliado em balanças mecânicas ou  (eletrônica). Aferição mínima deve ser anualmente . Balança plataforma indicada p/ crianças maiores de 2 anos. </a:t>
            </a:r>
          </a:p>
          <a:p>
            <a:pPr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Procedimento: balança deve estar em local nivelado e estável durante o procedimento. Indivíduo deve estar descalço c/ o mínimo de roupa possível. 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Jefferson\Pictures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643314"/>
            <a:ext cx="2143125" cy="1571621"/>
          </a:xfrm>
          <a:prstGeom prst="rect">
            <a:avLst/>
          </a:prstGeom>
          <a:noFill/>
        </p:spPr>
      </p:pic>
      <p:pic>
        <p:nvPicPr>
          <p:cNvPr id="1027" name="Picture 3" descr="C:\Users\Jefferson\Pictures\images (6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3429000"/>
            <a:ext cx="2447925" cy="1509710"/>
          </a:xfrm>
          <a:prstGeom prst="rect">
            <a:avLst/>
          </a:prstGeom>
          <a:noFill/>
        </p:spPr>
      </p:pic>
      <p:pic>
        <p:nvPicPr>
          <p:cNvPr id="1028" name="Picture 4" descr="C:\Users\Jefferson\Pictures\download (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5357826"/>
            <a:ext cx="2552700" cy="1290634"/>
          </a:xfrm>
          <a:prstGeom prst="rect">
            <a:avLst/>
          </a:prstGeom>
          <a:noFill/>
        </p:spPr>
      </p:pic>
      <p:pic>
        <p:nvPicPr>
          <p:cNvPr id="1029" name="Picture 5" descr="C:\Users\Jefferson\Pictures\download (2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15074" y="4643446"/>
            <a:ext cx="2581275" cy="1771650"/>
          </a:xfrm>
          <a:prstGeom prst="rect">
            <a:avLst/>
          </a:prstGeom>
          <a:noFill/>
        </p:spPr>
      </p:pic>
      <p:pic>
        <p:nvPicPr>
          <p:cNvPr id="1030" name="Picture 6" descr="C:\Users\Jefferson\Pictures\images (7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00496" y="5072074"/>
            <a:ext cx="2057400" cy="1485896"/>
          </a:xfrm>
          <a:prstGeom prst="rect">
            <a:avLst/>
          </a:prstGeom>
          <a:noFill/>
        </p:spPr>
      </p:pic>
      <p:pic>
        <p:nvPicPr>
          <p:cNvPr id="1031" name="Picture 7" descr="C:\Users\Jefferson\Pictures\images (8)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358082" y="3000372"/>
            <a:ext cx="885825" cy="1347783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15436" cy="785818"/>
          </a:xfrm>
        </p:spPr>
        <p:txBody>
          <a:bodyPr>
            <a:normAutofit/>
          </a:bodyPr>
          <a:lstStyle/>
          <a:p>
            <a:r>
              <a:rPr lang="pt-BR" sz="3600" dirty="0" smtClean="0">
                <a:latin typeface="Arial Black" pitchFamily="34" charset="0"/>
              </a:rPr>
              <a:t>AVALIAÇÃO ANTROPOMÉTRICA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14282" y="1071546"/>
            <a:ext cx="8715436" cy="5572164"/>
          </a:xfrm>
        </p:spPr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ESTATURA: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pode ser verifica utilizando equipamentos como: Antropômetro infantil, horizontal, para medir o comprimento de crianças menores de 2 anos. Para adultos utiliza-se antropômetro vertical, estadiômetro,  régua. 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Jefferson\Pictures\images (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786058"/>
            <a:ext cx="2143125" cy="2143125"/>
          </a:xfrm>
          <a:prstGeom prst="rect">
            <a:avLst/>
          </a:prstGeom>
          <a:noFill/>
        </p:spPr>
      </p:pic>
      <p:pic>
        <p:nvPicPr>
          <p:cNvPr id="2051" name="Picture 3" descr="C:\Users\Jefferson\Pictures\images (1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4714884"/>
            <a:ext cx="2390775" cy="1914525"/>
          </a:xfrm>
          <a:prstGeom prst="rect">
            <a:avLst/>
          </a:prstGeom>
          <a:noFill/>
        </p:spPr>
      </p:pic>
      <p:pic>
        <p:nvPicPr>
          <p:cNvPr id="2052" name="Picture 4" descr="C:\Users\Jefferson\Pictures\download (3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7818" y="2857496"/>
            <a:ext cx="2143125" cy="2143125"/>
          </a:xfrm>
          <a:prstGeom prst="rect">
            <a:avLst/>
          </a:prstGeom>
          <a:noFill/>
        </p:spPr>
      </p:pic>
      <p:pic>
        <p:nvPicPr>
          <p:cNvPr id="2053" name="Picture 5" descr="C:\Users\Jefferson\Pictures\images (14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388" y="4714884"/>
            <a:ext cx="2428892" cy="1928802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15436" cy="785818"/>
          </a:xfrm>
        </p:spPr>
        <p:txBody>
          <a:bodyPr>
            <a:normAutofit/>
          </a:bodyPr>
          <a:lstStyle/>
          <a:p>
            <a:r>
              <a:rPr lang="pt-BR" sz="3600" dirty="0" smtClean="0">
                <a:latin typeface="Arial Black" pitchFamily="34" charset="0"/>
              </a:rPr>
              <a:t>AVALIAÇÃO ANTROPOMÉTRICA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14282" y="1071546"/>
            <a:ext cx="8715436" cy="5572164"/>
          </a:xfrm>
        </p:spPr>
        <p:txBody>
          <a:bodyPr/>
          <a:lstStyle/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ESTATURA: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Procedimento para avaliar:</a:t>
            </a:r>
          </a:p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Crianças =&gt; deitar no centro antropômetro, sem adornos na cabeça e descalço. Cabeça apoiada na parte fixa, pescoço reto, queixo afastado do peito; Pressionar cuidadosamente os joelhos p/ baixo. Encostar a parte móvel  do equipamento na planta dos pés.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ransition>
    <p:pull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15436" cy="785818"/>
          </a:xfrm>
        </p:spPr>
        <p:txBody>
          <a:bodyPr>
            <a:normAutofit/>
          </a:bodyPr>
          <a:lstStyle/>
          <a:p>
            <a:r>
              <a:rPr lang="pt-BR" sz="3600" dirty="0" smtClean="0">
                <a:latin typeface="Arial Black" pitchFamily="34" charset="0"/>
              </a:rPr>
              <a:t>AVALIAÇÃO ANTROPOMÉTRICA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14282" y="1071546"/>
            <a:ext cx="8715436" cy="5572164"/>
          </a:xfrm>
        </p:spPr>
        <p:txBody>
          <a:bodyPr/>
          <a:lstStyle/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  <p:pic>
        <p:nvPicPr>
          <p:cNvPr id="3074" name="Picture 2" descr="C:\Users\Jefferson\Pictures\ABAAAA6cEAB-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428712"/>
            <a:ext cx="7715304" cy="5429288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15436" cy="785818"/>
          </a:xfrm>
        </p:spPr>
        <p:txBody>
          <a:bodyPr>
            <a:normAutofit/>
          </a:bodyPr>
          <a:lstStyle/>
          <a:p>
            <a:r>
              <a:rPr lang="pt-BR" sz="3600" dirty="0" smtClean="0">
                <a:latin typeface="Arial Black" pitchFamily="34" charset="0"/>
              </a:rPr>
              <a:t>AVALIAÇÃO ANTROPOMÉTRICA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14282" y="1071546"/>
            <a:ext cx="8715436" cy="5572164"/>
          </a:xfrm>
        </p:spPr>
        <p:txBody>
          <a:bodyPr/>
          <a:lstStyle/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ESTATURA: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Procedimento para avaliar:</a:t>
            </a:r>
          </a:p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Adultos =&gt; posicionar no centro, sem adornos na cabeça e descalço. Cabeça erguida longe do queixo, olhando para um ponto fixo na altura dos olhos.  As pernas devem estar paralelas, formando um ângulo reto com os pés.</a:t>
            </a:r>
          </a:p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Ideal é encostar </a:t>
            </a: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calcanhares, panturrilhas, glúteos, escápula e parte posterior da cabeça no estadiômetro ou parede.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 Quando não for possível encostar os 5 pontos posicionar no mínimo 3.  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15436" cy="785818"/>
          </a:xfrm>
        </p:spPr>
        <p:txBody>
          <a:bodyPr>
            <a:normAutofit/>
          </a:bodyPr>
          <a:lstStyle/>
          <a:p>
            <a:r>
              <a:rPr lang="pt-BR" sz="3600" dirty="0" smtClean="0">
                <a:latin typeface="Arial Black" pitchFamily="34" charset="0"/>
              </a:rPr>
              <a:t>AVALIAÇÃO ANTROPOMÉTRICA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14282" y="1071546"/>
            <a:ext cx="8715436" cy="5572164"/>
          </a:xfrm>
        </p:spPr>
        <p:txBody>
          <a:bodyPr/>
          <a:lstStyle/>
          <a:p>
            <a:pPr>
              <a:buNone/>
            </a:pPr>
            <a:endParaRPr lang="pt-BR" dirty="0"/>
          </a:p>
        </p:txBody>
      </p:sp>
      <p:pic>
        <p:nvPicPr>
          <p:cNvPr id="4098" name="Picture 2" descr="C:\Users\Jefferson\Pictures\ABAAABnQwAA-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285860"/>
            <a:ext cx="8286808" cy="5214974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572560" cy="1214446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latin typeface="Arial Black" pitchFamily="34" charset="0"/>
              </a:rPr>
              <a:t>AVALIAÇÃO ANTROPOMÉTRICA</a:t>
            </a:r>
            <a:br>
              <a:rPr lang="pt-BR" dirty="0" smtClean="0">
                <a:latin typeface="Arial Black" pitchFamily="34" charset="0"/>
              </a:rPr>
            </a:br>
            <a:r>
              <a:rPr lang="pt-BR" dirty="0" smtClean="0">
                <a:latin typeface="Arial Black" pitchFamily="34" charset="0"/>
              </a:rPr>
              <a:t>CIRCUNFERÊNCIA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14282" y="1285860"/>
            <a:ext cx="8715436" cy="5286412"/>
          </a:xfrm>
        </p:spPr>
        <p:txBody>
          <a:bodyPr>
            <a:normAutofit lnSpcReduction="10000"/>
          </a:bodyPr>
          <a:lstStyle/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CINTURA: posicionar em pé com os braços relaxados, remover roupa ou cinto.  Achar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ponto mais mole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entre osso quadril (crista ilíaca) e a borda inferior da última costela. Posicionar a fita flexível. Com dificuldade de achar o ponto mais mole, posicione a fita 2 cm acima do osso do quadril.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3" name="Picture 3" descr="C:\Users\Jefferson\Pictures\images (1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714488"/>
            <a:ext cx="2638425" cy="2000264"/>
          </a:xfrm>
          <a:prstGeom prst="rect">
            <a:avLst/>
          </a:prstGeom>
          <a:noFill/>
        </p:spPr>
      </p:pic>
      <p:pic>
        <p:nvPicPr>
          <p:cNvPr id="5124" name="Picture 4" descr="C:\Users\Jefferson\Pictures\download (5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1714488"/>
            <a:ext cx="2276475" cy="1928826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572560" cy="1214446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latin typeface="Arial Black" pitchFamily="34" charset="0"/>
              </a:rPr>
              <a:t>AVALIAÇÃO ANTROPOMÉTRICA</a:t>
            </a:r>
            <a:br>
              <a:rPr lang="pt-BR" dirty="0" smtClean="0">
                <a:latin typeface="Arial Black" pitchFamily="34" charset="0"/>
              </a:rPr>
            </a:br>
            <a:r>
              <a:rPr lang="pt-BR" dirty="0" smtClean="0">
                <a:latin typeface="Arial Black" pitchFamily="34" charset="0"/>
              </a:rPr>
              <a:t>CIRCUNFERÊNCIA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14282" y="1214422"/>
            <a:ext cx="8715436" cy="5357850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ABDÔMEN:  medida na protuberância máxima do abdômen, no nível da cicatriz umbilical, com o avaliado em pé, relaxado.</a:t>
            </a:r>
          </a:p>
          <a:p>
            <a:pPr>
              <a:buNone/>
            </a:pPr>
            <a:r>
              <a:rPr lang="pt-BR" sz="2400" dirty="0" smtClean="0"/>
              <a:t> </a:t>
            </a:r>
          </a:p>
          <a:p>
            <a:pPr>
              <a:buNone/>
            </a:pPr>
            <a:endParaRPr lang="pt-BR" sz="2400" dirty="0" smtClean="0"/>
          </a:p>
          <a:p>
            <a:pPr>
              <a:buNone/>
            </a:pPr>
            <a:endParaRPr lang="pt-BR" sz="2400" dirty="0" smtClean="0"/>
          </a:p>
          <a:p>
            <a:pPr>
              <a:buNone/>
            </a:pPr>
            <a:endParaRPr lang="pt-BR" sz="2400" dirty="0" smtClean="0"/>
          </a:p>
          <a:p>
            <a:pPr>
              <a:buNone/>
            </a:pPr>
            <a:endParaRPr lang="pt-BR" sz="2400" dirty="0" smtClean="0"/>
          </a:p>
          <a:p>
            <a:endParaRPr lang="pt-BR" sz="2400" dirty="0" smtClean="0"/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QUADRIL: parte mais larga do bumbum,  logo abaixo do osso lateral mais saliente do quadril. geralmente fica a 20 cm abaixo da cintura. Tomada ao nível dos pontos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trocantéricos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direito e esquerdo.  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C:\Users\Jefferson\Pictures\images (1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571744"/>
            <a:ext cx="2295525" cy="2357454"/>
          </a:xfrm>
          <a:prstGeom prst="rect">
            <a:avLst/>
          </a:prstGeom>
          <a:noFill/>
        </p:spPr>
      </p:pic>
      <p:pic>
        <p:nvPicPr>
          <p:cNvPr id="6147" name="Picture 3" descr="C:\Users\Jefferson\Pictures\images (17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2214554"/>
            <a:ext cx="1928818" cy="250033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trimônio Líquido">
  <a:themeElements>
    <a:clrScheme name="Patrimônio Líquid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atrimônio Líquid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trimônio Líquid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10171</TotalTime>
  <Words>510</Words>
  <Application>Microsoft Office PowerPoint</Application>
  <PresentationFormat>Apresentação na tela (4:3)</PresentationFormat>
  <Paragraphs>70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Patrimônio Líquido</vt:lpstr>
      <vt:lpstr>Slide 1</vt:lpstr>
      <vt:lpstr>AVALIAÇÃO ANTROPOMÉTRICA</vt:lpstr>
      <vt:lpstr>AVALIAÇÃO ANTROPOMÉTRICA</vt:lpstr>
      <vt:lpstr>AVALIAÇÃO ANTROPOMÉTRICA</vt:lpstr>
      <vt:lpstr>AVALIAÇÃO ANTROPOMÉTRICA</vt:lpstr>
      <vt:lpstr>AVALIAÇÃO ANTROPOMÉTRICA</vt:lpstr>
      <vt:lpstr>AVALIAÇÃO ANTROPOMÉTRICA</vt:lpstr>
      <vt:lpstr>AVALIAÇÃO ANTROPOMÉTRICA CIRCUNFERÊNCIA</vt:lpstr>
      <vt:lpstr>AVALIAÇÃO ANTROPOMÉTRICA CIRCUNFERÊNCIA</vt:lpstr>
      <vt:lpstr>IMC</vt:lpstr>
      <vt:lpstr>AVALIAÇÃO IMC POR FAIXA ETÁRIA</vt:lpstr>
      <vt:lpstr>CLASSIFICAÇÃO IMC ADULTOS</vt:lpstr>
      <vt:lpstr>CLASSIFICAÇÃO IMC IDOSOS</vt:lpstr>
      <vt:lpstr>CLASSIFICAÇÃO IMC PARA GESTANTES</vt:lpstr>
      <vt:lpstr>ESTE TIPO DE AVALIAÇÃO DEVE SER REALIZADA POR PROFISSIONAL HABILITADO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Jefferson</dc:creator>
  <cp:lastModifiedBy>Jefferson</cp:lastModifiedBy>
  <cp:revision>2290</cp:revision>
  <dcterms:created xsi:type="dcterms:W3CDTF">2014-02-04T23:45:32Z</dcterms:created>
  <dcterms:modified xsi:type="dcterms:W3CDTF">2017-10-26T18:38:08Z</dcterms:modified>
</cp:coreProperties>
</file>