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11" r:id="rId43"/>
    <p:sldId id="312" r:id="rId44"/>
    <p:sldId id="267" r:id="rId45"/>
    <p:sldId id="268" r:id="rId46"/>
    <p:sldId id="269" r:id="rId47"/>
    <p:sldId id="270" r:id="rId48"/>
    <p:sldId id="271" r:id="rId49"/>
    <p:sldId id="272" r:id="rId50"/>
    <p:sldId id="273" r:id="rId51"/>
    <p:sldId id="274" r:id="rId5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867EA8-79AA-430C-A7B9-3CF1A4FC8EA0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C4B67A7-95CC-42EE-A413-CDD7E7640825}">
      <dgm:prSet phldrT="[Texto]"/>
      <dgm:spPr/>
      <dgm:t>
        <a:bodyPr/>
        <a:lstStyle/>
        <a:p>
          <a:r>
            <a:rPr lang="pt-BR" dirty="0" smtClean="0"/>
            <a:t>Marketing </a:t>
          </a:r>
          <a:r>
            <a:rPr lang="pt-BR" dirty="0" err="1" smtClean="0"/>
            <a:t>um-a-um</a:t>
          </a:r>
          <a:r>
            <a:rPr lang="pt-BR" dirty="0" smtClean="0"/>
            <a:t> bem sucedido</a:t>
          </a:r>
          <a:endParaRPr lang="pt-BR" dirty="0"/>
        </a:p>
      </dgm:t>
    </dgm:pt>
    <dgm:pt modelId="{63482B06-0719-46A4-838B-AFFFB95ED37A}" type="parTrans" cxnId="{8C090CC7-E905-49E9-85B6-EC169CE62212}">
      <dgm:prSet/>
      <dgm:spPr/>
      <dgm:t>
        <a:bodyPr/>
        <a:lstStyle/>
        <a:p>
          <a:endParaRPr lang="pt-BR"/>
        </a:p>
      </dgm:t>
    </dgm:pt>
    <dgm:pt modelId="{A0E41BC5-BA09-4770-8E29-93C7B5B47669}" type="sibTrans" cxnId="{8C090CC7-E905-49E9-85B6-EC169CE62212}">
      <dgm:prSet/>
      <dgm:spPr/>
      <dgm:t>
        <a:bodyPr/>
        <a:lstStyle/>
        <a:p>
          <a:endParaRPr lang="pt-BR"/>
        </a:p>
      </dgm:t>
    </dgm:pt>
    <dgm:pt modelId="{B0208EFC-1207-410A-88D3-0D1B1E2FBE1D}">
      <dgm:prSet phldrT="[Texto]"/>
      <dgm:spPr/>
      <dgm:t>
        <a:bodyPr/>
        <a:lstStyle/>
        <a:p>
          <a:r>
            <a:rPr lang="pt-BR" dirty="0" smtClean="0"/>
            <a:t>Identifique seus melhores clientes, não perca oportunidades de obter dados</a:t>
          </a:r>
          <a:endParaRPr lang="pt-BR" dirty="0"/>
        </a:p>
      </dgm:t>
    </dgm:pt>
    <dgm:pt modelId="{79082CF0-6200-455C-832C-1DE07EA8356F}" type="parTrans" cxnId="{4A102EDB-AB67-4556-829E-A3CCE751EEC0}">
      <dgm:prSet/>
      <dgm:spPr/>
      <dgm:t>
        <a:bodyPr/>
        <a:lstStyle/>
        <a:p>
          <a:endParaRPr lang="pt-BR"/>
        </a:p>
      </dgm:t>
    </dgm:pt>
    <dgm:pt modelId="{4FF5D480-0F3D-49C5-A559-7AB25619A083}" type="sibTrans" cxnId="{4A102EDB-AB67-4556-829E-A3CCE751EEC0}">
      <dgm:prSet/>
      <dgm:spPr/>
      <dgm:t>
        <a:bodyPr/>
        <a:lstStyle/>
        <a:p>
          <a:endParaRPr lang="pt-BR"/>
        </a:p>
      </dgm:t>
    </dgm:pt>
    <dgm:pt modelId="{FCEB6022-C643-44EB-883E-B41E75D888DF}">
      <dgm:prSet phldrT="[Texto]"/>
      <dgm:spPr/>
      <dgm:t>
        <a:bodyPr/>
        <a:lstStyle/>
        <a:p>
          <a:r>
            <a:rPr lang="pt-BR" dirty="0" smtClean="0"/>
            <a:t>Obtenha informação sobre os clientes,  relacione seu perfil com as compras realizadas</a:t>
          </a:r>
          <a:endParaRPr lang="pt-BR" dirty="0"/>
        </a:p>
      </dgm:t>
    </dgm:pt>
    <dgm:pt modelId="{F081F4C1-2A31-4876-A80E-663C9134DE74}" type="parTrans" cxnId="{76615A14-2945-4C8B-81D6-F56356307CDE}">
      <dgm:prSet/>
      <dgm:spPr/>
      <dgm:t>
        <a:bodyPr/>
        <a:lstStyle/>
        <a:p>
          <a:endParaRPr lang="pt-BR"/>
        </a:p>
      </dgm:t>
    </dgm:pt>
    <dgm:pt modelId="{0818FCF5-281B-4434-AD65-0B4B2857A7A9}" type="sibTrans" cxnId="{76615A14-2945-4C8B-81D6-F56356307CDE}">
      <dgm:prSet/>
      <dgm:spPr/>
      <dgm:t>
        <a:bodyPr/>
        <a:lstStyle/>
        <a:p>
          <a:endParaRPr lang="pt-BR"/>
        </a:p>
      </dgm:t>
    </dgm:pt>
    <dgm:pt modelId="{1597CD1A-D033-4AFC-886D-FC7A24CB1B40}">
      <dgm:prSet phldrT="[Texto]"/>
      <dgm:spPr/>
      <dgm:t>
        <a:bodyPr/>
        <a:lstStyle/>
        <a:p>
          <a:r>
            <a:rPr lang="pt-BR" dirty="0" smtClean="0"/>
            <a:t>Calcule valores de longo prazo dos clientes (ajuda a desvendar quais são mais lucrativos)</a:t>
          </a:r>
          <a:endParaRPr lang="pt-BR" dirty="0"/>
        </a:p>
      </dgm:t>
    </dgm:pt>
    <dgm:pt modelId="{7A2C7FC6-EC00-447B-9B68-4E41F4FB09A0}" type="parTrans" cxnId="{0B342F3B-A09C-4B9E-B448-9925C5D91772}">
      <dgm:prSet/>
      <dgm:spPr/>
      <dgm:t>
        <a:bodyPr/>
        <a:lstStyle/>
        <a:p>
          <a:endParaRPr lang="pt-BR"/>
        </a:p>
      </dgm:t>
    </dgm:pt>
    <dgm:pt modelId="{632E02B6-F53C-4CAC-AD02-1E5625C4627F}" type="sibTrans" cxnId="{0B342F3B-A09C-4B9E-B448-9925C5D91772}">
      <dgm:prSet/>
      <dgm:spPr/>
      <dgm:t>
        <a:bodyPr/>
        <a:lstStyle/>
        <a:p>
          <a:endParaRPr lang="pt-BR"/>
        </a:p>
      </dgm:t>
    </dgm:pt>
    <dgm:pt modelId="{259B944C-3A9F-4945-A71A-70E2C98F9E6D}">
      <dgm:prSet phldrT="[Texto]"/>
      <dgm:spPr/>
      <dgm:t>
        <a:bodyPr/>
        <a:lstStyle/>
        <a:p>
          <a:r>
            <a:rPr lang="pt-BR" dirty="0" smtClean="0"/>
            <a:t>Melhore o produto/serviço repassando ao cliente dados sobre seu uso</a:t>
          </a:r>
          <a:endParaRPr lang="pt-BR" dirty="0"/>
        </a:p>
      </dgm:t>
    </dgm:pt>
    <dgm:pt modelId="{E974C8D2-2540-49B1-A5A8-9578F4D9E98E}" type="parTrans" cxnId="{2C119842-1E4C-433C-A3BF-D5AA7F52752D}">
      <dgm:prSet/>
      <dgm:spPr/>
      <dgm:t>
        <a:bodyPr/>
        <a:lstStyle/>
        <a:p>
          <a:endParaRPr lang="pt-BR"/>
        </a:p>
      </dgm:t>
    </dgm:pt>
    <dgm:pt modelId="{F34F7EE0-0D9F-43D2-9C28-CEF78BE4D010}" type="sibTrans" cxnId="{2C119842-1E4C-433C-A3BF-D5AA7F52752D}">
      <dgm:prSet/>
      <dgm:spPr/>
      <dgm:t>
        <a:bodyPr/>
        <a:lstStyle/>
        <a:p>
          <a:endParaRPr lang="pt-BR"/>
        </a:p>
      </dgm:t>
    </dgm:pt>
    <dgm:pt modelId="{8D358C5F-1CC2-480F-B0B9-1E6BF0DBB1B3}">
      <dgm:prSet phldrT="[Texto]"/>
      <dgm:spPr/>
      <dgm:t>
        <a:bodyPr/>
        <a:lstStyle/>
        <a:p>
          <a:r>
            <a:rPr lang="pt-BR" dirty="0" smtClean="0"/>
            <a:t>Procure identificar o ciclo de compras de seus clientes e projete campanhas mais oportunas (marketing just-in-time)</a:t>
          </a:r>
          <a:endParaRPr lang="pt-BR" dirty="0"/>
        </a:p>
      </dgm:t>
    </dgm:pt>
    <dgm:pt modelId="{929392D1-4A19-40B9-8A12-81606A977165}" type="parTrans" cxnId="{246C6038-7C59-4C13-800F-475BBB6508A7}">
      <dgm:prSet/>
      <dgm:spPr/>
      <dgm:t>
        <a:bodyPr/>
        <a:lstStyle/>
        <a:p>
          <a:endParaRPr lang="pt-BR"/>
        </a:p>
      </dgm:t>
    </dgm:pt>
    <dgm:pt modelId="{E54844EE-D1F0-4E08-AA90-00061AEDE678}" type="sibTrans" cxnId="{246C6038-7C59-4C13-800F-475BBB6508A7}">
      <dgm:prSet/>
      <dgm:spPr/>
      <dgm:t>
        <a:bodyPr/>
        <a:lstStyle/>
        <a:p>
          <a:endParaRPr lang="pt-BR"/>
        </a:p>
      </dgm:t>
    </dgm:pt>
    <dgm:pt modelId="{782F101F-5C6D-42E4-8B09-5350F75680A5}">
      <dgm:prSet phldrT="[Texto]"/>
      <dgm:spPr/>
      <dgm:t>
        <a:bodyPr/>
        <a:lstStyle/>
        <a:p>
          <a:r>
            <a:rPr lang="pt-BR" dirty="0" smtClean="0"/>
            <a:t>Esteja seguro de que a qualidade do produto/serviço irá surpreender o cliente</a:t>
          </a:r>
          <a:endParaRPr lang="pt-BR" dirty="0"/>
        </a:p>
      </dgm:t>
    </dgm:pt>
    <dgm:pt modelId="{21CB31FB-4256-414B-876A-903EF8F15B77}" type="parTrans" cxnId="{654B619A-3101-4842-80ED-2314517BBE7B}">
      <dgm:prSet/>
      <dgm:spPr/>
      <dgm:t>
        <a:bodyPr/>
        <a:lstStyle/>
        <a:p>
          <a:endParaRPr lang="pt-BR"/>
        </a:p>
      </dgm:t>
    </dgm:pt>
    <dgm:pt modelId="{BDF9E4A4-1579-43A2-A5E9-0C852AE99527}" type="sibTrans" cxnId="{654B619A-3101-4842-80ED-2314517BBE7B}">
      <dgm:prSet/>
      <dgm:spPr/>
      <dgm:t>
        <a:bodyPr/>
        <a:lstStyle/>
        <a:p>
          <a:endParaRPr lang="pt-BR"/>
        </a:p>
      </dgm:t>
    </dgm:pt>
    <dgm:pt modelId="{1585D5BA-29FF-4728-A01B-FDA5C874CE4E}">
      <dgm:prSet phldrT="[Texto]"/>
      <dgm:spPr/>
      <dgm:t>
        <a:bodyPr/>
        <a:lstStyle/>
        <a:p>
          <a:r>
            <a:rPr lang="pt-BR" dirty="0" smtClean="0"/>
            <a:t>Obtenha dados sobre as reclamações do cliente como uma forma de superar os problemas</a:t>
          </a:r>
          <a:endParaRPr lang="pt-BR" dirty="0"/>
        </a:p>
      </dgm:t>
    </dgm:pt>
    <dgm:pt modelId="{023AFA1B-4973-498D-B5C0-05E5347BCBE2}" type="parTrans" cxnId="{FC04083E-82E2-4F30-A58B-DB152C62E5B1}">
      <dgm:prSet/>
      <dgm:spPr/>
      <dgm:t>
        <a:bodyPr/>
        <a:lstStyle/>
        <a:p>
          <a:endParaRPr lang="pt-BR"/>
        </a:p>
      </dgm:t>
    </dgm:pt>
    <dgm:pt modelId="{7F54EFD5-3BF3-498C-9621-37CE61D34901}" type="sibTrans" cxnId="{FC04083E-82E2-4F30-A58B-DB152C62E5B1}">
      <dgm:prSet/>
      <dgm:spPr/>
      <dgm:t>
        <a:bodyPr/>
        <a:lstStyle/>
        <a:p>
          <a:endParaRPr lang="pt-BR"/>
        </a:p>
      </dgm:t>
    </dgm:pt>
    <dgm:pt modelId="{1C5CEC1B-BD65-4FBD-BF3F-2D1453F86329}" type="pres">
      <dgm:prSet presAssocID="{B5867EA8-79AA-430C-A7B9-3CF1A4FC8EA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3339894-ABDA-4B25-BF20-2074A4298BCE}" type="pres">
      <dgm:prSet presAssocID="{9C4B67A7-95CC-42EE-A413-CDD7E7640825}" presName="centerShape" presStyleLbl="node0" presStyleIdx="0" presStyleCnt="1"/>
      <dgm:spPr/>
      <dgm:t>
        <a:bodyPr/>
        <a:lstStyle/>
        <a:p>
          <a:endParaRPr lang="pt-BR"/>
        </a:p>
      </dgm:t>
    </dgm:pt>
    <dgm:pt modelId="{E18525A0-5EE7-4CC8-8E1F-3A42BB13DDBB}" type="pres">
      <dgm:prSet presAssocID="{79082CF0-6200-455C-832C-1DE07EA8356F}" presName="parTrans" presStyleLbl="bgSibTrans2D1" presStyleIdx="0" presStyleCnt="7"/>
      <dgm:spPr/>
      <dgm:t>
        <a:bodyPr/>
        <a:lstStyle/>
        <a:p>
          <a:endParaRPr lang="pt-BR"/>
        </a:p>
      </dgm:t>
    </dgm:pt>
    <dgm:pt modelId="{4CCF14C4-0945-4F91-8396-792C2B1485DD}" type="pres">
      <dgm:prSet presAssocID="{B0208EFC-1207-410A-88D3-0D1B1E2FBE1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30CE24-3889-44F4-870D-D3A7590AC23B}" type="pres">
      <dgm:prSet presAssocID="{F081F4C1-2A31-4876-A80E-663C9134DE74}" presName="parTrans" presStyleLbl="bgSibTrans2D1" presStyleIdx="1" presStyleCnt="7"/>
      <dgm:spPr/>
      <dgm:t>
        <a:bodyPr/>
        <a:lstStyle/>
        <a:p>
          <a:endParaRPr lang="pt-BR"/>
        </a:p>
      </dgm:t>
    </dgm:pt>
    <dgm:pt modelId="{AC40B397-826C-48B0-857B-F2CE4127AE5E}" type="pres">
      <dgm:prSet presAssocID="{FCEB6022-C643-44EB-883E-B41E75D888D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9D4254-34CB-4A0A-AD0F-B3AFA4D2C09F}" type="pres">
      <dgm:prSet presAssocID="{7A2C7FC6-EC00-447B-9B68-4E41F4FB09A0}" presName="parTrans" presStyleLbl="bgSibTrans2D1" presStyleIdx="2" presStyleCnt="7"/>
      <dgm:spPr/>
      <dgm:t>
        <a:bodyPr/>
        <a:lstStyle/>
        <a:p>
          <a:endParaRPr lang="pt-BR"/>
        </a:p>
      </dgm:t>
    </dgm:pt>
    <dgm:pt modelId="{5A056808-BC0E-4C5C-9B59-1369337C203E}" type="pres">
      <dgm:prSet presAssocID="{1597CD1A-D033-4AFC-886D-FC7A24CB1B4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0DB378-1887-44D6-892A-A66C6425CFE6}" type="pres">
      <dgm:prSet presAssocID="{929392D1-4A19-40B9-8A12-81606A977165}" presName="parTrans" presStyleLbl="bgSibTrans2D1" presStyleIdx="3" presStyleCnt="7"/>
      <dgm:spPr/>
      <dgm:t>
        <a:bodyPr/>
        <a:lstStyle/>
        <a:p>
          <a:endParaRPr lang="pt-BR"/>
        </a:p>
      </dgm:t>
    </dgm:pt>
    <dgm:pt modelId="{C1445ED9-C775-4D2D-919E-1A63B03523B7}" type="pres">
      <dgm:prSet presAssocID="{8D358C5F-1CC2-480F-B0B9-1E6BF0DBB1B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38641CD-8A86-455C-B5FA-909CB79DFE62}" type="pres">
      <dgm:prSet presAssocID="{21CB31FB-4256-414B-876A-903EF8F15B77}" presName="parTrans" presStyleLbl="bgSibTrans2D1" presStyleIdx="4" presStyleCnt="7"/>
      <dgm:spPr/>
      <dgm:t>
        <a:bodyPr/>
        <a:lstStyle/>
        <a:p>
          <a:endParaRPr lang="pt-BR"/>
        </a:p>
      </dgm:t>
    </dgm:pt>
    <dgm:pt modelId="{C1FC1C90-187F-487F-8731-2D4B5ECCA4F6}" type="pres">
      <dgm:prSet presAssocID="{782F101F-5C6D-42E4-8B09-5350F75680A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DD3F428-30E2-448A-8C30-FC1D00EFF643}" type="pres">
      <dgm:prSet presAssocID="{023AFA1B-4973-498D-B5C0-05E5347BCBE2}" presName="parTrans" presStyleLbl="bgSibTrans2D1" presStyleIdx="5" presStyleCnt="7"/>
      <dgm:spPr/>
      <dgm:t>
        <a:bodyPr/>
        <a:lstStyle/>
        <a:p>
          <a:endParaRPr lang="pt-BR"/>
        </a:p>
      </dgm:t>
    </dgm:pt>
    <dgm:pt modelId="{A72A4E16-6CF3-40D0-BCFB-EAD4D173EFA3}" type="pres">
      <dgm:prSet presAssocID="{1585D5BA-29FF-4728-A01B-FDA5C874CE4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F4653F8-E578-49D1-A731-C87539771C2C}" type="pres">
      <dgm:prSet presAssocID="{E974C8D2-2540-49B1-A5A8-9578F4D9E98E}" presName="parTrans" presStyleLbl="bgSibTrans2D1" presStyleIdx="6" presStyleCnt="7"/>
      <dgm:spPr/>
      <dgm:t>
        <a:bodyPr/>
        <a:lstStyle/>
        <a:p>
          <a:endParaRPr lang="pt-BR"/>
        </a:p>
      </dgm:t>
    </dgm:pt>
    <dgm:pt modelId="{3C71182F-7074-440D-8BB5-6DD42BCC0699}" type="pres">
      <dgm:prSet presAssocID="{259B944C-3A9F-4945-A71A-70E2C98F9E6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3DA6F23-A931-48E5-9BC2-76BBB69B6C18}" type="presOf" srcId="{B5867EA8-79AA-430C-A7B9-3CF1A4FC8EA0}" destId="{1C5CEC1B-BD65-4FBD-BF3F-2D1453F86329}" srcOrd="0" destOrd="0" presId="urn:microsoft.com/office/officeart/2005/8/layout/radial4"/>
    <dgm:cxn modelId="{0B342F3B-A09C-4B9E-B448-9925C5D91772}" srcId="{9C4B67A7-95CC-42EE-A413-CDD7E7640825}" destId="{1597CD1A-D033-4AFC-886D-FC7A24CB1B40}" srcOrd="2" destOrd="0" parTransId="{7A2C7FC6-EC00-447B-9B68-4E41F4FB09A0}" sibTransId="{632E02B6-F53C-4CAC-AD02-1E5625C4627F}"/>
    <dgm:cxn modelId="{A9579FFB-C7B1-49A4-8AFB-4B226AEBC2B8}" type="presOf" srcId="{1597CD1A-D033-4AFC-886D-FC7A24CB1B40}" destId="{5A056808-BC0E-4C5C-9B59-1369337C203E}" srcOrd="0" destOrd="0" presId="urn:microsoft.com/office/officeart/2005/8/layout/radial4"/>
    <dgm:cxn modelId="{F38115E0-1184-49B5-A305-F06A8A4F2F27}" type="presOf" srcId="{21CB31FB-4256-414B-876A-903EF8F15B77}" destId="{A38641CD-8A86-455C-B5FA-909CB79DFE62}" srcOrd="0" destOrd="0" presId="urn:microsoft.com/office/officeart/2005/8/layout/radial4"/>
    <dgm:cxn modelId="{76615A14-2945-4C8B-81D6-F56356307CDE}" srcId="{9C4B67A7-95CC-42EE-A413-CDD7E7640825}" destId="{FCEB6022-C643-44EB-883E-B41E75D888DF}" srcOrd="1" destOrd="0" parTransId="{F081F4C1-2A31-4876-A80E-663C9134DE74}" sibTransId="{0818FCF5-281B-4434-AD65-0B4B2857A7A9}"/>
    <dgm:cxn modelId="{31B0FA6F-80A8-433C-9DA8-2F515B1779D5}" type="presOf" srcId="{9C4B67A7-95CC-42EE-A413-CDD7E7640825}" destId="{73339894-ABDA-4B25-BF20-2074A4298BCE}" srcOrd="0" destOrd="0" presId="urn:microsoft.com/office/officeart/2005/8/layout/radial4"/>
    <dgm:cxn modelId="{97217438-1E52-4E9E-A128-6D5215261D3A}" type="presOf" srcId="{FCEB6022-C643-44EB-883E-B41E75D888DF}" destId="{AC40B397-826C-48B0-857B-F2CE4127AE5E}" srcOrd="0" destOrd="0" presId="urn:microsoft.com/office/officeart/2005/8/layout/radial4"/>
    <dgm:cxn modelId="{246C6038-7C59-4C13-800F-475BBB6508A7}" srcId="{9C4B67A7-95CC-42EE-A413-CDD7E7640825}" destId="{8D358C5F-1CC2-480F-B0B9-1E6BF0DBB1B3}" srcOrd="3" destOrd="0" parTransId="{929392D1-4A19-40B9-8A12-81606A977165}" sibTransId="{E54844EE-D1F0-4E08-AA90-00061AEDE678}"/>
    <dgm:cxn modelId="{862575FE-98C9-4C2F-9C46-1759BC92652A}" type="presOf" srcId="{F081F4C1-2A31-4876-A80E-663C9134DE74}" destId="{4130CE24-3889-44F4-870D-D3A7590AC23B}" srcOrd="0" destOrd="0" presId="urn:microsoft.com/office/officeart/2005/8/layout/radial4"/>
    <dgm:cxn modelId="{2C119842-1E4C-433C-A3BF-D5AA7F52752D}" srcId="{9C4B67A7-95CC-42EE-A413-CDD7E7640825}" destId="{259B944C-3A9F-4945-A71A-70E2C98F9E6D}" srcOrd="6" destOrd="0" parTransId="{E974C8D2-2540-49B1-A5A8-9578F4D9E98E}" sibTransId="{F34F7EE0-0D9F-43D2-9C28-CEF78BE4D010}"/>
    <dgm:cxn modelId="{9E70B069-CC33-443E-9F70-00DB2D41B863}" type="presOf" srcId="{1585D5BA-29FF-4728-A01B-FDA5C874CE4E}" destId="{A72A4E16-6CF3-40D0-BCFB-EAD4D173EFA3}" srcOrd="0" destOrd="0" presId="urn:microsoft.com/office/officeart/2005/8/layout/radial4"/>
    <dgm:cxn modelId="{9017567E-A173-47AC-9793-DC2B12A22F10}" type="presOf" srcId="{79082CF0-6200-455C-832C-1DE07EA8356F}" destId="{E18525A0-5EE7-4CC8-8E1F-3A42BB13DDBB}" srcOrd="0" destOrd="0" presId="urn:microsoft.com/office/officeart/2005/8/layout/radial4"/>
    <dgm:cxn modelId="{AA137C11-8F73-4FFE-AB05-F73E6AF2B530}" type="presOf" srcId="{782F101F-5C6D-42E4-8B09-5350F75680A5}" destId="{C1FC1C90-187F-487F-8731-2D4B5ECCA4F6}" srcOrd="0" destOrd="0" presId="urn:microsoft.com/office/officeart/2005/8/layout/radial4"/>
    <dgm:cxn modelId="{8C090CC7-E905-49E9-85B6-EC169CE62212}" srcId="{B5867EA8-79AA-430C-A7B9-3CF1A4FC8EA0}" destId="{9C4B67A7-95CC-42EE-A413-CDD7E7640825}" srcOrd="0" destOrd="0" parTransId="{63482B06-0719-46A4-838B-AFFFB95ED37A}" sibTransId="{A0E41BC5-BA09-4770-8E29-93C7B5B47669}"/>
    <dgm:cxn modelId="{4A102EDB-AB67-4556-829E-A3CCE751EEC0}" srcId="{9C4B67A7-95CC-42EE-A413-CDD7E7640825}" destId="{B0208EFC-1207-410A-88D3-0D1B1E2FBE1D}" srcOrd="0" destOrd="0" parTransId="{79082CF0-6200-455C-832C-1DE07EA8356F}" sibTransId="{4FF5D480-0F3D-49C5-A559-7AB25619A083}"/>
    <dgm:cxn modelId="{9943ABE8-544A-4E23-AC17-293A880405FF}" type="presOf" srcId="{023AFA1B-4973-498D-B5C0-05E5347BCBE2}" destId="{2DD3F428-30E2-448A-8C30-FC1D00EFF643}" srcOrd="0" destOrd="0" presId="urn:microsoft.com/office/officeart/2005/8/layout/radial4"/>
    <dgm:cxn modelId="{F874C0F6-8CDD-41B2-8F23-C37DF8C08C60}" type="presOf" srcId="{259B944C-3A9F-4945-A71A-70E2C98F9E6D}" destId="{3C71182F-7074-440D-8BB5-6DD42BCC0699}" srcOrd="0" destOrd="0" presId="urn:microsoft.com/office/officeart/2005/8/layout/radial4"/>
    <dgm:cxn modelId="{FC04083E-82E2-4F30-A58B-DB152C62E5B1}" srcId="{9C4B67A7-95CC-42EE-A413-CDD7E7640825}" destId="{1585D5BA-29FF-4728-A01B-FDA5C874CE4E}" srcOrd="5" destOrd="0" parTransId="{023AFA1B-4973-498D-B5C0-05E5347BCBE2}" sibTransId="{7F54EFD5-3BF3-498C-9621-37CE61D34901}"/>
    <dgm:cxn modelId="{AB9894D0-C137-4629-B53D-C89FC24B8EBE}" type="presOf" srcId="{8D358C5F-1CC2-480F-B0B9-1E6BF0DBB1B3}" destId="{C1445ED9-C775-4D2D-919E-1A63B03523B7}" srcOrd="0" destOrd="0" presId="urn:microsoft.com/office/officeart/2005/8/layout/radial4"/>
    <dgm:cxn modelId="{8C8F5DE4-8C51-4C33-A56D-FA1771262671}" type="presOf" srcId="{B0208EFC-1207-410A-88D3-0D1B1E2FBE1D}" destId="{4CCF14C4-0945-4F91-8396-792C2B1485DD}" srcOrd="0" destOrd="0" presId="urn:microsoft.com/office/officeart/2005/8/layout/radial4"/>
    <dgm:cxn modelId="{654B619A-3101-4842-80ED-2314517BBE7B}" srcId="{9C4B67A7-95CC-42EE-A413-CDD7E7640825}" destId="{782F101F-5C6D-42E4-8B09-5350F75680A5}" srcOrd="4" destOrd="0" parTransId="{21CB31FB-4256-414B-876A-903EF8F15B77}" sibTransId="{BDF9E4A4-1579-43A2-A5E9-0C852AE99527}"/>
    <dgm:cxn modelId="{DB1E48E6-B8E3-4808-B3A5-128D0D572A14}" type="presOf" srcId="{929392D1-4A19-40B9-8A12-81606A977165}" destId="{340DB378-1887-44D6-892A-A66C6425CFE6}" srcOrd="0" destOrd="0" presId="urn:microsoft.com/office/officeart/2005/8/layout/radial4"/>
    <dgm:cxn modelId="{AF8E231D-C080-4C1E-9293-4419E99E2589}" type="presOf" srcId="{7A2C7FC6-EC00-447B-9B68-4E41F4FB09A0}" destId="{239D4254-34CB-4A0A-AD0F-B3AFA4D2C09F}" srcOrd="0" destOrd="0" presId="urn:microsoft.com/office/officeart/2005/8/layout/radial4"/>
    <dgm:cxn modelId="{4ED30FD5-BE89-4902-9965-22CEB623339C}" type="presOf" srcId="{E974C8D2-2540-49B1-A5A8-9578F4D9E98E}" destId="{FF4653F8-E578-49D1-A731-C87539771C2C}" srcOrd="0" destOrd="0" presId="urn:microsoft.com/office/officeart/2005/8/layout/radial4"/>
    <dgm:cxn modelId="{69F31BCA-3783-4DEF-A0B5-40E58EAD865D}" type="presParOf" srcId="{1C5CEC1B-BD65-4FBD-BF3F-2D1453F86329}" destId="{73339894-ABDA-4B25-BF20-2074A4298BCE}" srcOrd="0" destOrd="0" presId="urn:microsoft.com/office/officeart/2005/8/layout/radial4"/>
    <dgm:cxn modelId="{F772C89A-AAE4-4697-99FD-24EC5B785F07}" type="presParOf" srcId="{1C5CEC1B-BD65-4FBD-BF3F-2D1453F86329}" destId="{E18525A0-5EE7-4CC8-8E1F-3A42BB13DDBB}" srcOrd="1" destOrd="0" presId="urn:microsoft.com/office/officeart/2005/8/layout/radial4"/>
    <dgm:cxn modelId="{BC4A5AA4-09EE-4019-BA1F-77975AA94BF6}" type="presParOf" srcId="{1C5CEC1B-BD65-4FBD-BF3F-2D1453F86329}" destId="{4CCF14C4-0945-4F91-8396-792C2B1485DD}" srcOrd="2" destOrd="0" presId="urn:microsoft.com/office/officeart/2005/8/layout/radial4"/>
    <dgm:cxn modelId="{0C438845-E15A-4315-8D79-985650262373}" type="presParOf" srcId="{1C5CEC1B-BD65-4FBD-BF3F-2D1453F86329}" destId="{4130CE24-3889-44F4-870D-D3A7590AC23B}" srcOrd="3" destOrd="0" presId="urn:microsoft.com/office/officeart/2005/8/layout/radial4"/>
    <dgm:cxn modelId="{10B1CB9E-E55B-4AE0-A8E7-9EE7344633D3}" type="presParOf" srcId="{1C5CEC1B-BD65-4FBD-BF3F-2D1453F86329}" destId="{AC40B397-826C-48B0-857B-F2CE4127AE5E}" srcOrd="4" destOrd="0" presId="urn:microsoft.com/office/officeart/2005/8/layout/radial4"/>
    <dgm:cxn modelId="{F56CF6DF-BCDA-4A40-889B-AD46BFA09D5B}" type="presParOf" srcId="{1C5CEC1B-BD65-4FBD-BF3F-2D1453F86329}" destId="{239D4254-34CB-4A0A-AD0F-B3AFA4D2C09F}" srcOrd="5" destOrd="0" presId="urn:microsoft.com/office/officeart/2005/8/layout/radial4"/>
    <dgm:cxn modelId="{B31AC598-B161-4161-BDB8-7A015AA0F12C}" type="presParOf" srcId="{1C5CEC1B-BD65-4FBD-BF3F-2D1453F86329}" destId="{5A056808-BC0E-4C5C-9B59-1369337C203E}" srcOrd="6" destOrd="0" presId="urn:microsoft.com/office/officeart/2005/8/layout/radial4"/>
    <dgm:cxn modelId="{B33A1E28-A72A-4267-B2AE-DEAF98361969}" type="presParOf" srcId="{1C5CEC1B-BD65-4FBD-BF3F-2D1453F86329}" destId="{340DB378-1887-44D6-892A-A66C6425CFE6}" srcOrd="7" destOrd="0" presId="urn:microsoft.com/office/officeart/2005/8/layout/radial4"/>
    <dgm:cxn modelId="{595B643D-0B76-4E50-9740-9312F61B0D7A}" type="presParOf" srcId="{1C5CEC1B-BD65-4FBD-BF3F-2D1453F86329}" destId="{C1445ED9-C775-4D2D-919E-1A63B03523B7}" srcOrd="8" destOrd="0" presId="urn:microsoft.com/office/officeart/2005/8/layout/radial4"/>
    <dgm:cxn modelId="{414F89C6-60F5-4A6B-8586-3740963351C9}" type="presParOf" srcId="{1C5CEC1B-BD65-4FBD-BF3F-2D1453F86329}" destId="{A38641CD-8A86-455C-B5FA-909CB79DFE62}" srcOrd="9" destOrd="0" presId="urn:microsoft.com/office/officeart/2005/8/layout/radial4"/>
    <dgm:cxn modelId="{15520703-BD42-4DE4-ACA6-BA4307DCA793}" type="presParOf" srcId="{1C5CEC1B-BD65-4FBD-BF3F-2D1453F86329}" destId="{C1FC1C90-187F-487F-8731-2D4B5ECCA4F6}" srcOrd="10" destOrd="0" presId="urn:microsoft.com/office/officeart/2005/8/layout/radial4"/>
    <dgm:cxn modelId="{84940EBF-D621-4FCB-879B-A377298CB483}" type="presParOf" srcId="{1C5CEC1B-BD65-4FBD-BF3F-2D1453F86329}" destId="{2DD3F428-30E2-448A-8C30-FC1D00EFF643}" srcOrd="11" destOrd="0" presId="urn:microsoft.com/office/officeart/2005/8/layout/radial4"/>
    <dgm:cxn modelId="{03259D6D-1BF2-44B9-8C29-097471A01A90}" type="presParOf" srcId="{1C5CEC1B-BD65-4FBD-BF3F-2D1453F86329}" destId="{A72A4E16-6CF3-40D0-BCFB-EAD4D173EFA3}" srcOrd="12" destOrd="0" presId="urn:microsoft.com/office/officeart/2005/8/layout/radial4"/>
    <dgm:cxn modelId="{2C2770CE-5889-4B3D-B915-D312D28FD117}" type="presParOf" srcId="{1C5CEC1B-BD65-4FBD-BF3F-2D1453F86329}" destId="{FF4653F8-E578-49D1-A731-C87539771C2C}" srcOrd="13" destOrd="0" presId="urn:microsoft.com/office/officeart/2005/8/layout/radial4"/>
    <dgm:cxn modelId="{C0013BC4-4A83-4873-8647-D2BC5017BAEC}" type="presParOf" srcId="{1C5CEC1B-BD65-4FBD-BF3F-2D1453F86329}" destId="{3C71182F-7074-440D-8BB5-6DD42BCC0699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339894-ABDA-4B25-BF20-2074A4298BCE}">
      <dsp:nvSpPr>
        <dsp:cNvPr id="0" name=""/>
        <dsp:cNvSpPr/>
      </dsp:nvSpPr>
      <dsp:spPr>
        <a:xfrm>
          <a:off x="2735115" y="2894352"/>
          <a:ext cx="1802576" cy="18025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Marketing </a:t>
          </a:r>
          <a:r>
            <a:rPr lang="pt-BR" sz="2200" kern="1200" dirty="0" err="1" smtClean="0"/>
            <a:t>um-a-um</a:t>
          </a:r>
          <a:r>
            <a:rPr lang="pt-BR" sz="2200" kern="1200" dirty="0" smtClean="0"/>
            <a:t> bem sucedido</a:t>
          </a:r>
          <a:endParaRPr lang="pt-BR" sz="2200" kern="1200" dirty="0"/>
        </a:p>
      </dsp:txBody>
      <dsp:txXfrm>
        <a:off x="2735115" y="2894352"/>
        <a:ext cx="1802576" cy="1802576"/>
      </dsp:txXfrm>
    </dsp:sp>
    <dsp:sp modelId="{E18525A0-5EE7-4CC8-8E1F-3A42BB13DDBB}">
      <dsp:nvSpPr>
        <dsp:cNvPr id="0" name=""/>
        <dsp:cNvSpPr/>
      </dsp:nvSpPr>
      <dsp:spPr>
        <a:xfrm rot="10800000">
          <a:off x="632882" y="3538773"/>
          <a:ext cx="1986609" cy="51373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CF14C4-0945-4F91-8396-792C2B1485DD}">
      <dsp:nvSpPr>
        <dsp:cNvPr id="0" name=""/>
        <dsp:cNvSpPr/>
      </dsp:nvSpPr>
      <dsp:spPr>
        <a:xfrm>
          <a:off x="1981" y="3290919"/>
          <a:ext cx="1261803" cy="10094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Identifique seus melhores clientes, não perca oportunidades de obter dados</a:t>
          </a:r>
          <a:endParaRPr lang="pt-BR" sz="1000" kern="1200" dirty="0"/>
        </a:p>
      </dsp:txBody>
      <dsp:txXfrm>
        <a:off x="1981" y="3290919"/>
        <a:ext cx="1261803" cy="1009443"/>
      </dsp:txXfrm>
    </dsp:sp>
    <dsp:sp modelId="{4130CE24-3889-44F4-870D-D3A7590AC23B}">
      <dsp:nvSpPr>
        <dsp:cNvPr id="0" name=""/>
        <dsp:cNvSpPr/>
      </dsp:nvSpPr>
      <dsp:spPr>
        <a:xfrm rot="12600000">
          <a:off x="902200" y="2533665"/>
          <a:ext cx="1986609" cy="51373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40B397-826C-48B0-857B-F2CE4127AE5E}">
      <dsp:nvSpPr>
        <dsp:cNvPr id="0" name=""/>
        <dsp:cNvSpPr/>
      </dsp:nvSpPr>
      <dsp:spPr>
        <a:xfrm>
          <a:off x="404376" y="1789159"/>
          <a:ext cx="1261803" cy="10094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Obtenha informação sobre os clientes,  relacione seu perfil com as compras realizadas</a:t>
          </a:r>
          <a:endParaRPr lang="pt-BR" sz="1000" kern="1200" dirty="0"/>
        </a:p>
      </dsp:txBody>
      <dsp:txXfrm>
        <a:off x="404376" y="1789159"/>
        <a:ext cx="1261803" cy="1009443"/>
      </dsp:txXfrm>
    </dsp:sp>
    <dsp:sp modelId="{239D4254-34CB-4A0A-AD0F-B3AFA4D2C09F}">
      <dsp:nvSpPr>
        <dsp:cNvPr id="0" name=""/>
        <dsp:cNvSpPr/>
      </dsp:nvSpPr>
      <dsp:spPr>
        <a:xfrm rot="14400000">
          <a:off x="1637991" y="1797875"/>
          <a:ext cx="1986609" cy="51373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056808-BC0E-4C5C-9B59-1369337C203E}">
      <dsp:nvSpPr>
        <dsp:cNvPr id="0" name=""/>
        <dsp:cNvSpPr/>
      </dsp:nvSpPr>
      <dsp:spPr>
        <a:xfrm>
          <a:off x="1503741" y="689794"/>
          <a:ext cx="1261803" cy="10094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Calcule valores de longo prazo dos clientes (ajuda a desvendar quais são mais lucrativos)</a:t>
          </a:r>
          <a:endParaRPr lang="pt-BR" sz="1000" kern="1200" dirty="0"/>
        </a:p>
      </dsp:txBody>
      <dsp:txXfrm>
        <a:off x="1503741" y="689794"/>
        <a:ext cx="1261803" cy="1009443"/>
      </dsp:txXfrm>
    </dsp:sp>
    <dsp:sp modelId="{340DB378-1887-44D6-892A-A66C6425CFE6}">
      <dsp:nvSpPr>
        <dsp:cNvPr id="0" name=""/>
        <dsp:cNvSpPr/>
      </dsp:nvSpPr>
      <dsp:spPr>
        <a:xfrm rot="16200000">
          <a:off x="2643099" y="1528557"/>
          <a:ext cx="1986609" cy="51373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445ED9-C775-4D2D-919E-1A63B03523B7}">
      <dsp:nvSpPr>
        <dsp:cNvPr id="0" name=""/>
        <dsp:cNvSpPr/>
      </dsp:nvSpPr>
      <dsp:spPr>
        <a:xfrm>
          <a:off x="3005502" y="287398"/>
          <a:ext cx="1261803" cy="10094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Procure identificar o ciclo de compras de seus clientes e projete campanhas mais oportunas (marketing just-in-time)</a:t>
          </a:r>
          <a:endParaRPr lang="pt-BR" sz="1000" kern="1200" dirty="0"/>
        </a:p>
      </dsp:txBody>
      <dsp:txXfrm>
        <a:off x="3005502" y="287398"/>
        <a:ext cx="1261803" cy="1009443"/>
      </dsp:txXfrm>
    </dsp:sp>
    <dsp:sp modelId="{A38641CD-8A86-455C-B5FA-909CB79DFE62}">
      <dsp:nvSpPr>
        <dsp:cNvPr id="0" name=""/>
        <dsp:cNvSpPr/>
      </dsp:nvSpPr>
      <dsp:spPr>
        <a:xfrm rot="18000000">
          <a:off x="3648207" y="1797875"/>
          <a:ext cx="1986609" cy="51373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FC1C90-187F-487F-8731-2D4B5ECCA4F6}">
      <dsp:nvSpPr>
        <dsp:cNvPr id="0" name=""/>
        <dsp:cNvSpPr/>
      </dsp:nvSpPr>
      <dsp:spPr>
        <a:xfrm>
          <a:off x="4507262" y="689794"/>
          <a:ext cx="1261803" cy="10094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Esteja seguro de que a qualidade do produto/serviço irá surpreender o cliente</a:t>
          </a:r>
          <a:endParaRPr lang="pt-BR" sz="1000" kern="1200" dirty="0"/>
        </a:p>
      </dsp:txBody>
      <dsp:txXfrm>
        <a:off x="4507262" y="689794"/>
        <a:ext cx="1261803" cy="1009443"/>
      </dsp:txXfrm>
    </dsp:sp>
    <dsp:sp modelId="{2DD3F428-30E2-448A-8C30-FC1D00EFF643}">
      <dsp:nvSpPr>
        <dsp:cNvPr id="0" name=""/>
        <dsp:cNvSpPr/>
      </dsp:nvSpPr>
      <dsp:spPr>
        <a:xfrm rot="19800000">
          <a:off x="4383997" y="2533665"/>
          <a:ext cx="1986609" cy="51373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2A4E16-6CF3-40D0-BCFB-EAD4D173EFA3}">
      <dsp:nvSpPr>
        <dsp:cNvPr id="0" name=""/>
        <dsp:cNvSpPr/>
      </dsp:nvSpPr>
      <dsp:spPr>
        <a:xfrm>
          <a:off x="5606627" y="1789159"/>
          <a:ext cx="1261803" cy="10094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Obtenha dados sobre as reclamações do cliente como uma forma de superar os problemas</a:t>
          </a:r>
          <a:endParaRPr lang="pt-BR" sz="1000" kern="1200" dirty="0"/>
        </a:p>
      </dsp:txBody>
      <dsp:txXfrm>
        <a:off x="5606627" y="1789159"/>
        <a:ext cx="1261803" cy="1009443"/>
      </dsp:txXfrm>
    </dsp:sp>
    <dsp:sp modelId="{FF4653F8-E578-49D1-A731-C87539771C2C}">
      <dsp:nvSpPr>
        <dsp:cNvPr id="0" name=""/>
        <dsp:cNvSpPr/>
      </dsp:nvSpPr>
      <dsp:spPr>
        <a:xfrm>
          <a:off x="4653315" y="3538773"/>
          <a:ext cx="1986609" cy="51373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71182F-7074-440D-8BB5-6DD42BCC0699}">
      <dsp:nvSpPr>
        <dsp:cNvPr id="0" name=""/>
        <dsp:cNvSpPr/>
      </dsp:nvSpPr>
      <dsp:spPr>
        <a:xfrm>
          <a:off x="6009023" y="3290919"/>
          <a:ext cx="1261803" cy="10094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Melhore o produto/serviço repassando ao cliente dados sobre seu uso</a:t>
          </a:r>
          <a:endParaRPr lang="pt-BR" sz="1000" kern="1200" dirty="0"/>
        </a:p>
      </dsp:txBody>
      <dsp:txXfrm>
        <a:off x="6009023" y="3290919"/>
        <a:ext cx="1261803" cy="1009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058A2-C6F6-4E1F-B6C7-A20C3DA96E5D}" type="datetimeFigureOut">
              <a:rPr lang="pt-BR" smtClean="0"/>
              <a:pPr/>
              <a:t>05/10/2017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79CDD-76AD-46BE-A403-3024782447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25B9-9CBE-4E30-BCEF-A069416D1A8E}" type="datetimeFigureOut">
              <a:rPr lang="pt-BR" smtClean="0"/>
              <a:pPr/>
              <a:t>05/10/2017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6E21-9C0B-48A0-A440-BD74C225BE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25B9-9CBE-4E30-BCEF-A069416D1A8E}" type="datetimeFigureOut">
              <a:rPr lang="pt-BR" smtClean="0"/>
              <a:pPr/>
              <a:t>05/10/2017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6E21-9C0B-48A0-A440-BD74C225BE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25B9-9CBE-4E30-BCEF-A069416D1A8E}" type="datetimeFigureOut">
              <a:rPr lang="pt-BR" smtClean="0"/>
              <a:pPr/>
              <a:t>05/10/2017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6E21-9C0B-48A0-A440-BD74C225BE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25B9-9CBE-4E30-BCEF-A069416D1A8E}" type="datetimeFigureOut">
              <a:rPr lang="pt-BR" smtClean="0"/>
              <a:pPr/>
              <a:t>05/10/2017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6E21-9C0B-48A0-A440-BD74C225BE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25B9-9CBE-4E30-BCEF-A069416D1A8E}" type="datetimeFigureOut">
              <a:rPr lang="pt-BR" smtClean="0"/>
              <a:pPr/>
              <a:t>05/10/2017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6E21-9C0B-48A0-A440-BD74C225BE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25B9-9CBE-4E30-BCEF-A069416D1A8E}" type="datetimeFigureOut">
              <a:rPr lang="pt-BR" smtClean="0"/>
              <a:pPr/>
              <a:t>05/10/2017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6E21-9C0B-48A0-A440-BD74C225BE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25B9-9CBE-4E30-BCEF-A069416D1A8E}" type="datetimeFigureOut">
              <a:rPr lang="pt-BR" smtClean="0"/>
              <a:pPr/>
              <a:t>05/10/2017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6E21-9C0B-48A0-A440-BD74C225BE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25B9-9CBE-4E30-BCEF-A069416D1A8E}" type="datetimeFigureOut">
              <a:rPr lang="pt-BR" smtClean="0"/>
              <a:pPr/>
              <a:t>05/10/2017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6E21-9C0B-48A0-A440-BD74C225BE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25B9-9CBE-4E30-BCEF-A069416D1A8E}" type="datetimeFigureOut">
              <a:rPr lang="pt-BR" smtClean="0"/>
              <a:pPr/>
              <a:t>05/10/2017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6E21-9C0B-48A0-A440-BD74C225BE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25B9-9CBE-4E30-BCEF-A069416D1A8E}" type="datetimeFigureOut">
              <a:rPr lang="pt-BR" smtClean="0"/>
              <a:pPr/>
              <a:t>05/10/2017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6E21-9C0B-48A0-A440-BD74C225BE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25B9-9CBE-4E30-BCEF-A069416D1A8E}" type="datetimeFigureOut">
              <a:rPr lang="pt-BR" smtClean="0"/>
              <a:pPr/>
              <a:t>05/10/2017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6E21-9C0B-48A0-A440-BD74C225BE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B25B9-9CBE-4E30-BCEF-A069416D1A8E}" type="datetimeFigureOut">
              <a:rPr lang="pt-BR" smtClean="0"/>
              <a:pPr/>
              <a:t>05/10/2017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96E21-9C0B-48A0-A440-BD74C225BE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043608" y="2780928"/>
            <a:ext cx="81003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Vídeo </a:t>
            </a:r>
            <a:r>
              <a:rPr lang="pt-BR" sz="2800" dirty="0" err="1" smtClean="0"/>
              <a:t>Shark</a:t>
            </a:r>
            <a:r>
              <a:rPr lang="pt-BR" sz="2800" dirty="0" smtClean="0"/>
              <a:t> </a:t>
            </a:r>
            <a:r>
              <a:rPr lang="pt-BR" sz="2800" smtClean="0"/>
              <a:t>Tank</a:t>
            </a:r>
            <a:endParaRPr lang="pt-BR" sz="2800" dirty="0" smtClean="0"/>
          </a:p>
          <a:p>
            <a:r>
              <a:rPr lang="pt-BR" sz="2800" dirty="0" smtClean="0"/>
              <a:t>Vídeo Caneta </a:t>
            </a:r>
            <a:r>
              <a:rPr lang="pt-BR" sz="2800" dirty="0" err="1" smtClean="0"/>
              <a:t>Bic</a:t>
            </a:r>
            <a:endParaRPr lang="pt-BR" sz="2800" dirty="0" smtClean="0"/>
          </a:p>
          <a:p>
            <a:r>
              <a:rPr lang="pt-BR" sz="2800" dirty="0" smtClean="0"/>
              <a:t>Vídeo turma da </a:t>
            </a:r>
            <a:r>
              <a:rPr lang="pt-BR" sz="2800" dirty="0" err="1" smtClean="0"/>
              <a:t>monica</a:t>
            </a:r>
            <a:endParaRPr lang="pt-BR" sz="2800" dirty="0" smtClean="0"/>
          </a:p>
          <a:p>
            <a:r>
              <a:rPr lang="pt-BR" sz="2800" dirty="0" smtClean="0"/>
              <a:t>Vídeo Sorveteria Rochinha</a:t>
            </a:r>
            <a:endParaRPr lang="pt-B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51520" y="548680"/>
            <a:ext cx="85689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Case 4: TIGRE</a:t>
            </a:r>
          </a:p>
          <a:p>
            <a:endParaRPr lang="pt-BR" sz="2800" dirty="0" smtClean="0"/>
          </a:p>
          <a:p>
            <a:r>
              <a:rPr lang="pt-BR" sz="2800" dirty="0" smtClean="0"/>
              <a:t>Coloque um pedaço de papel ou plástico embaixo do local que for furar e mantenha a sua casa limpa”. Além disso, o “Desafio Tigre” faz com que seu público interaja com a empresa para decifrar enigmas em que seus produtos estão inseridos: “Desafio Tigre: quantas caixas d’água Tigre de mil litros empilhadas seriam necessárias para chegar na mesma altura do monte Everest, a mais alta montanha do mundo?” – esta ideia faz muito sucesso nas redes sociais e é uma excelente forma de aproximação com seus consumidores finais.</a:t>
            </a:r>
            <a:endParaRPr lang="pt-BR" sz="2800" dirty="0"/>
          </a:p>
        </p:txBody>
      </p:sp>
      <p:pic>
        <p:nvPicPr>
          <p:cNvPr id="3" name="Imagem 2" descr="1bbb08d05af188139c05b57ede5d01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9655" y="0"/>
            <a:ext cx="4634345" cy="1394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51520" y="764704"/>
            <a:ext cx="85689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Case 5: MEU AMIGO PET</a:t>
            </a:r>
            <a:endParaRPr lang="pt-BR" sz="2800" dirty="0" smtClean="0"/>
          </a:p>
          <a:p>
            <a:endParaRPr lang="pt-BR" sz="2800" dirty="0" smtClean="0"/>
          </a:p>
          <a:p>
            <a:r>
              <a:rPr lang="pt-BR" sz="2800" dirty="0" smtClean="0"/>
              <a:t>No site estão separadas as categorias pelos animais que atendem, facilitando a busca de seus visitantes. Possuem um blog fantástico, que divulgam dicas para cachorros, gatos, pássaros, peixes, sempre com bom humor e com cunho informativo. As dicas são acessadas por milhares de pessoas diariamente, tornando-se assim mais do que um blog, mais sim um portal de busca de informações pet.</a:t>
            </a:r>
          </a:p>
        </p:txBody>
      </p:sp>
      <p:pic>
        <p:nvPicPr>
          <p:cNvPr id="3" name="Imagem 2" descr="meuamigop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7836" y="0"/>
            <a:ext cx="2556164" cy="1680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51520" y="908720"/>
            <a:ext cx="85689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Case 5: MEU AMIGO PET</a:t>
            </a:r>
            <a:endParaRPr lang="pt-BR" sz="2800" dirty="0" smtClean="0"/>
          </a:p>
          <a:p>
            <a:endParaRPr lang="pt-BR" sz="2800" dirty="0" smtClean="0"/>
          </a:p>
          <a:p>
            <a:r>
              <a:rPr lang="pt-BR" sz="2800" dirty="0" smtClean="0"/>
              <a:t>Estão presentes no </a:t>
            </a:r>
            <a:r>
              <a:rPr lang="pt-BR" sz="2800" dirty="0" err="1" smtClean="0"/>
              <a:t>LinkedIn</a:t>
            </a:r>
            <a:r>
              <a:rPr lang="pt-BR" sz="2800" dirty="0" smtClean="0"/>
              <a:t>, </a:t>
            </a:r>
            <a:r>
              <a:rPr lang="pt-BR" sz="2800" dirty="0" err="1" smtClean="0"/>
              <a:t>Twitter</a:t>
            </a:r>
            <a:r>
              <a:rPr lang="pt-BR" sz="2800" dirty="0" smtClean="0"/>
              <a:t>, </a:t>
            </a:r>
            <a:r>
              <a:rPr lang="pt-BR" sz="2800" dirty="0" err="1" smtClean="0"/>
              <a:t>Plus</a:t>
            </a:r>
            <a:r>
              <a:rPr lang="pt-BR" sz="2800" dirty="0" smtClean="0"/>
              <a:t> e </a:t>
            </a:r>
            <a:r>
              <a:rPr lang="pt-BR" sz="2800" dirty="0" err="1" smtClean="0"/>
              <a:t>Facebook</a:t>
            </a:r>
            <a:r>
              <a:rPr lang="pt-BR" sz="2800" dirty="0" smtClean="0"/>
              <a:t>. As redes sociais servem como porta para seu público visitarem o blog ou site da empresa. Campanhas como “envie a foto de seu pet”, frases fofas acompanhadas de imagens de bichinhos incrivelmente encantadores nos comovem e nos fazem segui-los de uma forma natural e não imposta pela empresa. E esta é a verdadeira proposta do marketing de conteúdo.</a:t>
            </a:r>
            <a:endParaRPr lang="pt-BR" sz="2800" dirty="0"/>
          </a:p>
        </p:txBody>
      </p:sp>
      <p:pic>
        <p:nvPicPr>
          <p:cNvPr id="3" name="Imagem 2" descr="meuamigop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7836" y="0"/>
            <a:ext cx="2556164" cy="1680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51520" y="764704"/>
            <a:ext cx="8568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Case 5: MEU AMIGO PET</a:t>
            </a:r>
            <a:endParaRPr lang="pt-BR" sz="2800" dirty="0" smtClean="0"/>
          </a:p>
          <a:p>
            <a:endParaRPr lang="pt-BR" sz="2800" dirty="0" smtClean="0"/>
          </a:p>
          <a:p>
            <a:r>
              <a:rPr lang="pt-BR" sz="2800" dirty="0" smtClean="0"/>
              <a:t>O mercado de pet é um dos mais lucrativos de nosso país. A empresa Meu Amigo Pet, com franquias espalhadas por todo Brasil, faz questão de estar perto de seu público com ações diferenciadas na web. A empresa é conhecida como uma “enciclopédia animal”, onde você conseguirá dados importantes para qualquer assunto relacionado ao seu pet.</a:t>
            </a:r>
          </a:p>
        </p:txBody>
      </p:sp>
      <p:pic>
        <p:nvPicPr>
          <p:cNvPr id="3" name="Imagem 2" descr="meuamigop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7836" y="0"/>
            <a:ext cx="2556164" cy="1680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  <p:pic>
        <p:nvPicPr>
          <p:cNvPr id="2050" name="Picture 2" descr="http://miti.com.br/web/wp-content/uploads/2012/02/pesquisa_mercado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9144000" cy="2409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5220072" cy="1196752"/>
          </a:xfrm>
          <a:prstGeom prst="rect">
            <a:avLst/>
          </a:prstGeom>
        </p:spPr>
      </p:pic>
      <p:pic>
        <p:nvPicPr>
          <p:cNvPr id="34818" name="Picture 2" descr="http://globoesporte.globo.com/Esportes/foto/0,,22496139-EX,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397497"/>
            <a:ext cx="7272670" cy="5460503"/>
          </a:xfrm>
          <a:prstGeom prst="rect">
            <a:avLst/>
          </a:prstGeom>
          <a:noFill/>
        </p:spPr>
      </p:pic>
      <p:pic>
        <p:nvPicPr>
          <p:cNvPr id="8" name="Picture 3" descr="http://institutobridi.com.br/curitiba/wp-content/uploads/2011/09/GRAFICO.jpg"/>
          <p:cNvPicPr>
            <a:picLocks noChangeAspect="1" noChangeArrowheads="1"/>
          </p:cNvPicPr>
          <p:nvPr/>
        </p:nvPicPr>
        <p:blipFill>
          <a:blip r:embed="rId4" cstate="print"/>
          <a:srcRect t="12257" b="9860"/>
          <a:stretch>
            <a:fillRect/>
          </a:stretch>
        </p:blipFill>
        <p:spPr bwMode="auto">
          <a:xfrm>
            <a:off x="5853504" y="0"/>
            <a:ext cx="3290496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5220072" cy="1196752"/>
          </a:xfrm>
          <a:prstGeom prst="rect">
            <a:avLst/>
          </a:prstGeom>
        </p:spPr>
      </p:pic>
      <p:pic>
        <p:nvPicPr>
          <p:cNvPr id="7" name="Imagem 6" descr="Gran Be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00808"/>
            <a:ext cx="9096694" cy="4348716"/>
          </a:xfrm>
          <a:prstGeom prst="rect">
            <a:avLst/>
          </a:prstGeom>
        </p:spPr>
      </p:pic>
      <p:pic>
        <p:nvPicPr>
          <p:cNvPr id="8" name="Picture 3" descr="http://institutobridi.com.br/curitiba/wp-content/uploads/2011/09/GRAFICO.jpg"/>
          <p:cNvPicPr>
            <a:picLocks noChangeAspect="1" noChangeArrowheads="1"/>
          </p:cNvPicPr>
          <p:nvPr/>
        </p:nvPicPr>
        <p:blipFill>
          <a:blip r:embed="rId4" cstate="print"/>
          <a:srcRect t="12257" b="9860"/>
          <a:stretch>
            <a:fillRect/>
          </a:stretch>
        </p:blipFill>
        <p:spPr bwMode="auto">
          <a:xfrm>
            <a:off x="5853504" y="0"/>
            <a:ext cx="3290496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5220072" cy="1196752"/>
          </a:xfrm>
          <a:prstGeom prst="rect">
            <a:avLst/>
          </a:prstGeom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"/>
            <a:ext cx="313184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 descr="http://educarhelio.zip.net/images/corr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431653"/>
            <a:ext cx="8123274" cy="5426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352928" cy="4968552"/>
          </a:xfrm>
        </p:spPr>
        <p:txBody>
          <a:bodyPr>
            <a:noAutofit/>
          </a:bodyPr>
          <a:lstStyle/>
          <a:p>
            <a:pPr algn="just"/>
            <a:r>
              <a:rPr lang="pt-BR" dirty="0" smtClean="0">
                <a:solidFill>
                  <a:schemeClr val="tx1"/>
                </a:solidFill>
              </a:rPr>
              <a:t>Para melhor atender um mercado-alvo, as organizações devem dispor de informações relevantes sobre seu campo de atuação, seu negócio, sua concorrência e especialmente seus clientes. O processo de pesquisa de mercado consiste na definição do problema e dos objetivos de pesquisa, desenvolvimento do plano de pesquisa, coleta de informações, análise das informações e apresentação dos resultados para administração</a:t>
            </a:r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5220072" cy="1196752"/>
          </a:xfrm>
          <a:prstGeom prst="rect">
            <a:avLst/>
          </a:prstGeom>
        </p:spPr>
      </p:pic>
      <p:pic>
        <p:nvPicPr>
          <p:cNvPr id="3075" name="Picture 3" descr="http://institutobridi.com.br/curitiba/wp-content/uploads/2011/09/GRAFICO.jpg"/>
          <p:cNvPicPr>
            <a:picLocks noChangeAspect="1" noChangeArrowheads="1"/>
          </p:cNvPicPr>
          <p:nvPr/>
        </p:nvPicPr>
        <p:blipFill>
          <a:blip r:embed="rId3" cstate="print"/>
          <a:srcRect t="12257" b="9860"/>
          <a:stretch>
            <a:fillRect/>
          </a:stretch>
        </p:blipFill>
        <p:spPr bwMode="auto">
          <a:xfrm>
            <a:off x="5853504" y="0"/>
            <a:ext cx="3290496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352928" cy="4680520"/>
          </a:xfrm>
        </p:spPr>
        <p:txBody>
          <a:bodyPr>
            <a:noAutofit/>
          </a:bodyPr>
          <a:lstStyle/>
          <a:p>
            <a:pPr algn="just"/>
            <a:r>
              <a:rPr lang="pt-BR" dirty="0" smtClean="0">
                <a:solidFill>
                  <a:schemeClr val="tx1"/>
                </a:solidFill>
              </a:rPr>
              <a:t>A principal razão para uma organização adotar a pesquisa de mercado é a descoberta de uma oportunidade de mercado. Uma vez com a pesquisa concluída, a empresa deve, cuidadosamente, avaliar suas oportunidades e decidir em que mercados entrar.</a:t>
            </a:r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  <p:pic>
        <p:nvPicPr>
          <p:cNvPr id="6" name="Picture 3" descr="http://institutobridi.com.br/curitiba/wp-content/uploads/2011/09/GRAFICO.jpg"/>
          <p:cNvPicPr>
            <a:picLocks noChangeAspect="1" noChangeArrowheads="1"/>
          </p:cNvPicPr>
          <p:nvPr/>
        </p:nvPicPr>
        <p:blipFill>
          <a:blip r:embed="rId3" cstate="print"/>
          <a:srcRect t="12257" b="9860"/>
          <a:stretch>
            <a:fillRect/>
          </a:stretch>
        </p:blipFill>
        <p:spPr bwMode="auto">
          <a:xfrm>
            <a:off x="5853504" y="0"/>
            <a:ext cx="3290496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51520" y="548680"/>
            <a:ext cx="856895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Case 1: CACAU SHOW</a:t>
            </a:r>
            <a:endParaRPr lang="pt-BR" sz="2800" dirty="0" smtClean="0"/>
          </a:p>
          <a:p>
            <a:endParaRPr lang="pt-BR" sz="2800" dirty="0" smtClean="0"/>
          </a:p>
          <a:p>
            <a:r>
              <a:rPr lang="pt-BR" sz="2800" dirty="0" smtClean="0"/>
              <a:t>Uma das franquias que mais crescem no Brasil, a Cacau show possui um site super atrativo, com destaques para as novidades, informações para ser um franqueado e um espaço para crianças.</a:t>
            </a:r>
          </a:p>
          <a:p>
            <a:endParaRPr lang="pt-BR" sz="2800" dirty="0" smtClean="0"/>
          </a:p>
          <a:p>
            <a:r>
              <a:rPr lang="pt-BR" sz="2800" dirty="0" smtClean="0"/>
              <a:t>Estão presentes no </a:t>
            </a:r>
            <a:r>
              <a:rPr lang="pt-BR" sz="2800" dirty="0" err="1" smtClean="0"/>
              <a:t>Youtube</a:t>
            </a:r>
            <a:r>
              <a:rPr lang="pt-BR" sz="2800" dirty="0" smtClean="0"/>
              <a:t>, onde veiculam suas promoções, anúncios e campanhas (sempre interagindo com pessoas nas ruas); </a:t>
            </a:r>
            <a:r>
              <a:rPr lang="pt-BR" sz="2800" dirty="0" err="1" smtClean="0"/>
              <a:t>Instagram</a:t>
            </a:r>
            <a:r>
              <a:rPr lang="pt-BR" sz="2800" dirty="0" smtClean="0"/>
              <a:t>, local que publicam imagens de dar água na boca; </a:t>
            </a:r>
            <a:r>
              <a:rPr lang="pt-BR" sz="2800" dirty="0" err="1" smtClean="0"/>
              <a:t>Twitter</a:t>
            </a:r>
            <a:r>
              <a:rPr lang="pt-BR" sz="2800" dirty="0" smtClean="0"/>
              <a:t>, com links para as páginas do site da empresa e </a:t>
            </a:r>
            <a:r>
              <a:rPr lang="pt-BR" sz="2800" dirty="0" err="1" smtClean="0"/>
              <a:t>Facebook</a:t>
            </a:r>
            <a:r>
              <a:rPr lang="pt-BR" sz="2800" dirty="0" smtClean="0"/>
              <a:t>, com mais de 5 milhões de seguidores e que é atualizado diariamente.</a:t>
            </a:r>
          </a:p>
        </p:txBody>
      </p:sp>
      <p:sp>
        <p:nvSpPr>
          <p:cNvPr id="54274" name="AutoShape 2" descr="http://www.google.com.br/url?sa=i&amp;source=images&amp;cd=&amp;ved=0CAUQjBw&amp;url=https%3A%2F%2Fquasepublicitarios.files.wordpress.com%2F2011%2F08%2Fcacau-show.jpg&amp;ei=pDLJVMrJGeHbsATQ5IH4Ag&amp;psig=AFQjCNHR_5RkjdoNcArJ_awsB1jhlv5kDA&amp;ust=1422558244503902"/>
          <p:cNvSpPr>
            <a:spLocks noChangeAspect="1" noChangeArrowheads="1"/>
          </p:cNvSpPr>
          <p:nvPr/>
        </p:nvSpPr>
        <p:spPr bwMode="auto">
          <a:xfrm>
            <a:off x="63500" y="-136525"/>
            <a:ext cx="31499175" cy="16106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4276" name="AutoShape 4" descr="http://www.google.com.br/url?sa=i&amp;source=images&amp;cd=&amp;ved=0CAUQjBw&amp;url=https%3A%2F%2Fquasepublicitarios.files.wordpress.com%2F2011%2F08%2Fcacau-show.jpg&amp;ei=pDLJVMrJGeHbsATQ5IH4Ag&amp;psig=AFQjCNHR_5RkjdoNcArJ_awsB1jhlv5kDA&amp;ust=1422558244503902"/>
          <p:cNvSpPr>
            <a:spLocks noChangeAspect="1" noChangeArrowheads="1"/>
          </p:cNvSpPr>
          <p:nvPr/>
        </p:nvSpPr>
        <p:spPr bwMode="auto">
          <a:xfrm>
            <a:off x="63500" y="-136525"/>
            <a:ext cx="8772525" cy="4486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 descr="cacau-sh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61634" y="0"/>
            <a:ext cx="2682366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8352928" cy="4464496"/>
          </a:xfrm>
        </p:spPr>
        <p:txBody>
          <a:bodyPr>
            <a:noAutofit/>
          </a:bodyPr>
          <a:lstStyle/>
          <a:p>
            <a:pPr algn="just"/>
            <a:r>
              <a:rPr lang="pt-BR" dirty="0" smtClean="0">
                <a:solidFill>
                  <a:schemeClr val="tx1"/>
                </a:solidFill>
              </a:rPr>
              <a:t>A Pesquisa de Mercado é uma ferramenta importante para que você obtenha informações valiosas sobre o mercado em que atua ou pretende atuar. (</a:t>
            </a:r>
            <a:r>
              <a:rPr lang="pt-BR" dirty="0" err="1" smtClean="0">
                <a:solidFill>
                  <a:schemeClr val="tx1"/>
                </a:solidFill>
              </a:rPr>
              <a:t>Sebrae</a:t>
            </a:r>
            <a:r>
              <a:rPr lang="pt-BR" dirty="0" smtClean="0">
                <a:solidFill>
                  <a:schemeClr val="tx1"/>
                </a:solidFill>
              </a:rPr>
              <a:t>)</a:t>
            </a:r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  <p:pic>
        <p:nvPicPr>
          <p:cNvPr id="6" name="Picture 3" descr="http://institutobridi.com.br/curitiba/wp-content/uploads/2011/09/GRAFICO.jpg"/>
          <p:cNvPicPr>
            <a:picLocks noChangeAspect="1" noChangeArrowheads="1"/>
          </p:cNvPicPr>
          <p:nvPr/>
        </p:nvPicPr>
        <p:blipFill>
          <a:blip r:embed="rId3" cstate="print"/>
          <a:srcRect t="12257" b="9860"/>
          <a:stretch>
            <a:fillRect/>
          </a:stretch>
        </p:blipFill>
        <p:spPr bwMode="auto">
          <a:xfrm>
            <a:off x="5853504" y="0"/>
            <a:ext cx="3290496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8352928" cy="5517232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pt-BR" dirty="0" smtClean="0">
                <a:solidFill>
                  <a:schemeClr val="tx1"/>
                </a:solidFill>
              </a:rPr>
              <a:t> Ferramenta de orientação para as decisões;</a:t>
            </a:r>
          </a:p>
          <a:p>
            <a:pPr algn="just">
              <a:buFont typeface="Wingdings" pitchFamily="2" charset="2"/>
              <a:buChar char="q"/>
            </a:pPr>
            <a:r>
              <a:rPr lang="pt-BR" dirty="0" smtClean="0">
                <a:solidFill>
                  <a:schemeClr val="tx1"/>
                </a:solidFill>
              </a:rPr>
              <a:t> Resultados contribuírem para diminuir a incerteza ou influenciar decisões</a:t>
            </a: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buFont typeface="Wingdings" pitchFamily="2" charset="2"/>
              <a:buChar char="q"/>
            </a:pPr>
            <a:r>
              <a:rPr lang="pt-BR" dirty="0" smtClean="0">
                <a:solidFill>
                  <a:schemeClr val="tx1"/>
                </a:solidFill>
              </a:rPr>
              <a:t> Para a abertura ou expansão de um novo negócio;</a:t>
            </a:r>
          </a:p>
          <a:p>
            <a:pPr algn="just">
              <a:buFont typeface="Wingdings" pitchFamily="2" charset="2"/>
              <a:buChar char="q"/>
            </a:pPr>
            <a:r>
              <a:rPr lang="pt-BR" dirty="0" smtClean="0">
                <a:solidFill>
                  <a:schemeClr val="tx1"/>
                </a:solidFill>
              </a:rPr>
              <a:t> Conhecer o perfil do cliente;</a:t>
            </a:r>
          </a:p>
          <a:p>
            <a:pPr algn="just">
              <a:buFont typeface="Wingdings" pitchFamily="2" charset="2"/>
              <a:buChar char="q"/>
            </a:pPr>
            <a:r>
              <a:rPr lang="pt-BR" dirty="0" smtClean="0">
                <a:solidFill>
                  <a:schemeClr val="tx1"/>
                </a:solidFill>
              </a:rPr>
              <a:t> Perceber a estratégia dos concorrentes e observar seus pontos fortes e fracos;</a:t>
            </a:r>
          </a:p>
          <a:p>
            <a:pPr algn="just">
              <a:buFont typeface="Wingdings" pitchFamily="2" charset="2"/>
              <a:buChar char="q"/>
            </a:pPr>
            <a:r>
              <a:rPr lang="pt-BR" dirty="0" smtClean="0">
                <a:solidFill>
                  <a:schemeClr val="tx1"/>
                </a:solidFill>
              </a:rPr>
              <a:t> Analisar os fornecedores e as empresas que fornecem produtos e serviços;</a:t>
            </a:r>
          </a:p>
          <a:p>
            <a:pPr algn="just"/>
            <a:endParaRPr lang="pt-BR" dirty="0" smtClean="0">
              <a:solidFill>
                <a:schemeClr val="tx1"/>
              </a:solidFill>
            </a:endParaRPr>
          </a:p>
        </p:txBody>
      </p:sp>
      <p:pic>
        <p:nvPicPr>
          <p:cNvPr id="4" name="Imagem 3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  <p:pic>
        <p:nvPicPr>
          <p:cNvPr id="6" name="Picture 3" descr="http://institutobridi.com.br/curitiba/wp-content/uploads/2011/09/GRAFICO.jpg"/>
          <p:cNvPicPr>
            <a:picLocks noChangeAspect="1" noChangeArrowheads="1"/>
          </p:cNvPicPr>
          <p:nvPr/>
        </p:nvPicPr>
        <p:blipFill>
          <a:blip r:embed="rId3" cstate="print"/>
          <a:srcRect t="12257" b="9860"/>
          <a:stretch>
            <a:fillRect/>
          </a:stretch>
        </p:blipFill>
        <p:spPr bwMode="auto">
          <a:xfrm>
            <a:off x="5853504" y="0"/>
            <a:ext cx="3290496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8352928" cy="3888432"/>
          </a:xfrm>
        </p:spPr>
        <p:txBody>
          <a:bodyPr>
            <a:noAutofit/>
          </a:bodyPr>
          <a:lstStyle/>
          <a:p>
            <a:pPr algn="just"/>
            <a:r>
              <a:rPr lang="pt-BR" sz="4800" dirty="0" smtClean="0">
                <a:solidFill>
                  <a:schemeClr val="tx1"/>
                </a:solidFill>
              </a:rPr>
              <a:t>Dica:</a:t>
            </a:r>
          </a:p>
          <a:p>
            <a:pPr algn="just"/>
            <a:endParaRPr lang="pt-BR" sz="4800" dirty="0" smtClean="0">
              <a:solidFill>
                <a:schemeClr val="tx1"/>
              </a:solidFill>
            </a:endParaRPr>
          </a:p>
          <a:p>
            <a:pPr algn="just"/>
            <a:r>
              <a:rPr lang="pt-BR" sz="4800" dirty="0" smtClean="0">
                <a:solidFill>
                  <a:schemeClr val="tx1"/>
                </a:solidFill>
              </a:rPr>
              <a:t>Nunca subestime a importância da pesquisa de mercado.</a:t>
            </a:r>
          </a:p>
        </p:txBody>
      </p:sp>
      <p:pic>
        <p:nvPicPr>
          <p:cNvPr id="4" name="Imagem 3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  <p:pic>
        <p:nvPicPr>
          <p:cNvPr id="6" name="Picture 3" descr="http://institutobridi.com.br/curitiba/wp-content/uploads/2011/09/GRAFICO.jpg"/>
          <p:cNvPicPr>
            <a:picLocks noChangeAspect="1" noChangeArrowheads="1"/>
          </p:cNvPicPr>
          <p:nvPr/>
        </p:nvPicPr>
        <p:blipFill>
          <a:blip r:embed="rId3" cstate="print"/>
          <a:srcRect t="12257" b="9860"/>
          <a:stretch>
            <a:fillRect/>
          </a:stretch>
        </p:blipFill>
        <p:spPr bwMode="auto">
          <a:xfrm>
            <a:off x="5853504" y="0"/>
            <a:ext cx="3290496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Posicionamento da empresa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Empresa e produto(s)</a:t>
            </a:r>
          </a:p>
          <a:p>
            <a:r>
              <a:rPr lang="pt-BR" dirty="0" smtClean="0"/>
              <a:t>Devem:</a:t>
            </a:r>
          </a:p>
          <a:p>
            <a:pPr lvl="1"/>
            <a:r>
              <a:rPr lang="pt-BR" dirty="0" smtClean="0"/>
              <a:t>Atender as necessidades dos CLIENTES</a:t>
            </a:r>
          </a:p>
          <a:p>
            <a:pPr lvl="1"/>
            <a:r>
              <a:rPr lang="pt-BR" dirty="0" smtClean="0"/>
              <a:t>Explicitar as forças da EMPRESA</a:t>
            </a:r>
          </a:p>
          <a:p>
            <a:pPr lvl="1"/>
            <a:r>
              <a:rPr lang="pt-BR" dirty="0" smtClean="0"/>
              <a:t>Enfraquecer a CONCORRÊNCIA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23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Pesquisa de Mercado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pesquisa de mercado é o caminho para se obter a informação mais apropriada à elaboração do plano de marketing</a:t>
            </a:r>
          </a:p>
          <a:p>
            <a:r>
              <a:rPr lang="pt-BR" dirty="0" smtClean="0"/>
              <a:t>Nunca assuma que existe mercado para o produto ou serviço de sua empresa</a:t>
            </a:r>
          </a:p>
          <a:p>
            <a:r>
              <a:rPr lang="pt-BR" dirty="0" smtClean="0"/>
              <a:t>A pesquisa de mercado não precisa ser longa (longos prazos), complexa ou cara para ser útil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24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Pesquisa de Mercado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pt-BR" u="sng" dirty="0" smtClean="0"/>
              <a:t>Como realizar uma pesquisa de mercado:</a:t>
            </a:r>
            <a:endParaRPr lang="pt-BR" dirty="0" smtClean="0"/>
          </a:p>
          <a:p>
            <a:r>
              <a:rPr lang="pt-BR" dirty="0" smtClean="0"/>
              <a:t>Defina o problema</a:t>
            </a:r>
          </a:p>
          <a:p>
            <a:r>
              <a:rPr lang="pt-BR" dirty="0" smtClean="0"/>
              <a:t>Capture os dados</a:t>
            </a:r>
          </a:p>
          <a:p>
            <a:pPr lvl="1"/>
            <a:r>
              <a:rPr lang="pt-BR" dirty="0" smtClean="0"/>
              <a:t>Marketing individualizado (</a:t>
            </a:r>
            <a:r>
              <a:rPr lang="pt-BR" dirty="0" err="1" smtClean="0"/>
              <a:t>um-a-um</a:t>
            </a:r>
            <a:r>
              <a:rPr lang="pt-BR" dirty="0" smtClean="0"/>
              <a:t>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25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Como aplicar um marketing </a:t>
            </a:r>
            <a:r>
              <a:rPr lang="pt-BR" dirty="0" err="1" smtClean="0"/>
              <a:t>um-a-um</a:t>
            </a:r>
            <a:r>
              <a:rPr lang="pt-BR" dirty="0" smtClean="0"/>
              <a:t> efetivo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26</a:t>
            </a:fld>
            <a:endParaRPr kumimoji="0" lang="en-US"/>
          </a:p>
        </p:txBody>
      </p:sp>
      <p:graphicFrame>
        <p:nvGraphicFramePr>
          <p:cNvPr id="8" name="Diagrama 7"/>
          <p:cNvGraphicFramePr/>
          <p:nvPr/>
        </p:nvGraphicFramePr>
        <p:xfrm>
          <a:off x="899592" y="1397000"/>
          <a:ext cx="7272808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6260401"/>
            <a:ext cx="3347864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r>
              <a:rPr lang="en-US" sz="1100" dirty="0">
                <a:latin typeface="+mn-lt"/>
              </a:rPr>
              <a:t>Source: Adapted from Susan Greco, “The Road to </a:t>
            </a:r>
            <a:r>
              <a:rPr lang="en-US" sz="1100" dirty="0" smtClean="0">
                <a:latin typeface="+mn-lt"/>
              </a:rPr>
              <a:t>One-to-One </a:t>
            </a:r>
            <a:r>
              <a:rPr lang="en-US" sz="1100" dirty="0">
                <a:latin typeface="+mn-lt"/>
              </a:rPr>
              <a:t>Marketing,”  </a:t>
            </a:r>
            <a:r>
              <a:rPr lang="en-US" sz="1100" i="1" dirty="0">
                <a:latin typeface="+mn-lt"/>
              </a:rPr>
              <a:t>Inc.</a:t>
            </a:r>
            <a:r>
              <a:rPr lang="en-US" sz="1100" dirty="0">
                <a:latin typeface="+mn-lt"/>
              </a:rPr>
              <a:t>, October 1995, pp. 56-66.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Pesquisa de Mercado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Monotype Sorts" pitchFamily="2" charset="2"/>
              <a:buNone/>
            </a:pPr>
            <a:r>
              <a:rPr lang="pt-BR" u="sng" dirty="0" smtClean="0"/>
              <a:t>Como realizar uma pesquisa de mercado:</a:t>
            </a:r>
            <a:endParaRPr lang="pt-BR" dirty="0" smtClean="0"/>
          </a:p>
          <a:p>
            <a:r>
              <a:rPr lang="pt-BR" dirty="0" smtClean="0"/>
              <a:t>Defina o problema</a:t>
            </a:r>
          </a:p>
          <a:p>
            <a:r>
              <a:rPr lang="pt-BR" dirty="0" smtClean="0"/>
              <a:t>Capture os dados</a:t>
            </a:r>
          </a:p>
          <a:p>
            <a:pPr lvl="1"/>
            <a:r>
              <a:rPr lang="pt-BR" dirty="0" smtClean="0"/>
              <a:t>Marketing individualizado (</a:t>
            </a:r>
            <a:r>
              <a:rPr lang="pt-BR" dirty="0" err="1" smtClean="0"/>
              <a:t>um-a-um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Data </a:t>
            </a:r>
            <a:r>
              <a:rPr lang="pt-BR" dirty="0" err="1" smtClean="0"/>
              <a:t>mining</a:t>
            </a:r>
            <a:r>
              <a:rPr lang="pt-BR" dirty="0" smtClean="0"/>
              <a:t> (Mineração dos dados)</a:t>
            </a:r>
            <a:endParaRPr lang="pt-BR" dirty="0" smtClean="0"/>
          </a:p>
          <a:p>
            <a:r>
              <a:rPr lang="pt-BR" dirty="0" smtClean="0"/>
              <a:t>Analise os dados e reflita sobre os resultados</a:t>
            </a:r>
          </a:p>
          <a:p>
            <a:r>
              <a:rPr lang="pt-BR" dirty="0" smtClean="0"/>
              <a:t>Relacione as conclusões e inicie a ação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27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Selecionando o mercado alvo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Um dos objetivos da pesquisa de mercado é a seleção do mercado alvo da empresa, o grupo especial de clientes para quem a empresa irá desenvolver os produtos ou serviços.</a:t>
            </a:r>
          </a:p>
          <a:p>
            <a:r>
              <a:rPr lang="pt-BR" dirty="0" smtClean="0"/>
              <a:t>Sem ter clareza acerca do mercado alvo, as empresas de pequeno porte tentam alcançar a todos e acabam não atingindo ninguém!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28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Posicionamento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Escolha</a:t>
            </a:r>
            <a:r>
              <a:rPr lang="en-US" dirty="0" smtClean="0"/>
              <a:t> a </a:t>
            </a:r>
            <a:r>
              <a:rPr lang="en-US" dirty="0" err="1" smtClean="0"/>
              <a:t>posição</a:t>
            </a:r>
            <a:r>
              <a:rPr lang="en-US" dirty="0" smtClean="0"/>
              <a:t> </a:t>
            </a:r>
            <a:r>
              <a:rPr lang="en-US" dirty="0" err="1" smtClean="0"/>
              <a:t>esperada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a </a:t>
            </a:r>
            <a:r>
              <a:rPr lang="en-US" dirty="0" err="1" smtClean="0"/>
              <a:t>empresa</a:t>
            </a:r>
            <a:r>
              <a:rPr lang="en-US" dirty="0" smtClean="0"/>
              <a:t> no </a:t>
            </a:r>
            <a:r>
              <a:rPr lang="en-US" dirty="0" err="1" smtClean="0"/>
              <a:t>mercado</a:t>
            </a:r>
            <a:endParaRPr lang="en-US" dirty="0" smtClean="0"/>
          </a:p>
          <a:p>
            <a:r>
              <a:rPr lang="en-US" dirty="0" err="1" smtClean="0"/>
              <a:t>Avalie</a:t>
            </a:r>
            <a:r>
              <a:rPr lang="en-US" dirty="0" smtClean="0"/>
              <a:t> a </a:t>
            </a:r>
            <a:r>
              <a:rPr lang="en-US" dirty="0" err="1" smtClean="0"/>
              <a:t>competição</a:t>
            </a:r>
            <a:r>
              <a:rPr lang="en-US" dirty="0" smtClean="0"/>
              <a:t> e </a:t>
            </a:r>
            <a:r>
              <a:rPr lang="en-US" dirty="0" err="1" smtClean="0"/>
              <a:t>decida</a:t>
            </a:r>
            <a:r>
              <a:rPr lang="en-US" dirty="0" smtClean="0"/>
              <a:t> </a:t>
            </a:r>
            <a:r>
              <a:rPr lang="en-US" dirty="0" err="1" smtClean="0"/>
              <a:t>onde</a:t>
            </a:r>
            <a:r>
              <a:rPr lang="en-US" dirty="0" smtClean="0"/>
              <a:t> </a:t>
            </a:r>
            <a:r>
              <a:rPr lang="en-US" dirty="0" err="1" smtClean="0"/>
              <a:t>eles</a:t>
            </a:r>
            <a:r>
              <a:rPr lang="en-US" dirty="0" smtClean="0"/>
              <a:t> </a:t>
            </a:r>
            <a:r>
              <a:rPr lang="en-US" dirty="0" err="1" smtClean="0"/>
              <a:t>estão</a:t>
            </a:r>
            <a:r>
              <a:rPr lang="en-US" dirty="0" smtClean="0"/>
              <a:t> </a:t>
            </a:r>
            <a:r>
              <a:rPr lang="en-US" dirty="0" err="1" smtClean="0"/>
              <a:t>posicionados</a:t>
            </a:r>
            <a:endParaRPr lang="en-US" dirty="0" smtClean="0"/>
          </a:p>
          <a:p>
            <a:r>
              <a:rPr lang="en-US" dirty="0" err="1" smtClean="0"/>
              <a:t>Considere</a:t>
            </a:r>
            <a:r>
              <a:rPr lang="en-US" dirty="0" smtClean="0"/>
              <a:t> as </a:t>
            </a:r>
            <a:r>
              <a:rPr lang="en-US" dirty="0" err="1" smtClean="0"/>
              <a:t>consequencias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escolha</a:t>
            </a:r>
            <a:r>
              <a:rPr lang="en-US" dirty="0" smtClean="0"/>
              <a:t> de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das </a:t>
            </a:r>
            <a:r>
              <a:rPr lang="en-US" dirty="0" err="1" smtClean="0"/>
              <a:t>alternativas</a:t>
            </a:r>
            <a:r>
              <a:rPr lang="en-US" dirty="0" smtClean="0"/>
              <a:t> </a:t>
            </a:r>
            <a:r>
              <a:rPr lang="en-US" dirty="0" err="1" smtClean="0"/>
              <a:t>viáveis</a:t>
            </a:r>
            <a:r>
              <a:rPr lang="en-US" dirty="0" smtClean="0"/>
              <a:t> de </a:t>
            </a:r>
            <a:r>
              <a:rPr lang="en-US" dirty="0" err="1" smtClean="0"/>
              <a:t>posicionamento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a </a:t>
            </a:r>
            <a:r>
              <a:rPr lang="en-US" dirty="0" err="1" smtClean="0"/>
              <a:t>empresa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29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51520" y="548680"/>
            <a:ext cx="85689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Case 1: CACAU SHOW</a:t>
            </a:r>
            <a:endParaRPr lang="pt-BR" sz="2800" dirty="0" smtClean="0"/>
          </a:p>
          <a:p>
            <a:endParaRPr lang="pt-BR" sz="2800" dirty="0" smtClean="0"/>
          </a:p>
          <a:p>
            <a:r>
              <a:rPr lang="pt-BR" sz="2800" dirty="0" smtClean="0"/>
              <a:t>No Face, a empresa aposta em imagens de seus produtos e em textos com linguagem solta, descontraída, que atinge perfeitamente seu público-alvo. Apostam na divulgação de frases e situações onde o chocolate está presente em nossas vidas. Observem que a empresa estimula suas vendas nas redes sociais sem mencionar preço, mas sim, apenas mostrando sua principal matéria prima que é a paixão de todos nós. Vale a pena conferir!</a:t>
            </a:r>
            <a:endParaRPr lang="pt-BR" sz="2800" dirty="0"/>
          </a:p>
        </p:txBody>
      </p:sp>
      <p:pic>
        <p:nvPicPr>
          <p:cNvPr id="3" name="Imagem 2" descr="cacau-sh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61634" y="0"/>
            <a:ext cx="2682366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Estratégias de mercado para empreendedores de risco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pt-BR" sz="3400" u="sng" dirty="0" smtClean="0"/>
              <a:t>Estratégias de seleção do mercado alvo:</a:t>
            </a:r>
            <a:endParaRPr lang="pt-BR" sz="3600" dirty="0" smtClean="0"/>
          </a:p>
          <a:p>
            <a:pPr marL="854075" lvl="1" indent="-396875">
              <a:lnSpc>
                <a:spcPct val="110000"/>
              </a:lnSpc>
              <a:buClr>
                <a:schemeClr val="tx1"/>
              </a:buClr>
              <a:buSzPct val="75000"/>
            </a:pPr>
            <a:r>
              <a:rPr lang="pt-BR" sz="3600" dirty="0" smtClean="0"/>
              <a:t>Especialização do mercado</a:t>
            </a:r>
          </a:p>
          <a:p>
            <a:pPr marL="854075" lvl="1" indent="-396875">
              <a:lnSpc>
                <a:spcPct val="110000"/>
              </a:lnSpc>
              <a:buClr>
                <a:schemeClr val="tx1"/>
              </a:buClr>
              <a:buSzPct val="75000"/>
            </a:pPr>
            <a:r>
              <a:rPr lang="pt-BR" sz="3600" dirty="0" smtClean="0"/>
              <a:t>Concentração num segmento</a:t>
            </a:r>
          </a:p>
          <a:p>
            <a:pPr marL="854075" lvl="1" indent="-396875">
              <a:lnSpc>
                <a:spcPct val="110000"/>
              </a:lnSpc>
              <a:buClr>
                <a:schemeClr val="tx1"/>
              </a:buClr>
              <a:buSzPct val="75000"/>
            </a:pPr>
            <a:r>
              <a:rPr lang="pt-BR" sz="3600" dirty="0" smtClean="0"/>
              <a:t>Especialização seletiva</a:t>
            </a:r>
          </a:p>
          <a:p>
            <a:pPr marL="854075" lvl="1" indent="-396875">
              <a:lnSpc>
                <a:spcPct val="110000"/>
              </a:lnSpc>
              <a:buClr>
                <a:schemeClr val="tx1"/>
              </a:buClr>
              <a:buSzPct val="75000"/>
            </a:pPr>
            <a:r>
              <a:rPr lang="pt-BR" sz="3600" dirty="0" smtClean="0"/>
              <a:t>Especialização de produto</a:t>
            </a:r>
          </a:p>
          <a:p>
            <a:pPr marL="854075" lvl="1" indent="-396875">
              <a:lnSpc>
                <a:spcPct val="110000"/>
              </a:lnSpc>
              <a:buClr>
                <a:schemeClr val="tx1"/>
              </a:buClr>
              <a:buSzPct val="75000"/>
            </a:pPr>
            <a:r>
              <a:rPr lang="pt-BR" sz="3600" dirty="0" smtClean="0"/>
              <a:t>Cobertura ampla do mercado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30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Estratégias de mercado para empreendedores de risco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3600" u="sng" dirty="0" err="1" smtClean="0"/>
              <a:t>Estratégias</a:t>
            </a:r>
            <a:r>
              <a:rPr lang="en-US" sz="3600" u="sng" dirty="0" smtClean="0"/>
              <a:t> de </a:t>
            </a:r>
            <a:r>
              <a:rPr lang="en-US" sz="3600" u="sng" dirty="0" err="1" smtClean="0"/>
              <a:t>segmentação</a:t>
            </a:r>
            <a:r>
              <a:rPr lang="en-US" sz="3600" u="sng" dirty="0" smtClean="0"/>
              <a:t>:</a:t>
            </a:r>
            <a:endParaRPr lang="en-US" sz="3600" dirty="0" smtClean="0"/>
          </a:p>
          <a:p>
            <a:pPr marL="854075" lvl="1" indent="-396875">
              <a:lnSpc>
                <a:spcPct val="110000"/>
              </a:lnSpc>
              <a:buClr>
                <a:schemeClr val="tx1"/>
              </a:buClr>
              <a:buSzPct val="75000"/>
            </a:pPr>
            <a:r>
              <a:rPr lang="en-US" sz="3600" dirty="0" err="1" smtClean="0"/>
              <a:t>Geográfica</a:t>
            </a:r>
            <a:endParaRPr lang="en-US" sz="3600" dirty="0" smtClean="0"/>
          </a:p>
          <a:p>
            <a:pPr marL="854075" lvl="1" indent="-396875">
              <a:lnSpc>
                <a:spcPct val="110000"/>
              </a:lnSpc>
              <a:buClr>
                <a:schemeClr val="tx1"/>
              </a:buClr>
              <a:buSzPct val="75000"/>
            </a:pPr>
            <a:r>
              <a:rPr lang="en-US" sz="3600" dirty="0" err="1" smtClean="0"/>
              <a:t>Demográfica</a:t>
            </a:r>
            <a:endParaRPr lang="en-US" sz="3600" dirty="0" smtClean="0"/>
          </a:p>
          <a:p>
            <a:pPr marL="854075" lvl="1" indent="-396875">
              <a:lnSpc>
                <a:spcPct val="110000"/>
              </a:lnSpc>
              <a:buClr>
                <a:schemeClr val="tx1"/>
              </a:buClr>
              <a:buSzPct val="75000"/>
            </a:pPr>
            <a:r>
              <a:rPr lang="pt-BR" sz="3600" dirty="0" smtClean="0"/>
              <a:t>Psicográfico</a:t>
            </a:r>
          </a:p>
          <a:p>
            <a:pPr marL="854075" lvl="1" indent="-396875">
              <a:lnSpc>
                <a:spcPct val="110000"/>
              </a:lnSpc>
              <a:buClr>
                <a:schemeClr val="tx1"/>
              </a:buClr>
              <a:buSzPct val="75000"/>
            </a:pPr>
            <a:r>
              <a:rPr lang="en-US" sz="3600" dirty="0" err="1" smtClean="0"/>
              <a:t>Comportamental</a:t>
            </a:r>
            <a:r>
              <a:rPr lang="en-US" sz="3600" dirty="0" smtClean="0"/>
              <a:t>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31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Estratégias de mercado para empreendedores de risco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3600" u="sng" dirty="0" err="1" smtClean="0"/>
              <a:t>Estratégias</a:t>
            </a:r>
            <a:r>
              <a:rPr lang="en-US" sz="3600" u="sng" dirty="0" smtClean="0"/>
              <a:t> de </a:t>
            </a:r>
            <a:r>
              <a:rPr lang="en-US" sz="3600" u="sng" dirty="0" err="1" smtClean="0"/>
              <a:t>diferenciação</a:t>
            </a:r>
            <a:r>
              <a:rPr lang="en-US" sz="3600" u="sng" dirty="0" smtClean="0"/>
              <a:t>:</a:t>
            </a:r>
            <a:endParaRPr lang="en-US" sz="3600" dirty="0" smtClean="0"/>
          </a:p>
          <a:p>
            <a:pPr marL="854075" lvl="1" indent="-396875">
              <a:lnSpc>
                <a:spcPct val="110000"/>
              </a:lnSpc>
              <a:buClr>
                <a:schemeClr val="tx1"/>
              </a:buClr>
              <a:buSzPct val="75000"/>
            </a:pPr>
            <a:r>
              <a:rPr lang="en-US" sz="3600" dirty="0" err="1" smtClean="0"/>
              <a:t>Produto</a:t>
            </a:r>
            <a:endParaRPr lang="en-US" sz="3600" dirty="0" smtClean="0"/>
          </a:p>
          <a:p>
            <a:pPr marL="854075" lvl="1" indent="-396875">
              <a:lnSpc>
                <a:spcPct val="110000"/>
              </a:lnSpc>
              <a:buClr>
                <a:schemeClr val="tx1"/>
              </a:buClr>
              <a:buSzPct val="75000"/>
            </a:pPr>
            <a:r>
              <a:rPr lang="en-US" sz="3600" dirty="0" err="1" smtClean="0"/>
              <a:t>Serviço</a:t>
            </a:r>
            <a:endParaRPr lang="en-US" sz="3600" dirty="0" smtClean="0"/>
          </a:p>
          <a:p>
            <a:pPr marL="854075" lvl="1" indent="-396875">
              <a:lnSpc>
                <a:spcPct val="110000"/>
              </a:lnSpc>
              <a:buClr>
                <a:schemeClr val="tx1"/>
              </a:buClr>
              <a:buSzPct val="75000"/>
            </a:pPr>
            <a:r>
              <a:rPr lang="pt-BR" sz="3600" dirty="0" smtClean="0"/>
              <a:t>Pessoas</a:t>
            </a:r>
          </a:p>
          <a:p>
            <a:pPr marL="854075" lvl="1" indent="-396875">
              <a:lnSpc>
                <a:spcPct val="110000"/>
              </a:lnSpc>
              <a:buClr>
                <a:schemeClr val="tx1"/>
              </a:buClr>
              <a:buSzPct val="75000"/>
            </a:pPr>
            <a:r>
              <a:rPr lang="en-US" sz="3600" dirty="0" err="1" smtClean="0"/>
              <a:t>Imagem</a:t>
            </a:r>
            <a:r>
              <a:rPr lang="en-US" sz="3600" dirty="0" smtClean="0"/>
              <a:t>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32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Estratégias de mercado para empreendedores de risco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pt-BR" sz="3600" u="sng" dirty="0" smtClean="0"/>
              <a:t>Mix de Estratégias de marketing:</a:t>
            </a:r>
            <a:endParaRPr lang="pt-BR" sz="3600" dirty="0" smtClean="0"/>
          </a:p>
          <a:p>
            <a:pPr marL="854075" lvl="1" indent="-396875">
              <a:lnSpc>
                <a:spcPct val="110000"/>
              </a:lnSpc>
              <a:buClr>
                <a:schemeClr val="tx1"/>
              </a:buClr>
              <a:buSzPct val="75000"/>
            </a:pPr>
            <a:r>
              <a:rPr lang="pt-BR" sz="3600" dirty="0" smtClean="0"/>
              <a:t>Desenvolvimento de novos produtos</a:t>
            </a:r>
          </a:p>
          <a:p>
            <a:pPr marL="854075" lvl="1" indent="-396875">
              <a:lnSpc>
                <a:spcPct val="110000"/>
              </a:lnSpc>
              <a:buClr>
                <a:schemeClr val="tx1"/>
              </a:buClr>
              <a:buSzPct val="75000"/>
            </a:pPr>
            <a:r>
              <a:rPr lang="pt-BR" sz="3600" dirty="0" smtClean="0"/>
              <a:t>Linha de produtos</a:t>
            </a:r>
          </a:p>
          <a:p>
            <a:pPr marL="854075" lvl="1" indent="-396875">
              <a:lnSpc>
                <a:spcPct val="110000"/>
              </a:lnSpc>
              <a:buClr>
                <a:schemeClr val="tx1"/>
              </a:buClr>
              <a:buSzPct val="75000"/>
            </a:pPr>
            <a:r>
              <a:rPr lang="pt-BR" sz="3600" dirty="0" smtClean="0"/>
              <a:t>Marca</a:t>
            </a:r>
          </a:p>
          <a:p>
            <a:pPr marL="854075" lvl="1" indent="-396875">
              <a:lnSpc>
                <a:spcPct val="110000"/>
              </a:lnSpc>
              <a:buClr>
                <a:schemeClr val="tx1"/>
              </a:buClr>
              <a:buSzPct val="75000"/>
            </a:pPr>
            <a:r>
              <a:rPr lang="pt-BR" sz="3600" dirty="0" smtClean="0"/>
              <a:t>Embalagem e etiqueta</a:t>
            </a:r>
          </a:p>
          <a:p>
            <a:pPr marL="854075" lvl="1" indent="-396875">
              <a:lnSpc>
                <a:spcPct val="110000"/>
              </a:lnSpc>
              <a:buClr>
                <a:schemeClr val="tx1"/>
              </a:buClr>
              <a:buSzPct val="75000"/>
            </a:pPr>
            <a:r>
              <a:rPr lang="pt-BR" sz="3600" dirty="0" smtClean="0"/>
              <a:t>Ciclo de vida do produto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33</a:t>
            </a:fld>
            <a:endParaRPr kumimoji="0" lang="en-US"/>
          </a:p>
        </p:txBody>
      </p:sp>
      <p:sp>
        <p:nvSpPr>
          <p:cNvPr id="5" name="Retângulo 4"/>
          <p:cNvSpPr/>
          <p:nvPr/>
        </p:nvSpPr>
        <p:spPr>
          <a:xfrm>
            <a:off x="6804248" y="1353542"/>
            <a:ext cx="2595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LeftFacing"/>
              <a:lightRig rig="threePt" dir="t"/>
            </a:scene3d>
          </a:bodyPr>
          <a:lstStyle/>
          <a:p>
            <a:pPr algn="ctr"/>
            <a:r>
              <a:rPr lang="pt-BR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Produto</a:t>
            </a:r>
            <a:endParaRPr lang="pt-BR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Estratégias de mercado para empreendedores de risco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pt-BR" sz="3600" u="sng" dirty="0" smtClean="0"/>
              <a:t>Mix de Estratégias de marketing:</a:t>
            </a:r>
            <a:endParaRPr lang="pt-BR" sz="3600" dirty="0" smtClean="0"/>
          </a:p>
          <a:p>
            <a:pPr marL="854075" lvl="1" indent="-396875">
              <a:lnSpc>
                <a:spcPct val="110000"/>
              </a:lnSpc>
              <a:buClr>
                <a:schemeClr val="tx1"/>
              </a:buClr>
              <a:buSzPct val="75000"/>
            </a:pPr>
            <a:r>
              <a:rPr lang="pt-BR" sz="3600" dirty="0" smtClean="0"/>
              <a:t>Escolha de canais de venda</a:t>
            </a:r>
          </a:p>
          <a:p>
            <a:pPr marL="854075" lvl="1" indent="-396875">
              <a:lnSpc>
                <a:spcPct val="110000"/>
              </a:lnSpc>
              <a:buClr>
                <a:schemeClr val="tx1"/>
              </a:buClr>
              <a:buSzPct val="75000"/>
            </a:pPr>
            <a:r>
              <a:rPr lang="pt-BR" sz="3600" dirty="0" smtClean="0"/>
              <a:t>Logística do mercado</a:t>
            </a:r>
          </a:p>
          <a:p>
            <a:pPr marL="854075" lvl="1" indent="-396875">
              <a:lnSpc>
                <a:spcPct val="110000"/>
              </a:lnSpc>
              <a:buClr>
                <a:schemeClr val="tx1"/>
              </a:buClr>
              <a:buSzPct val="75000"/>
            </a:pPr>
            <a:r>
              <a:rPr lang="pt-BR" sz="3600" dirty="0" smtClean="0"/>
              <a:t>Estoque</a:t>
            </a:r>
          </a:p>
          <a:p>
            <a:pPr marL="854075" lvl="1" indent="-396875">
              <a:lnSpc>
                <a:spcPct val="110000"/>
              </a:lnSpc>
              <a:buClr>
                <a:schemeClr val="tx1"/>
              </a:buClr>
              <a:buSzPct val="75000"/>
            </a:pPr>
            <a:r>
              <a:rPr lang="pt-BR" sz="3600" dirty="0" smtClean="0"/>
              <a:t>Alternativas de transporte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34</a:t>
            </a:fld>
            <a:endParaRPr kumimoji="0" lang="en-US"/>
          </a:p>
        </p:txBody>
      </p:sp>
      <p:sp>
        <p:nvSpPr>
          <p:cNvPr id="5" name="Retângulo 4"/>
          <p:cNvSpPr/>
          <p:nvPr/>
        </p:nvSpPr>
        <p:spPr>
          <a:xfrm>
            <a:off x="7224718" y="1353542"/>
            <a:ext cx="17549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LeftFacing"/>
              <a:lightRig rig="threePt" dir="t"/>
            </a:scene3d>
          </a:bodyPr>
          <a:lstStyle/>
          <a:p>
            <a:pPr algn="ctr"/>
            <a:r>
              <a:rPr lang="pt-BR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Lugar</a:t>
            </a:r>
            <a:endParaRPr lang="pt-BR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Criando uma estratégia de mercado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Foco</a:t>
            </a:r>
            <a:r>
              <a:rPr lang="en-US" dirty="0" smtClean="0"/>
              <a:t> no </a:t>
            </a:r>
            <a:r>
              <a:rPr lang="en-US" dirty="0" err="1" smtClean="0"/>
              <a:t>cliente</a:t>
            </a:r>
            <a:endParaRPr lang="en-US" dirty="0" smtClean="0"/>
          </a:p>
          <a:p>
            <a:r>
              <a:rPr lang="en-US" dirty="0" err="1" smtClean="0"/>
              <a:t>Busca</a:t>
            </a:r>
            <a:r>
              <a:rPr lang="en-US" dirty="0" smtClean="0"/>
              <a:t> </a:t>
            </a:r>
            <a:r>
              <a:rPr lang="en-US" dirty="0" err="1" smtClean="0"/>
              <a:t>pela</a:t>
            </a:r>
            <a:r>
              <a:rPr lang="en-US" dirty="0" smtClean="0"/>
              <a:t> </a:t>
            </a:r>
            <a:r>
              <a:rPr lang="en-US" dirty="0" err="1" smtClean="0"/>
              <a:t>qualidade</a:t>
            </a:r>
            <a:endParaRPr lang="en-US" dirty="0" smtClean="0"/>
          </a:p>
          <a:p>
            <a:r>
              <a:rPr lang="en-US" dirty="0" err="1" smtClean="0"/>
              <a:t>Atenção</a:t>
            </a:r>
            <a:r>
              <a:rPr lang="en-US" dirty="0" smtClean="0"/>
              <a:t> com a </a:t>
            </a:r>
            <a:r>
              <a:rPr lang="en-US" dirty="0" err="1" smtClean="0"/>
              <a:t>satisfação</a:t>
            </a:r>
            <a:r>
              <a:rPr lang="en-US" dirty="0" smtClean="0"/>
              <a:t> do </a:t>
            </a:r>
            <a:r>
              <a:rPr lang="en-US" dirty="0" err="1" smtClean="0"/>
              <a:t>cliente</a:t>
            </a:r>
            <a:endParaRPr lang="en-US" dirty="0" smtClean="0"/>
          </a:p>
          <a:p>
            <a:r>
              <a:rPr lang="en-US" dirty="0" err="1" smtClean="0"/>
              <a:t>Concentração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inovação</a:t>
            </a:r>
            <a:endParaRPr lang="en-US" dirty="0" smtClean="0"/>
          </a:p>
          <a:p>
            <a:r>
              <a:rPr lang="en-US" dirty="0" err="1" smtClean="0"/>
              <a:t>Ênfase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velocidade</a:t>
            </a:r>
            <a:r>
              <a:rPr lang="en-US" dirty="0" smtClean="0"/>
              <a:t> de </a:t>
            </a:r>
            <a:r>
              <a:rPr lang="en-US" dirty="0" err="1" smtClean="0"/>
              <a:t>atendimento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35</a:t>
            </a:fld>
            <a:endParaRPr kumimoji="0" lang="en-US"/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 cstate="print"/>
          <a:srcRect l="23564" t="31435" r="24913" b="34633"/>
          <a:stretch>
            <a:fillRect/>
          </a:stretch>
        </p:blipFill>
        <p:spPr bwMode="auto">
          <a:xfrm>
            <a:off x="5562600" y="5029200"/>
            <a:ext cx="2794000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Foco no cliente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800" smtClean="0"/>
              <a:t>67% dos clientes que deixaram de ser frequentes em um dado negócio é porque foram tratados de forma indevida.</a:t>
            </a:r>
          </a:p>
          <a:p>
            <a:r>
              <a:rPr lang="pt-BR" sz="2800" smtClean="0"/>
              <a:t>96% dos clientes insatisfeitos nunca reclamam sobre um tratamento rude ou grosseiro da empresa, mas …</a:t>
            </a:r>
          </a:p>
          <a:p>
            <a:pPr lvl="1"/>
            <a:r>
              <a:rPr lang="pt-BR" smtClean="0"/>
              <a:t> 91% não comprarão mais.</a:t>
            </a:r>
          </a:p>
          <a:p>
            <a:pPr lvl="1"/>
            <a:r>
              <a:rPr lang="pt-BR" smtClean="0"/>
              <a:t>100% contarão o ocorrido a no mínimo outras nove pessoas.</a:t>
            </a:r>
          </a:p>
          <a:p>
            <a:pPr lvl="1"/>
            <a:r>
              <a:rPr lang="pt-BR" smtClean="0"/>
              <a:t>13% dos clientes infelizes contarão o ocorrido para no mínimo 20 pessoas.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36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Foco no cliente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Monotype Sorts" pitchFamily="2" charset="2"/>
              <a:buNone/>
            </a:pPr>
            <a:r>
              <a:rPr lang="pt-BR" dirty="0" smtClean="0"/>
              <a:t>    Empresas bem sucedidas na retenção de seus clientes costumam se perguntar (e aos seus clientes) quatro questões:</a:t>
            </a:r>
          </a:p>
          <a:p>
            <a:pPr>
              <a:buFont typeface="Monotype Sorts" pitchFamily="2" charset="2"/>
              <a:buNone/>
            </a:pPr>
            <a:r>
              <a:rPr lang="pt-BR" dirty="0" smtClean="0"/>
              <a:t>		1. O que fazemos certo?</a:t>
            </a:r>
          </a:p>
          <a:p>
            <a:pPr>
              <a:buFont typeface="Monotype Sorts" pitchFamily="2" charset="2"/>
              <a:buNone/>
            </a:pPr>
            <a:r>
              <a:rPr lang="pt-BR" dirty="0" smtClean="0"/>
              <a:t>		2. Como podemos fazer melhor?</a:t>
            </a:r>
          </a:p>
          <a:p>
            <a:pPr>
              <a:buFont typeface="Monotype Sorts" pitchFamily="2" charset="2"/>
              <a:buNone/>
            </a:pPr>
            <a:r>
              <a:rPr lang="pt-BR" dirty="0" smtClean="0"/>
              <a:t>		3. O que fizemos de errado?</a:t>
            </a:r>
          </a:p>
          <a:p>
            <a:pPr>
              <a:buFont typeface="Monotype Sorts" pitchFamily="2" charset="2"/>
              <a:buNone/>
            </a:pPr>
            <a:r>
              <a:rPr lang="pt-BR" dirty="0" smtClean="0"/>
              <a:t>		4. O que podemos fazer no futuro?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37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Busca pela qualidade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 dirty="0" smtClean="0"/>
              <a:t>Qualidade </a:t>
            </a:r>
            <a:r>
              <a:rPr lang="pt-BR" sz="2800" dirty="0" smtClean="0">
                <a:cs typeface="Times New Roman" pitchFamily="18" charset="0"/>
              </a:rPr>
              <a:t>– </a:t>
            </a:r>
            <a:r>
              <a:rPr lang="pt-BR" sz="2800" dirty="0" smtClean="0"/>
              <a:t>deve ser mais do que um slogan da empresa</a:t>
            </a:r>
          </a:p>
          <a:p>
            <a:pPr>
              <a:lnSpc>
                <a:spcPct val="90000"/>
              </a:lnSpc>
            </a:pPr>
            <a:r>
              <a:rPr lang="pt-BR" sz="2800" dirty="0" smtClean="0"/>
              <a:t>Empresas classe mundial tratam a qualidade como um objetivo estratégico, parte da cultura da empresa</a:t>
            </a:r>
          </a:p>
          <a:p>
            <a:pPr>
              <a:lnSpc>
                <a:spcPct val="90000"/>
              </a:lnSpc>
            </a:pPr>
            <a:r>
              <a:rPr lang="pt-BR" sz="2800" dirty="0" smtClean="0"/>
              <a:t>Esta é a </a:t>
            </a:r>
            <a:r>
              <a:rPr lang="pt-BR" sz="2800" dirty="0" smtClean="0"/>
              <a:t>filosofia </a:t>
            </a:r>
            <a:r>
              <a:rPr lang="pt-BR" sz="2800" dirty="0" smtClean="0"/>
              <a:t>da “Gestão da Qualidade Total” (Total </a:t>
            </a:r>
            <a:r>
              <a:rPr lang="pt-BR" sz="2800" dirty="0" err="1" smtClean="0"/>
              <a:t>Quality</a:t>
            </a:r>
            <a:r>
              <a:rPr lang="pt-BR" sz="2800" dirty="0" smtClean="0"/>
              <a:t> Management)</a:t>
            </a:r>
          </a:p>
          <a:p>
            <a:pPr lvl="1">
              <a:lnSpc>
                <a:spcPct val="90000"/>
              </a:lnSpc>
            </a:pPr>
            <a:r>
              <a:rPr lang="pt-BR" sz="2400" dirty="0" smtClean="0"/>
              <a:t>Qualidade no produto e serviço</a:t>
            </a:r>
          </a:p>
          <a:p>
            <a:pPr lvl="1">
              <a:lnSpc>
                <a:spcPct val="90000"/>
              </a:lnSpc>
            </a:pPr>
            <a:r>
              <a:rPr lang="pt-BR" sz="2400" dirty="0" smtClean="0"/>
              <a:t>Qualidade em todos os aspectos do negócio e na sua relação com o cliente</a:t>
            </a:r>
          </a:p>
          <a:p>
            <a:pPr lvl="1">
              <a:lnSpc>
                <a:spcPct val="90000"/>
              </a:lnSpc>
            </a:pPr>
            <a:r>
              <a:rPr lang="pt-BR" sz="2400" dirty="0" smtClean="0"/>
              <a:t>Melhoria contínua da qualidade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38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Atenção</a:t>
            </a:r>
            <a:r>
              <a:rPr lang="en-US" dirty="0" smtClean="0"/>
              <a:t> com a </a:t>
            </a:r>
            <a:r>
              <a:rPr lang="en-US" dirty="0" err="1" smtClean="0"/>
              <a:t>satisfação</a:t>
            </a:r>
            <a:r>
              <a:rPr lang="en-US" dirty="0" smtClean="0"/>
              <a:t> do </a:t>
            </a:r>
            <a:r>
              <a:rPr lang="en-US" dirty="0" err="1" smtClean="0"/>
              <a:t>cliente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pt-BR" dirty="0" smtClean="0"/>
              <a:t>O negócio está acessível (local) ao cliente?</a:t>
            </a:r>
          </a:p>
          <a:p>
            <a:pPr>
              <a:lnSpc>
                <a:spcPct val="90000"/>
              </a:lnSpc>
            </a:pPr>
            <a:r>
              <a:rPr lang="pt-BR" dirty="0" smtClean="0"/>
              <a:t>O negócio está acessível (horas) ao cliente?</a:t>
            </a:r>
          </a:p>
          <a:p>
            <a:pPr>
              <a:lnSpc>
                <a:spcPct val="90000"/>
              </a:lnSpc>
            </a:pPr>
            <a:r>
              <a:rPr lang="pt-BR" dirty="0" smtClean="0"/>
              <a:t>A forma de entrega do produto ou serviços ao cliente é satisfatória?</a:t>
            </a:r>
          </a:p>
          <a:p>
            <a:pPr>
              <a:lnSpc>
                <a:spcPct val="90000"/>
              </a:lnSpc>
            </a:pPr>
            <a:r>
              <a:rPr lang="pt-BR" dirty="0" smtClean="0"/>
              <a:t>O cliente tem facilidades para realizar o pagamento?</a:t>
            </a:r>
          </a:p>
          <a:p>
            <a:pPr>
              <a:lnSpc>
                <a:spcPct val="90000"/>
              </a:lnSpc>
            </a:pPr>
            <a:r>
              <a:rPr lang="pt-BR" dirty="0" smtClean="0"/>
              <a:t>Os empregados foram treinados para lidar com as demandas do cliente de forma eficiente e polida?</a:t>
            </a:r>
          </a:p>
          <a:p>
            <a:pPr>
              <a:lnSpc>
                <a:spcPct val="90000"/>
              </a:lnSpc>
            </a:pPr>
            <a:r>
              <a:rPr lang="pt-BR" dirty="0" smtClean="0"/>
              <a:t>A empresa atende as chamadas do cliente de forma adequada?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39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51520" y="332656"/>
            <a:ext cx="856895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Case 2: SUPERMERCADO DIA</a:t>
            </a:r>
            <a:endParaRPr lang="pt-BR" sz="2800" dirty="0" smtClean="0"/>
          </a:p>
          <a:p>
            <a:endParaRPr lang="pt-BR" sz="2800" dirty="0" smtClean="0"/>
          </a:p>
          <a:p>
            <a:r>
              <a:rPr lang="pt-BR" sz="2800" dirty="0" smtClean="0"/>
              <a:t>O Dia possui um site onde divulga a Revista DIA, publicação mensal que oferece </a:t>
            </a:r>
            <a:r>
              <a:rPr lang="pt-BR" sz="2800" b="1" dirty="0" smtClean="0"/>
              <a:t>receitas com os produtos que o supermercado oferece</a:t>
            </a:r>
            <a:r>
              <a:rPr lang="pt-BR" sz="2800" dirty="0" smtClean="0"/>
              <a:t>, matérias interessantes, dicas para os consumidores sobre saúde, alimentação e bem estar.</a:t>
            </a:r>
          </a:p>
          <a:p>
            <a:endParaRPr lang="pt-BR" sz="2800" dirty="0" smtClean="0"/>
          </a:p>
          <a:p>
            <a:r>
              <a:rPr lang="pt-BR" sz="2800" dirty="0" smtClean="0"/>
              <a:t>Esta linguagem é transferida para as redes sociais que o Dia possui, que são o </a:t>
            </a:r>
            <a:r>
              <a:rPr lang="pt-BR" sz="2800" dirty="0" err="1" smtClean="0"/>
              <a:t>Twitter</a:t>
            </a:r>
            <a:r>
              <a:rPr lang="pt-BR" sz="2800" dirty="0" smtClean="0"/>
              <a:t> e o </a:t>
            </a:r>
            <a:r>
              <a:rPr lang="pt-BR" sz="2800" dirty="0" err="1" smtClean="0"/>
              <a:t>Facebook</a:t>
            </a:r>
            <a:r>
              <a:rPr lang="pt-BR" sz="2800" dirty="0" smtClean="0"/>
              <a:t>. O foco é em receitas diferenciadas fáceis de serem feitas. É interessante observar que as ofertas dos supermercados, tão recorrentes de empresas deste ramo de atividade perdem a atenção para postagens sobre o que fazer com os produtos comprados na rede.</a:t>
            </a:r>
            <a:endParaRPr lang="pt-BR" sz="2800" dirty="0"/>
          </a:p>
        </p:txBody>
      </p:sp>
      <p:pic>
        <p:nvPicPr>
          <p:cNvPr id="4" name="Imagem 3" descr="logo_dia_al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5278" y="-1"/>
            <a:ext cx="3238722" cy="997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Concentração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inovação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Inovação – a chave do contínuo sucesso</a:t>
            </a:r>
          </a:p>
          <a:p>
            <a:r>
              <a:rPr lang="pt-BR" dirty="0" smtClean="0"/>
              <a:t>Inovação – uma das maiores forças do </a:t>
            </a:r>
            <a:r>
              <a:rPr lang="pt-BR" dirty="0" smtClean="0"/>
              <a:t>empreendedor</a:t>
            </a:r>
            <a:r>
              <a:rPr lang="pt-BR" dirty="0" smtClean="0"/>
              <a:t>.  Ela é empregada em novos produtos, no processo de fabricação, e na forma atípica como se insere no mercado</a:t>
            </a:r>
          </a:p>
          <a:p>
            <a:r>
              <a:rPr lang="pt-BR" dirty="0" smtClean="0"/>
              <a:t>Empreendedores em geral criam novos produtos e serviços focando seus esforços em uma área e utilizam sua flexibilidade como uma vantagem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40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Ênfase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velocidade</a:t>
            </a:r>
            <a:r>
              <a:rPr lang="en-US" dirty="0" smtClean="0"/>
              <a:t> de </a:t>
            </a:r>
            <a:r>
              <a:rPr lang="en-US" dirty="0" err="1" smtClean="0"/>
              <a:t>atendimento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Reinventar o processo é melhor do que tentar fazer a mesma coisa sempre </a:t>
            </a:r>
            <a:r>
              <a:rPr lang="pt-BR" dirty="0" smtClean="0">
                <a:cs typeface="Times New Roman" pitchFamily="18" charset="0"/>
              </a:rPr>
              <a:t>–</a:t>
            </a:r>
            <a:r>
              <a:rPr lang="pt-BR" dirty="0" smtClean="0"/>
              <a:t> mais rápido.</a:t>
            </a:r>
          </a:p>
          <a:p>
            <a:r>
              <a:rPr lang="pt-BR" dirty="0" smtClean="0"/>
              <a:t>Criar  equipes </a:t>
            </a:r>
            <a:r>
              <a:rPr lang="pt-BR" dirty="0" err="1" smtClean="0"/>
              <a:t>multi-funcionais</a:t>
            </a:r>
            <a:r>
              <a:rPr lang="pt-BR" dirty="0" smtClean="0"/>
              <a:t> e motivá-los a atuar na resolução de problemas</a:t>
            </a:r>
          </a:p>
          <a:p>
            <a:r>
              <a:rPr lang="pt-BR" dirty="0" smtClean="0"/>
              <a:t>Estabelecer metas agressivas para produção e cumprir o cronograma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41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Estágios no ciclo de vida do produto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52936"/>
          </a:xfrm>
        </p:spPr>
        <p:txBody>
          <a:bodyPr/>
          <a:lstStyle/>
          <a:p>
            <a:r>
              <a:rPr lang="pt-BR" dirty="0" smtClean="0"/>
              <a:t>Estágio inicial</a:t>
            </a:r>
          </a:p>
          <a:p>
            <a:r>
              <a:rPr lang="pt-BR" dirty="0" smtClean="0"/>
              <a:t>Crescimento e aceitação</a:t>
            </a:r>
          </a:p>
          <a:p>
            <a:r>
              <a:rPr lang="pt-BR" dirty="0" smtClean="0"/>
              <a:t>Maturidade e maior competição</a:t>
            </a:r>
          </a:p>
          <a:p>
            <a:r>
              <a:rPr lang="pt-BR" dirty="0" smtClean="0"/>
              <a:t>Saturação do mercado</a:t>
            </a:r>
          </a:p>
          <a:p>
            <a:r>
              <a:rPr lang="pt-BR" dirty="0" smtClean="0"/>
              <a:t>Queda do produto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42</a:t>
            </a:fld>
            <a:endParaRPr kumimoji="0"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533400" y="4630738"/>
            <a:ext cx="7620000" cy="1617662"/>
            <a:chOff x="336" y="2917"/>
            <a:chExt cx="4800" cy="1019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6" y="2917"/>
              <a:ext cx="4800" cy="1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1692" y="2971"/>
              <a:ext cx="1106" cy="322"/>
            </a:xfrm>
            <a:custGeom>
              <a:avLst/>
              <a:gdLst/>
              <a:ahLst/>
              <a:cxnLst>
                <a:cxn ang="0">
                  <a:pos x="0" y="322"/>
                </a:cxn>
                <a:cxn ang="0">
                  <a:pos x="38" y="268"/>
                </a:cxn>
                <a:cxn ang="0">
                  <a:pos x="96" y="198"/>
                </a:cxn>
                <a:cxn ang="0">
                  <a:pos x="144" y="151"/>
                </a:cxn>
                <a:cxn ang="0">
                  <a:pos x="189" y="116"/>
                </a:cxn>
                <a:cxn ang="0">
                  <a:pos x="244" y="83"/>
                </a:cxn>
                <a:cxn ang="0">
                  <a:pos x="306" y="53"/>
                </a:cxn>
                <a:cxn ang="0">
                  <a:pos x="370" y="29"/>
                </a:cxn>
                <a:cxn ang="0">
                  <a:pos x="429" y="14"/>
                </a:cxn>
                <a:cxn ang="0">
                  <a:pos x="490" y="3"/>
                </a:cxn>
                <a:cxn ang="0">
                  <a:pos x="555" y="0"/>
                </a:cxn>
                <a:cxn ang="0">
                  <a:pos x="617" y="2"/>
                </a:cxn>
                <a:cxn ang="0">
                  <a:pos x="680" y="11"/>
                </a:cxn>
                <a:cxn ang="0">
                  <a:pos x="740" y="27"/>
                </a:cxn>
                <a:cxn ang="0">
                  <a:pos x="801" y="48"/>
                </a:cxn>
                <a:cxn ang="0">
                  <a:pos x="859" y="75"/>
                </a:cxn>
                <a:cxn ang="0">
                  <a:pos x="914" y="111"/>
                </a:cxn>
                <a:cxn ang="0">
                  <a:pos x="965" y="154"/>
                </a:cxn>
                <a:cxn ang="0">
                  <a:pos x="1014" y="199"/>
                </a:cxn>
                <a:cxn ang="0">
                  <a:pos x="1106" y="158"/>
                </a:cxn>
                <a:cxn ang="0">
                  <a:pos x="1041" y="321"/>
                </a:cxn>
                <a:cxn ang="0">
                  <a:pos x="845" y="262"/>
                </a:cxn>
                <a:cxn ang="0">
                  <a:pos x="941" y="229"/>
                </a:cxn>
                <a:cxn ang="0">
                  <a:pos x="904" y="196"/>
                </a:cxn>
                <a:cxn ang="0">
                  <a:pos x="866" y="168"/>
                </a:cxn>
                <a:cxn ang="0">
                  <a:pos x="806" y="135"/>
                </a:cxn>
                <a:cxn ang="0">
                  <a:pos x="748" y="112"/>
                </a:cxn>
                <a:cxn ang="0">
                  <a:pos x="684" y="97"/>
                </a:cxn>
                <a:cxn ang="0">
                  <a:pos x="622" y="87"/>
                </a:cxn>
                <a:cxn ang="0">
                  <a:pos x="559" y="84"/>
                </a:cxn>
                <a:cxn ang="0">
                  <a:pos x="496" y="89"/>
                </a:cxn>
                <a:cxn ang="0">
                  <a:pos x="434" y="99"/>
                </a:cxn>
                <a:cxn ang="0">
                  <a:pos x="374" y="117"/>
                </a:cxn>
                <a:cxn ang="0">
                  <a:pos x="322" y="140"/>
                </a:cxn>
                <a:cxn ang="0">
                  <a:pos x="278" y="164"/>
                </a:cxn>
                <a:cxn ang="0">
                  <a:pos x="234" y="198"/>
                </a:cxn>
                <a:cxn ang="0">
                  <a:pos x="189" y="236"/>
                </a:cxn>
                <a:cxn ang="0">
                  <a:pos x="150" y="283"/>
                </a:cxn>
                <a:cxn ang="0">
                  <a:pos x="121" y="322"/>
                </a:cxn>
                <a:cxn ang="0">
                  <a:pos x="0" y="322"/>
                </a:cxn>
              </a:cxnLst>
              <a:rect l="0" t="0" r="r" b="b"/>
              <a:pathLst>
                <a:path w="1106" h="322">
                  <a:moveTo>
                    <a:pt x="0" y="322"/>
                  </a:moveTo>
                  <a:lnTo>
                    <a:pt x="38" y="268"/>
                  </a:lnTo>
                  <a:lnTo>
                    <a:pt x="96" y="198"/>
                  </a:lnTo>
                  <a:lnTo>
                    <a:pt x="144" y="151"/>
                  </a:lnTo>
                  <a:lnTo>
                    <a:pt x="189" y="116"/>
                  </a:lnTo>
                  <a:lnTo>
                    <a:pt x="244" y="83"/>
                  </a:lnTo>
                  <a:lnTo>
                    <a:pt x="306" y="53"/>
                  </a:lnTo>
                  <a:lnTo>
                    <a:pt x="370" y="29"/>
                  </a:lnTo>
                  <a:lnTo>
                    <a:pt x="429" y="14"/>
                  </a:lnTo>
                  <a:lnTo>
                    <a:pt x="490" y="3"/>
                  </a:lnTo>
                  <a:lnTo>
                    <a:pt x="555" y="0"/>
                  </a:lnTo>
                  <a:lnTo>
                    <a:pt x="617" y="2"/>
                  </a:lnTo>
                  <a:lnTo>
                    <a:pt x="680" y="11"/>
                  </a:lnTo>
                  <a:lnTo>
                    <a:pt x="740" y="27"/>
                  </a:lnTo>
                  <a:lnTo>
                    <a:pt x="801" y="48"/>
                  </a:lnTo>
                  <a:lnTo>
                    <a:pt x="859" y="75"/>
                  </a:lnTo>
                  <a:lnTo>
                    <a:pt x="914" y="111"/>
                  </a:lnTo>
                  <a:lnTo>
                    <a:pt x="965" y="154"/>
                  </a:lnTo>
                  <a:lnTo>
                    <a:pt x="1014" y="199"/>
                  </a:lnTo>
                  <a:lnTo>
                    <a:pt x="1106" y="158"/>
                  </a:lnTo>
                  <a:lnTo>
                    <a:pt x="1041" y="321"/>
                  </a:lnTo>
                  <a:lnTo>
                    <a:pt x="845" y="262"/>
                  </a:lnTo>
                  <a:lnTo>
                    <a:pt x="941" y="229"/>
                  </a:lnTo>
                  <a:lnTo>
                    <a:pt x="904" y="196"/>
                  </a:lnTo>
                  <a:lnTo>
                    <a:pt x="866" y="168"/>
                  </a:lnTo>
                  <a:lnTo>
                    <a:pt x="806" y="135"/>
                  </a:lnTo>
                  <a:lnTo>
                    <a:pt x="748" y="112"/>
                  </a:lnTo>
                  <a:lnTo>
                    <a:pt x="684" y="97"/>
                  </a:lnTo>
                  <a:lnTo>
                    <a:pt x="622" y="87"/>
                  </a:lnTo>
                  <a:lnTo>
                    <a:pt x="559" y="84"/>
                  </a:lnTo>
                  <a:lnTo>
                    <a:pt x="496" y="89"/>
                  </a:lnTo>
                  <a:lnTo>
                    <a:pt x="434" y="99"/>
                  </a:lnTo>
                  <a:lnTo>
                    <a:pt x="374" y="117"/>
                  </a:lnTo>
                  <a:lnTo>
                    <a:pt x="322" y="140"/>
                  </a:lnTo>
                  <a:lnTo>
                    <a:pt x="278" y="164"/>
                  </a:lnTo>
                  <a:lnTo>
                    <a:pt x="234" y="198"/>
                  </a:lnTo>
                  <a:lnTo>
                    <a:pt x="189" y="236"/>
                  </a:lnTo>
                  <a:lnTo>
                    <a:pt x="150" y="283"/>
                  </a:lnTo>
                  <a:lnTo>
                    <a:pt x="121" y="322"/>
                  </a:lnTo>
                  <a:lnTo>
                    <a:pt x="0" y="322"/>
                  </a:lnTo>
                  <a:close/>
                </a:path>
              </a:pathLst>
            </a:custGeom>
            <a:solidFill>
              <a:srgbClr val="FC0128"/>
            </a:solidFill>
            <a:ln w="0">
              <a:solidFill>
                <a:srgbClr val="FC012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498" y="2917"/>
              <a:ext cx="1106" cy="323"/>
            </a:xfrm>
            <a:custGeom>
              <a:avLst/>
              <a:gdLst/>
              <a:ahLst/>
              <a:cxnLst>
                <a:cxn ang="0">
                  <a:pos x="0" y="323"/>
                </a:cxn>
                <a:cxn ang="0">
                  <a:pos x="39" y="267"/>
                </a:cxn>
                <a:cxn ang="0">
                  <a:pos x="96" y="198"/>
                </a:cxn>
                <a:cxn ang="0">
                  <a:pos x="144" y="151"/>
                </a:cxn>
                <a:cxn ang="0">
                  <a:pos x="209" y="103"/>
                </a:cxn>
                <a:cxn ang="0">
                  <a:pos x="260" y="72"/>
                </a:cxn>
                <a:cxn ang="0">
                  <a:pos x="310" y="49"/>
                </a:cxn>
                <a:cxn ang="0">
                  <a:pos x="369" y="29"/>
                </a:cxn>
                <a:cxn ang="0">
                  <a:pos x="428" y="14"/>
                </a:cxn>
                <a:cxn ang="0">
                  <a:pos x="490" y="3"/>
                </a:cxn>
                <a:cxn ang="0">
                  <a:pos x="554" y="0"/>
                </a:cxn>
                <a:cxn ang="0">
                  <a:pos x="618" y="3"/>
                </a:cxn>
                <a:cxn ang="0">
                  <a:pos x="681" y="11"/>
                </a:cxn>
                <a:cxn ang="0">
                  <a:pos x="741" y="28"/>
                </a:cxn>
                <a:cxn ang="0">
                  <a:pos x="801" y="49"/>
                </a:cxn>
                <a:cxn ang="0">
                  <a:pos x="859" y="74"/>
                </a:cxn>
                <a:cxn ang="0">
                  <a:pos x="912" y="107"/>
                </a:cxn>
                <a:cxn ang="0">
                  <a:pos x="959" y="147"/>
                </a:cxn>
                <a:cxn ang="0">
                  <a:pos x="1014" y="199"/>
                </a:cxn>
                <a:cxn ang="0">
                  <a:pos x="1106" y="158"/>
                </a:cxn>
                <a:cxn ang="0">
                  <a:pos x="1041" y="321"/>
                </a:cxn>
                <a:cxn ang="0">
                  <a:pos x="846" y="263"/>
                </a:cxn>
                <a:cxn ang="0">
                  <a:pos x="940" y="229"/>
                </a:cxn>
                <a:cxn ang="0">
                  <a:pos x="904" y="196"/>
                </a:cxn>
                <a:cxn ang="0">
                  <a:pos x="860" y="164"/>
                </a:cxn>
                <a:cxn ang="0">
                  <a:pos x="805" y="133"/>
                </a:cxn>
                <a:cxn ang="0">
                  <a:pos x="748" y="112"/>
                </a:cxn>
                <a:cxn ang="0">
                  <a:pos x="684" y="97"/>
                </a:cxn>
                <a:cxn ang="0">
                  <a:pos x="622" y="87"/>
                </a:cxn>
                <a:cxn ang="0">
                  <a:pos x="559" y="84"/>
                </a:cxn>
                <a:cxn ang="0">
                  <a:pos x="496" y="89"/>
                </a:cxn>
                <a:cxn ang="0">
                  <a:pos x="432" y="101"/>
                </a:cxn>
                <a:cxn ang="0">
                  <a:pos x="378" y="117"/>
                </a:cxn>
                <a:cxn ang="0">
                  <a:pos x="321" y="140"/>
                </a:cxn>
                <a:cxn ang="0">
                  <a:pos x="281" y="163"/>
                </a:cxn>
                <a:cxn ang="0">
                  <a:pos x="235" y="198"/>
                </a:cxn>
                <a:cxn ang="0">
                  <a:pos x="190" y="239"/>
                </a:cxn>
                <a:cxn ang="0">
                  <a:pos x="150" y="283"/>
                </a:cxn>
                <a:cxn ang="0">
                  <a:pos x="116" y="323"/>
                </a:cxn>
                <a:cxn ang="0">
                  <a:pos x="0" y="323"/>
                </a:cxn>
              </a:cxnLst>
              <a:rect l="0" t="0" r="r" b="b"/>
              <a:pathLst>
                <a:path w="1106" h="323">
                  <a:moveTo>
                    <a:pt x="0" y="323"/>
                  </a:moveTo>
                  <a:lnTo>
                    <a:pt x="39" y="267"/>
                  </a:lnTo>
                  <a:lnTo>
                    <a:pt x="96" y="198"/>
                  </a:lnTo>
                  <a:lnTo>
                    <a:pt x="144" y="151"/>
                  </a:lnTo>
                  <a:lnTo>
                    <a:pt x="209" y="103"/>
                  </a:lnTo>
                  <a:lnTo>
                    <a:pt x="260" y="72"/>
                  </a:lnTo>
                  <a:lnTo>
                    <a:pt x="310" y="49"/>
                  </a:lnTo>
                  <a:lnTo>
                    <a:pt x="369" y="29"/>
                  </a:lnTo>
                  <a:lnTo>
                    <a:pt x="428" y="14"/>
                  </a:lnTo>
                  <a:lnTo>
                    <a:pt x="490" y="3"/>
                  </a:lnTo>
                  <a:lnTo>
                    <a:pt x="554" y="0"/>
                  </a:lnTo>
                  <a:lnTo>
                    <a:pt x="618" y="3"/>
                  </a:lnTo>
                  <a:lnTo>
                    <a:pt x="681" y="11"/>
                  </a:lnTo>
                  <a:lnTo>
                    <a:pt x="741" y="28"/>
                  </a:lnTo>
                  <a:lnTo>
                    <a:pt x="801" y="49"/>
                  </a:lnTo>
                  <a:lnTo>
                    <a:pt x="859" y="74"/>
                  </a:lnTo>
                  <a:lnTo>
                    <a:pt x="912" y="107"/>
                  </a:lnTo>
                  <a:lnTo>
                    <a:pt x="959" y="147"/>
                  </a:lnTo>
                  <a:lnTo>
                    <a:pt x="1014" y="199"/>
                  </a:lnTo>
                  <a:lnTo>
                    <a:pt x="1106" y="158"/>
                  </a:lnTo>
                  <a:lnTo>
                    <a:pt x="1041" y="321"/>
                  </a:lnTo>
                  <a:lnTo>
                    <a:pt x="846" y="263"/>
                  </a:lnTo>
                  <a:lnTo>
                    <a:pt x="940" y="229"/>
                  </a:lnTo>
                  <a:lnTo>
                    <a:pt x="904" y="196"/>
                  </a:lnTo>
                  <a:lnTo>
                    <a:pt x="860" y="164"/>
                  </a:lnTo>
                  <a:lnTo>
                    <a:pt x="805" y="133"/>
                  </a:lnTo>
                  <a:lnTo>
                    <a:pt x="748" y="112"/>
                  </a:lnTo>
                  <a:lnTo>
                    <a:pt x="684" y="97"/>
                  </a:lnTo>
                  <a:lnTo>
                    <a:pt x="622" y="87"/>
                  </a:lnTo>
                  <a:lnTo>
                    <a:pt x="559" y="84"/>
                  </a:lnTo>
                  <a:lnTo>
                    <a:pt x="496" y="89"/>
                  </a:lnTo>
                  <a:lnTo>
                    <a:pt x="432" y="101"/>
                  </a:lnTo>
                  <a:lnTo>
                    <a:pt x="378" y="117"/>
                  </a:lnTo>
                  <a:lnTo>
                    <a:pt x="321" y="140"/>
                  </a:lnTo>
                  <a:lnTo>
                    <a:pt x="281" y="163"/>
                  </a:lnTo>
                  <a:lnTo>
                    <a:pt x="235" y="198"/>
                  </a:lnTo>
                  <a:lnTo>
                    <a:pt x="190" y="239"/>
                  </a:lnTo>
                  <a:lnTo>
                    <a:pt x="150" y="283"/>
                  </a:lnTo>
                  <a:lnTo>
                    <a:pt x="116" y="323"/>
                  </a:lnTo>
                  <a:lnTo>
                    <a:pt x="0" y="323"/>
                  </a:lnTo>
                  <a:close/>
                </a:path>
              </a:pathLst>
            </a:custGeom>
            <a:solidFill>
              <a:srgbClr val="FC0128"/>
            </a:solidFill>
            <a:ln w="0">
              <a:solidFill>
                <a:srgbClr val="FC012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387" y="3406"/>
              <a:ext cx="570" cy="510"/>
            </a:xfrm>
            <a:prstGeom prst="rect">
              <a:avLst/>
            </a:prstGeom>
            <a:solidFill>
              <a:srgbClr val="B3B900"/>
            </a:solidFill>
            <a:ln w="0">
              <a:solidFill>
                <a:srgbClr val="B3B9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334" y="3358"/>
              <a:ext cx="587" cy="527"/>
            </a:xfrm>
            <a:prstGeom prst="rect">
              <a:avLst/>
            </a:prstGeom>
            <a:solidFill>
              <a:srgbClr val="FAFD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1401" y="3425"/>
              <a:ext cx="572" cy="509"/>
            </a:xfrm>
            <a:prstGeom prst="rect">
              <a:avLst/>
            </a:prstGeom>
            <a:solidFill>
              <a:srgbClr val="B3B900"/>
            </a:solidFill>
            <a:ln w="0">
              <a:solidFill>
                <a:srgbClr val="B3B9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350" y="3377"/>
              <a:ext cx="587" cy="527"/>
            </a:xfrm>
            <a:prstGeom prst="rect">
              <a:avLst/>
            </a:prstGeom>
            <a:solidFill>
              <a:srgbClr val="FAFD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2441" y="3414"/>
              <a:ext cx="571" cy="510"/>
            </a:xfrm>
            <a:prstGeom prst="rect">
              <a:avLst/>
            </a:prstGeom>
            <a:solidFill>
              <a:srgbClr val="B3B900"/>
            </a:solidFill>
            <a:ln w="0">
              <a:solidFill>
                <a:srgbClr val="B3B9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2389" y="3366"/>
              <a:ext cx="588" cy="527"/>
            </a:xfrm>
            <a:prstGeom prst="rect">
              <a:avLst/>
            </a:prstGeom>
            <a:solidFill>
              <a:srgbClr val="FAFD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851" y="2969"/>
              <a:ext cx="1105" cy="322"/>
            </a:xfrm>
            <a:custGeom>
              <a:avLst/>
              <a:gdLst/>
              <a:ahLst/>
              <a:cxnLst>
                <a:cxn ang="0">
                  <a:pos x="0" y="322"/>
                </a:cxn>
                <a:cxn ang="0">
                  <a:pos x="39" y="266"/>
                </a:cxn>
                <a:cxn ang="0">
                  <a:pos x="96" y="198"/>
                </a:cxn>
                <a:cxn ang="0">
                  <a:pos x="144" y="151"/>
                </a:cxn>
                <a:cxn ang="0">
                  <a:pos x="208" y="103"/>
                </a:cxn>
                <a:cxn ang="0">
                  <a:pos x="259" y="72"/>
                </a:cxn>
                <a:cxn ang="0">
                  <a:pos x="310" y="49"/>
                </a:cxn>
                <a:cxn ang="0">
                  <a:pos x="369" y="29"/>
                </a:cxn>
                <a:cxn ang="0">
                  <a:pos x="428" y="13"/>
                </a:cxn>
                <a:cxn ang="0">
                  <a:pos x="490" y="3"/>
                </a:cxn>
                <a:cxn ang="0">
                  <a:pos x="554" y="0"/>
                </a:cxn>
                <a:cxn ang="0">
                  <a:pos x="617" y="2"/>
                </a:cxn>
                <a:cxn ang="0">
                  <a:pos x="680" y="11"/>
                </a:cxn>
                <a:cxn ang="0">
                  <a:pos x="740" y="27"/>
                </a:cxn>
                <a:cxn ang="0">
                  <a:pos x="801" y="48"/>
                </a:cxn>
                <a:cxn ang="0">
                  <a:pos x="859" y="74"/>
                </a:cxn>
                <a:cxn ang="0">
                  <a:pos x="911" y="107"/>
                </a:cxn>
                <a:cxn ang="0">
                  <a:pos x="959" y="147"/>
                </a:cxn>
                <a:cxn ang="0">
                  <a:pos x="1014" y="199"/>
                </a:cxn>
                <a:cxn ang="0">
                  <a:pos x="1105" y="157"/>
                </a:cxn>
                <a:cxn ang="0">
                  <a:pos x="1041" y="321"/>
                </a:cxn>
                <a:cxn ang="0">
                  <a:pos x="845" y="262"/>
                </a:cxn>
                <a:cxn ang="0">
                  <a:pos x="940" y="229"/>
                </a:cxn>
                <a:cxn ang="0">
                  <a:pos x="904" y="196"/>
                </a:cxn>
                <a:cxn ang="0">
                  <a:pos x="860" y="164"/>
                </a:cxn>
                <a:cxn ang="0">
                  <a:pos x="805" y="133"/>
                </a:cxn>
                <a:cxn ang="0">
                  <a:pos x="748" y="112"/>
                </a:cxn>
                <a:cxn ang="0">
                  <a:pos x="683" y="97"/>
                </a:cxn>
                <a:cxn ang="0">
                  <a:pos x="622" y="87"/>
                </a:cxn>
                <a:cxn ang="0">
                  <a:pos x="558" y="84"/>
                </a:cxn>
                <a:cxn ang="0">
                  <a:pos x="496" y="89"/>
                </a:cxn>
                <a:cxn ang="0">
                  <a:pos x="431" y="101"/>
                </a:cxn>
                <a:cxn ang="0">
                  <a:pos x="378" y="117"/>
                </a:cxn>
                <a:cxn ang="0">
                  <a:pos x="321" y="140"/>
                </a:cxn>
                <a:cxn ang="0">
                  <a:pos x="280" y="163"/>
                </a:cxn>
                <a:cxn ang="0">
                  <a:pos x="234" y="198"/>
                </a:cxn>
                <a:cxn ang="0">
                  <a:pos x="190" y="238"/>
                </a:cxn>
                <a:cxn ang="0">
                  <a:pos x="149" y="283"/>
                </a:cxn>
                <a:cxn ang="0">
                  <a:pos x="115" y="322"/>
                </a:cxn>
                <a:cxn ang="0">
                  <a:pos x="0" y="322"/>
                </a:cxn>
              </a:cxnLst>
              <a:rect l="0" t="0" r="r" b="b"/>
              <a:pathLst>
                <a:path w="1105" h="322">
                  <a:moveTo>
                    <a:pt x="0" y="322"/>
                  </a:moveTo>
                  <a:lnTo>
                    <a:pt x="39" y="266"/>
                  </a:lnTo>
                  <a:lnTo>
                    <a:pt x="96" y="198"/>
                  </a:lnTo>
                  <a:lnTo>
                    <a:pt x="144" y="151"/>
                  </a:lnTo>
                  <a:lnTo>
                    <a:pt x="208" y="103"/>
                  </a:lnTo>
                  <a:lnTo>
                    <a:pt x="259" y="72"/>
                  </a:lnTo>
                  <a:lnTo>
                    <a:pt x="310" y="49"/>
                  </a:lnTo>
                  <a:lnTo>
                    <a:pt x="369" y="29"/>
                  </a:lnTo>
                  <a:lnTo>
                    <a:pt x="428" y="13"/>
                  </a:lnTo>
                  <a:lnTo>
                    <a:pt x="490" y="3"/>
                  </a:lnTo>
                  <a:lnTo>
                    <a:pt x="554" y="0"/>
                  </a:lnTo>
                  <a:lnTo>
                    <a:pt x="617" y="2"/>
                  </a:lnTo>
                  <a:lnTo>
                    <a:pt x="680" y="11"/>
                  </a:lnTo>
                  <a:lnTo>
                    <a:pt x="740" y="27"/>
                  </a:lnTo>
                  <a:lnTo>
                    <a:pt x="801" y="48"/>
                  </a:lnTo>
                  <a:lnTo>
                    <a:pt x="859" y="74"/>
                  </a:lnTo>
                  <a:lnTo>
                    <a:pt x="911" y="107"/>
                  </a:lnTo>
                  <a:lnTo>
                    <a:pt x="959" y="147"/>
                  </a:lnTo>
                  <a:lnTo>
                    <a:pt x="1014" y="199"/>
                  </a:lnTo>
                  <a:lnTo>
                    <a:pt x="1105" y="157"/>
                  </a:lnTo>
                  <a:lnTo>
                    <a:pt x="1041" y="321"/>
                  </a:lnTo>
                  <a:lnTo>
                    <a:pt x="845" y="262"/>
                  </a:lnTo>
                  <a:lnTo>
                    <a:pt x="940" y="229"/>
                  </a:lnTo>
                  <a:lnTo>
                    <a:pt x="904" y="196"/>
                  </a:lnTo>
                  <a:lnTo>
                    <a:pt x="860" y="164"/>
                  </a:lnTo>
                  <a:lnTo>
                    <a:pt x="805" y="133"/>
                  </a:lnTo>
                  <a:lnTo>
                    <a:pt x="748" y="112"/>
                  </a:lnTo>
                  <a:lnTo>
                    <a:pt x="683" y="97"/>
                  </a:lnTo>
                  <a:lnTo>
                    <a:pt x="622" y="87"/>
                  </a:lnTo>
                  <a:lnTo>
                    <a:pt x="558" y="84"/>
                  </a:lnTo>
                  <a:lnTo>
                    <a:pt x="496" y="89"/>
                  </a:lnTo>
                  <a:lnTo>
                    <a:pt x="431" y="101"/>
                  </a:lnTo>
                  <a:lnTo>
                    <a:pt x="378" y="117"/>
                  </a:lnTo>
                  <a:lnTo>
                    <a:pt x="321" y="140"/>
                  </a:lnTo>
                  <a:lnTo>
                    <a:pt x="280" y="163"/>
                  </a:lnTo>
                  <a:lnTo>
                    <a:pt x="234" y="198"/>
                  </a:lnTo>
                  <a:lnTo>
                    <a:pt x="190" y="238"/>
                  </a:lnTo>
                  <a:lnTo>
                    <a:pt x="149" y="283"/>
                  </a:lnTo>
                  <a:lnTo>
                    <a:pt x="115" y="322"/>
                  </a:lnTo>
                  <a:lnTo>
                    <a:pt x="0" y="322"/>
                  </a:lnTo>
                  <a:close/>
                </a:path>
              </a:pathLst>
            </a:custGeom>
            <a:solidFill>
              <a:srgbClr val="FC0128"/>
            </a:solidFill>
            <a:ln w="0">
              <a:solidFill>
                <a:srgbClr val="FC012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3499" y="3427"/>
              <a:ext cx="570" cy="510"/>
            </a:xfrm>
            <a:prstGeom prst="rect">
              <a:avLst/>
            </a:prstGeom>
            <a:solidFill>
              <a:srgbClr val="B3B900"/>
            </a:solidFill>
            <a:ln w="0">
              <a:solidFill>
                <a:srgbClr val="B3B9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3446" y="3379"/>
              <a:ext cx="587" cy="527"/>
            </a:xfrm>
            <a:prstGeom prst="rect">
              <a:avLst/>
            </a:prstGeom>
            <a:solidFill>
              <a:srgbClr val="FAFD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4565" y="3414"/>
              <a:ext cx="571" cy="510"/>
            </a:xfrm>
            <a:prstGeom prst="rect">
              <a:avLst/>
            </a:prstGeom>
            <a:solidFill>
              <a:srgbClr val="B3B900"/>
            </a:solidFill>
            <a:ln w="0">
              <a:solidFill>
                <a:srgbClr val="B3B9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4513" y="3366"/>
              <a:ext cx="587" cy="527"/>
            </a:xfrm>
            <a:prstGeom prst="rect">
              <a:avLst/>
            </a:prstGeom>
            <a:solidFill>
              <a:srgbClr val="FAFD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3997" y="2949"/>
              <a:ext cx="1105" cy="322"/>
            </a:xfrm>
            <a:custGeom>
              <a:avLst/>
              <a:gdLst/>
              <a:ahLst/>
              <a:cxnLst>
                <a:cxn ang="0">
                  <a:pos x="0" y="322"/>
                </a:cxn>
                <a:cxn ang="0">
                  <a:pos x="39" y="266"/>
                </a:cxn>
                <a:cxn ang="0">
                  <a:pos x="96" y="198"/>
                </a:cxn>
                <a:cxn ang="0">
                  <a:pos x="143" y="151"/>
                </a:cxn>
                <a:cxn ang="0">
                  <a:pos x="208" y="103"/>
                </a:cxn>
                <a:cxn ang="0">
                  <a:pos x="259" y="72"/>
                </a:cxn>
                <a:cxn ang="0">
                  <a:pos x="310" y="49"/>
                </a:cxn>
                <a:cxn ang="0">
                  <a:pos x="369" y="29"/>
                </a:cxn>
                <a:cxn ang="0">
                  <a:pos x="428" y="13"/>
                </a:cxn>
                <a:cxn ang="0">
                  <a:pos x="490" y="3"/>
                </a:cxn>
                <a:cxn ang="0">
                  <a:pos x="553" y="0"/>
                </a:cxn>
                <a:cxn ang="0">
                  <a:pos x="617" y="2"/>
                </a:cxn>
                <a:cxn ang="0">
                  <a:pos x="680" y="11"/>
                </a:cxn>
                <a:cxn ang="0">
                  <a:pos x="740" y="27"/>
                </a:cxn>
                <a:cxn ang="0">
                  <a:pos x="800" y="48"/>
                </a:cxn>
                <a:cxn ang="0">
                  <a:pos x="858" y="74"/>
                </a:cxn>
                <a:cxn ang="0">
                  <a:pos x="911" y="107"/>
                </a:cxn>
                <a:cxn ang="0">
                  <a:pos x="959" y="147"/>
                </a:cxn>
                <a:cxn ang="0">
                  <a:pos x="1013" y="199"/>
                </a:cxn>
                <a:cxn ang="0">
                  <a:pos x="1105" y="157"/>
                </a:cxn>
                <a:cxn ang="0">
                  <a:pos x="1041" y="321"/>
                </a:cxn>
                <a:cxn ang="0">
                  <a:pos x="845" y="262"/>
                </a:cxn>
                <a:cxn ang="0">
                  <a:pos x="940" y="229"/>
                </a:cxn>
                <a:cxn ang="0">
                  <a:pos x="904" y="196"/>
                </a:cxn>
                <a:cxn ang="0">
                  <a:pos x="859" y="164"/>
                </a:cxn>
                <a:cxn ang="0">
                  <a:pos x="804" y="133"/>
                </a:cxn>
                <a:cxn ang="0">
                  <a:pos x="748" y="112"/>
                </a:cxn>
                <a:cxn ang="0">
                  <a:pos x="683" y="97"/>
                </a:cxn>
                <a:cxn ang="0">
                  <a:pos x="622" y="87"/>
                </a:cxn>
                <a:cxn ang="0">
                  <a:pos x="558" y="84"/>
                </a:cxn>
                <a:cxn ang="0">
                  <a:pos x="495" y="89"/>
                </a:cxn>
                <a:cxn ang="0">
                  <a:pos x="431" y="101"/>
                </a:cxn>
                <a:cxn ang="0">
                  <a:pos x="377" y="117"/>
                </a:cxn>
                <a:cxn ang="0">
                  <a:pos x="321" y="140"/>
                </a:cxn>
                <a:cxn ang="0">
                  <a:pos x="280" y="163"/>
                </a:cxn>
                <a:cxn ang="0">
                  <a:pos x="234" y="198"/>
                </a:cxn>
                <a:cxn ang="0">
                  <a:pos x="190" y="238"/>
                </a:cxn>
                <a:cxn ang="0">
                  <a:pos x="149" y="283"/>
                </a:cxn>
                <a:cxn ang="0">
                  <a:pos x="115" y="322"/>
                </a:cxn>
                <a:cxn ang="0">
                  <a:pos x="0" y="322"/>
                </a:cxn>
              </a:cxnLst>
              <a:rect l="0" t="0" r="r" b="b"/>
              <a:pathLst>
                <a:path w="1105" h="322">
                  <a:moveTo>
                    <a:pt x="0" y="322"/>
                  </a:moveTo>
                  <a:lnTo>
                    <a:pt x="39" y="266"/>
                  </a:lnTo>
                  <a:lnTo>
                    <a:pt x="96" y="198"/>
                  </a:lnTo>
                  <a:lnTo>
                    <a:pt x="143" y="151"/>
                  </a:lnTo>
                  <a:lnTo>
                    <a:pt x="208" y="103"/>
                  </a:lnTo>
                  <a:lnTo>
                    <a:pt x="259" y="72"/>
                  </a:lnTo>
                  <a:lnTo>
                    <a:pt x="310" y="49"/>
                  </a:lnTo>
                  <a:lnTo>
                    <a:pt x="369" y="29"/>
                  </a:lnTo>
                  <a:lnTo>
                    <a:pt x="428" y="13"/>
                  </a:lnTo>
                  <a:lnTo>
                    <a:pt x="490" y="3"/>
                  </a:lnTo>
                  <a:lnTo>
                    <a:pt x="553" y="0"/>
                  </a:lnTo>
                  <a:lnTo>
                    <a:pt x="617" y="2"/>
                  </a:lnTo>
                  <a:lnTo>
                    <a:pt x="680" y="11"/>
                  </a:lnTo>
                  <a:lnTo>
                    <a:pt x="740" y="27"/>
                  </a:lnTo>
                  <a:lnTo>
                    <a:pt x="800" y="48"/>
                  </a:lnTo>
                  <a:lnTo>
                    <a:pt x="858" y="74"/>
                  </a:lnTo>
                  <a:lnTo>
                    <a:pt x="911" y="107"/>
                  </a:lnTo>
                  <a:lnTo>
                    <a:pt x="959" y="147"/>
                  </a:lnTo>
                  <a:lnTo>
                    <a:pt x="1013" y="199"/>
                  </a:lnTo>
                  <a:lnTo>
                    <a:pt x="1105" y="157"/>
                  </a:lnTo>
                  <a:lnTo>
                    <a:pt x="1041" y="321"/>
                  </a:lnTo>
                  <a:lnTo>
                    <a:pt x="845" y="262"/>
                  </a:lnTo>
                  <a:lnTo>
                    <a:pt x="940" y="229"/>
                  </a:lnTo>
                  <a:lnTo>
                    <a:pt x="904" y="196"/>
                  </a:lnTo>
                  <a:lnTo>
                    <a:pt x="859" y="164"/>
                  </a:lnTo>
                  <a:lnTo>
                    <a:pt x="804" y="133"/>
                  </a:lnTo>
                  <a:lnTo>
                    <a:pt x="748" y="112"/>
                  </a:lnTo>
                  <a:lnTo>
                    <a:pt x="683" y="97"/>
                  </a:lnTo>
                  <a:lnTo>
                    <a:pt x="622" y="87"/>
                  </a:lnTo>
                  <a:lnTo>
                    <a:pt x="558" y="84"/>
                  </a:lnTo>
                  <a:lnTo>
                    <a:pt x="495" y="89"/>
                  </a:lnTo>
                  <a:lnTo>
                    <a:pt x="431" y="101"/>
                  </a:lnTo>
                  <a:lnTo>
                    <a:pt x="377" y="117"/>
                  </a:lnTo>
                  <a:lnTo>
                    <a:pt x="321" y="140"/>
                  </a:lnTo>
                  <a:lnTo>
                    <a:pt x="280" y="163"/>
                  </a:lnTo>
                  <a:lnTo>
                    <a:pt x="234" y="198"/>
                  </a:lnTo>
                  <a:lnTo>
                    <a:pt x="190" y="238"/>
                  </a:lnTo>
                  <a:lnTo>
                    <a:pt x="149" y="283"/>
                  </a:lnTo>
                  <a:lnTo>
                    <a:pt x="115" y="322"/>
                  </a:lnTo>
                  <a:lnTo>
                    <a:pt x="0" y="322"/>
                  </a:lnTo>
                  <a:close/>
                </a:path>
              </a:pathLst>
            </a:custGeom>
            <a:solidFill>
              <a:srgbClr val="FC0128"/>
            </a:solidFill>
            <a:ln w="0">
              <a:solidFill>
                <a:srgbClr val="FC012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595313" y="5387975"/>
            <a:ext cx="736327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r>
              <a:rPr lang="en-US" sz="1600" b="1" dirty="0" err="1" smtClean="0">
                <a:latin typeface="+mn-lt"/>
              </a:rPr>
              <a:t>Custo</a:t>
            </a:r>
            <a:r>
              <a:rPr lang="en-US" sz="1600" b="1" dirty="0" smtClean="0">
                <a:latin typeface="+mn-lt"/>
              </a:rPr>
              <a:t> Alto</a:t>
            </a:r>
            <a:endParaRPr lang="en-US" sz="1600" b="1" dirty="0">
              <a:latin typeface="+mn-lt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2195736" y="5445224"/>
            <a:ext cx="860127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r>
              <a:rPr lang="en-US" sz="1600" b="1" dirty="0" err="1" smtClean="0">
                <a:latin typeface="+mn-lt"/>
              </a:rPr>
              <a:t>Cresci-mento</a:t>
            </a:r>
            <a:r>
              <a:rPr lang="en-US" sz="1600" b="1" dirty="0" smtClean="0">
                <a:latin typeface="+mn-lt"/>
              </a:rPr>
              <a:t> </a:t>
            </a:r>
            <a:r>
              <a:rPr lang="en-US" sz="1600" b="1" dirty="0" err="1" smtClean="0">
                <a:latin typeface="+mn-lt"/>
              </a:rPr>
              <a:t>Vendas</a:t>
            </a:r>
            <a:endParaRPr lang="en-US" sz="1600" b="1" dirty="0">
              <a:latin typeface="+mn-lt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3795713" y="5464175"/>
            <a:ext cx="920303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r>
              <a:rPr lang="en-US" sz="1600" b="1" dirty="0" smtClean="0">
                <a:latin typeface="+mn-lt"/>
              </a:rPr>
              <a:t>Pico </a:t>
            </a:r>
            <a:r>
              <a:rPr lang="en-US" sz="1600" b="1" dirty="0" err="1" smtClean="0">
                <a:latin typeface="+mn-lt"/>
              </a:rPr>
              <a:t>Lucro</a:t>
            </a:r>
            <a:endParaRPr lang="en-US" sz="1600" b="1" dirty="0">
              <a:latin typeface="+mn-lt"/>
            </a:endParaRP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5548313" y="5464175"/>
            <a:ext cx="823887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r>
              <a:rPr lang="en-US" sz="1600" b="1" dirty="0" smtClean="0">
                <a:latin typeface="+mn-lt"/>
              </a:rPr>
              <a:t>Pico </a:t>
            </a:r>
            <a:r>
              <a:rPr lang="en-US" sz="1600" b="1" dirty="0" err="1" smtClean="0">
                <a:latin typeface="+mn-lt"/>
              </a:rPr>
              <a:t>Vendas</a:t>
            </a:r>
            <a:endParaRPr lang="en-US" sz="1600" b="1" dirty="0">
              <a:latin typeface="+mn-lt"/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7224713" y="5311775"/>
            <a:ext cx="875679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r>
              <a:rPr lang="en-US" sz="1600" b="1" dirty="0" err="1" smtClean="0">
                <a:latin typeface="+mn-lt"/>
              </a:rPr>
              <a:t>Queda</a:t>
            </a:r>
            <a:r>
              <a:rPr lang="en-US" sz="1600" b="1" dirty="0" smtClean="0">
                <a:latin typeface="+mn-lt"/>
              </a:rPr>
              <a:t> </a:t>
            </a:r>
            <a:r>
              <a:rPr lang="en-US" sz="1600" b="1" dirty="0" err="1" smtClean="0">
                <a:latin typeface="+mn-lt"/>
              </a:rPr>
              <a:t>Vendas</a:t>
            </a:r>
            <a:r>
              <a:rPr lang="en-US" sz="1600" b="1" dirty="0" smtClean="0">
                <a:latin typeface="+mn-lt"/>
              </a:rPr>
              <a:t> e </a:t>
            </a:r>
            <a:r>
              <a:rPr lang="en-US" sz="1600" b="1" dirty="0" err="1" smtClean="0">
                <a:latin typeface="+mn-lt"/>
              </a:rPr>
              <a:t>Lucro</a:t>
            </a:r>
            <a:endParaRPr lang="en-US" sz="1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Ciclo de vida do produto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43</a:t>
            </a:fld>
            <a:endParaRPr kumimoji="0"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84250" y="1670050"/>
            <a:ext cx="7327900" cy="37465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pt-BR" sz="2000" smtClean="0">
                <a:latin typeface="+mn-lt"/>
              </a:rPr>
              <a:t>Introdução	    Crescimento	 Maturidade	Queda</a:t>
            </a:r>
            <a:endParaRPr lang="pt-BR" sz="2000">
              <a:latin typeface="+mn-lt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295400" y="5562600"/>
            <a:ext cx="14478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sz="2800" dirty="0" smtClean="0">
                <a:latin typeface="+mn-lt"/>
              </a:rPr>
              <a:t>Tempo</a:t>
            </a:r>
            <a:endParaRPr lang="en-US" sz="2800" dirty="0">
              <a:latin typeface="+mn-lt"/>
            </a:endParaRPr>
          </a:p>
        </p:txBody>
      </p:sp>
      <p:sp>
        <p:nvSpPr>
          <p:cNvPr id="6" name="Text Box 49"/>
          <p:cNvSpPr txBox="1">
            <a:spLocks noChangeArrowheads="1"/>
          </p:cNvSpPr>
          <p:nvPr/>
        </p:nvSpPr>
        <p:spPr bwMode="auto">
          <a:xfrm rot="16200000">
            <a:off x="-174524" y="4396909"/>
            <a:ext cx="1325363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latin typeface="+mn-lt"/>
              </a:rPr>
              <a:t>Volume</a:t>
            </a:r>
          </a:p>
        </p:txBody>
      </p:sp>
      <p:sp>
        <p:nvSpPr>
          <p:cNvPr id="7" name="Line 50"/>
          <p:cNvSpPr>
            <a:spLocks noChangeShapeType="1"/>
          </p:cNvSpPr>
          <p:nvPr/>
        </p:nvSpPr>
        <p:spPr bwMode="auto">
          <a:xfrm>
            <a:off x="2743200" y="5943600"/>
            <a:ext cx="434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" name="Line 51"/>
          <p:cNvSpPr>
            <a:spLocks noChangeShapeType="1"/>
          </p:cNvSpPr>
          <p:nvPr/>
        </p:nvSpPr>
        <p:spPr bwMode="auto">
          <a:xfrm flipV="1">
            <a:off x="533400" y="1905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048000" y="3962400"/>
            <a:ext cx="228600" cy="1447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276600" y="3733800"/>
            <a:ext cx="4572000" cy="167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505200" y="3505200"/>
            <a:ext cx="228600" cy="152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733800" y="3276600"/>
            <a:ext cx="228600" cy="152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962400" y="3048000"/>
            <a:ext cx="228600" cy="152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4191000" y="2819400"/>
            <a:ext cx="228600" cy="152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4419600" y="2667000"/>
            <a:ext cx="228600" cy="152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4648200" y="2514600"/>
            <a:ext cx="228600" cy="152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4876800" y="2362200"/>
            <a:ext cx="228600" cy="152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5105400" y="2286000"/>
            <a:ext cx="228600" cy="152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5334000" y="2209800"/>
            <a:ext cx="228600" cy="152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5562600" y="2133600"/>
            <a:ext cx="685800" cy="167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5791200" y="2133600"/>
            <a:ext cx="228600" cy="152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6019800" y="2133600"/>
            <a:ext cx="228600" cy="152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6248400" y="2209800"/>
            <a:ext cx="228600" cy="152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6477000" y="2286000"/>
            <a:ext cx="228600" cy="152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6705600" y="2438400"/>
            <a:ext cx="228600" cy="152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6934200" y="2590800"/>
            <a:ext cx="228600" cy="152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2819400" y="4191000"/>
            <a:ext cx="228600" cy="1219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2590800" y="4419600"/>
            <a:ext cx="228600" cy="990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2362200" y="4648200"/>
            <a:ext cx="2286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2133600" y="4876800"/>
            <a:ext cx="228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1905000" y="5029200"/>
            <a:ext cx="228600" cy="381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1676400" y="5105400"/>
            <a:ext cx="228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1447800" y="5181600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1219200" y="5257800"/>
            <a:ext cx="228600" cy="15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5" name="Rectangle 35"/>
          <p:cNvSpPr>
            <a:spLocks noChangeArrowheads="1"/>
          </p:cNvSpPr>
          <p:nvPr/>
        </p:nvSpPr>
        <p:spPr bwMode="auto">
          <a:xfrm>
            <a:off x="990600" y="5334000"/>
            <a:ext cx="228600" cy="76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7162800" y="2819400"/>
            <a:ext cx="228600" cy="152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7" name="Rectangle 37"/>
          <p:cNvSpPr>
            <a:spLocks noChangeArrowheads="1"/>
          </p:cNvSpPr>
          <p:nvPr/>
        </p:nvSpPr>
        <p:spPr bwMode="auto">
          <a:xfrm>
            <a:off x="7391400" y="3200400"/>
            <a:ext cx="228600" cy="152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8" name="Rectangle 38"/>
          <p:cNvSpPr>
            <a:spLocks noChangeArrowheads="1"/>
          </p:cNvSpPr>
          <p:nvPr/>
        </p:nvSpPr>
        <p:spPr bwMode="auto">
          <a:xfrm>
            <a:off x="7543800" y="3505200"/>
            <a:ext cx="228600" cy="152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7696200" y="3886200"/>
            <a:ext cx="228600" cy="152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0" name="Rectangle 40"/>
          <p:cNvSpPr>
            <a:spLocks noChangeArrowheads="1"/>
          </p:cNvSpPr>
          <p:nvPr/>
        </p:nvSpPr>
        <p:spPr bwMode="auto">
          <a:xfrm>
            <a:off x="6858000" y="2514600"/>
            <a:ext cx="228600" cy="152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" name="Rectangle 41"/>
          <p:cNvSpPr>
            <a:spLocks noChangeArrowheads="1"/>
          </p:cNvSpPr>
          <p:nvPr/>
        </p:nvSpPr>
        <p:spPr bwMode="auto">
          <a:xfrm>
            <a:off x="7010400" y="2667000"/>
            <a:ext cx="228600" cy="152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2" name="Rectangle 42"/>
          <p:cNvSpPr>
            <a:spLocks noChangeArrowheads="1"/>
          </p:cNvSpPr>
          <p:nvPr/>
        </p:nvSpPr>
        <p:spPr bwMode="auto">
          <a:xfrm>
            <a:off x="7086600" y="2743200"/>
            <a:ext cx="228600" cy="152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3" name="Rectangle 43"/>
          <p:cNvSpPr>
            <a:spLocks noChangeArrowheads="1"/>
          </p:cNvSpPr>
          <p:nvPr/>
        </p:nvSpPr>
        <p:spPr bwMode="auto">
          <a:xfrm>
            <a:off x="7239000" y="2895600"/>
            <a:ext cx="228600" cy="152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4" name="Rectangle 44"/>
          <p:cNvSpPr>
            <a:spLocks noChangeArrowheads="1"/>
          </p:cNvSpPr>
          <p:nvPr/>
        </p:nvSpPr>
        <p:spPr bwMode="auto">
          <a:xfrm>
            <a:off x="7315200" y="3048000"/>
            <a:ext cx="228600" cy="152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" name="Rectangle 45"/>
          <p:cNvSpPr>
            <a:spLocks noChangeArrowheads="1"/>
          </p:cNvSpPr>
          <p:nvPr/>
        </p:nvSpPr>
        <p:spPr bwMode="auto">
          <a:xfrm>
            <a:off x="7467600" y="3352800"/>
            <a:ext cx="228600" cy="152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6629400" y="2362200"/>
            <a:ext cx="228600" cy="152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" name="Rectangle 47"/>
          <p:cNvSpPr>
            <a:spLocks noChangeArrowheads="1"/>
          </p:cNvSpPr>
          <p:nvPr/>
        </p:nvSpPr>
        <p:spPr bwMode="auto">
          <a:xfrm>
            <a:off x="6477000" y="2362200"/>
            <a:ext cx="228600" cy="152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" name="Rectangle 48"/>
          <p:cNvSpPr>
            <a:spLocks noChangeArrowheads="1"/>
          </p:cNvSpPr>
          <p:nvPr/>
        </p:nvSpPr>
        <p:spPr bwMode="auto">
          <a:xfrm>
            <a:off x="5791200" y="2057400"/>
            <a:ext cx="228600" cy="152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" name="Line 5"/>
          <p:cNvSpPr>
            <a:spLocks noChangeShapeType="1"/>
          </p:cNvSpPr>
          <p:nvPr/>
        </p:nvSpPr>
        <p:spPr bwMode="auto">
          <a:xfrm>
            <a:off x="3048000" y="1677988"/>
            <a:ext cx="0" cy="37322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0" name="Line 6"/>
          <p:cNvSpPr>
            <a:spLocks noChangeShapeType="1"/>
          </p:cNvSpPr>
          <p:nvPr/>
        </p:nvSpPr>
        <p:spPr bwMode="auto">
          <a:xfrm>
            <a:off x="4648200" y="1677988"/>
            <a:ext cx="0" cy="37322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1" name="Line 7"/>
          <p:cNvSpPr>
            <a:spLocks noChangeShapeType="1"/>
          </p:cNvSpPr>
          <p:nvPr/>
        </p:nvSpPr>
        <p:spPr bwMode="auto">
          <a:xfrm>
            <a:off x="6324600" y="1677988"/>
            <a:ext cx="0" cy="37322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152400" y="6400800"/>
            <a:ext cx="22098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Arial" pitchFamily="34" charset="0"/>
              </a:rPr>
              <a:t>© 2001 by Prentice Hall,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agenciainnovar8.com.br/resize/image.php/NOTI416d4fbc2a6eb79b20d61826211123a2.jpg?&amp;image=/arquivos/noticias/NOTI416d4fbc2a6eb79b20d61826211123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65" y="390633"/>
            <a:ext cx="9122735" cy="6467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2483768" y="0"/>
            <a:ext cx="4752528" cy="126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 smtClean="0"/>
              <a:t>Satisfação do Cliente</a:t>
            </a:r>
            <a:endParaRPr lang="pt-BR" sz="4800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2195736" y="4985792"/>
            <a:ext cx="5328592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dirty="0" smtClean="0"/>
              <a:t>Sucesso da Empresa</a:t>
            </a:r>
            <a:endParaRPr lang="pt-BR" sz="5400" dirty="0"/>
          </a:p>
        </p:txBody>
      </p:sp>
      <p:sp>
        <p:nvSpPr>
          <p:cNvPr id="10" name="Seta para baixo 9"/>
          <p:cNvSpPr/>
          <p:nvPr/>
        </p:nvSpPr>
        <p:spPr>
          <a:xfrm>
            <a:off x="4211960" y="1268760"/>
            <a:ext cx="1296144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555776" y="2420888"/>
            <a:ext cx="4752528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 smtClean="0"/>
              <a:t>Fidelidade do Cliente</a:t>
            </a:r>
            <a:endParaRPr lang="pt-BR" sz="4800" dirty="0"/>
          </a:p>
        </p:txBody>
      </p:sp>
      <p:sp>
        <p:nvSpPr>
          <p:cNvPr id="12" name="Seta para baixo 11"/>
          <p:cNvSpPr/>
          <p:nvPr/>
        </p:nvSpPr>
        <p:spPr>
          <a:xfrm>
            <a:off x="4283968" y="3789040"/>
            <a:ext cx="1296144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10" grpId="0" animBg="1"/>
      <p:bldP spid="11" grpId="0" build="allAtOnce" animBg="1"/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8101408" cy="5040560"/>
          </a:xfrm>
        </p:spPr>
        <p:txBody>
          <a:bodyPr>
            <a:noAutofit/>
          </a:bodyPr>
          <a:lstStyle/>
          <a:p>
            <a:pPr algn="just"/>
            <a:r>
              <a:rPr lang="pt-BR" sz="4000" dirty="0" err="1" smtClean="0">
                <a:solidFill>
                  <a:schemeClr val="tx1"/>
                </a:solidFill>
              </a:rPr>
              <a:t>Kotler</a:t>
            </a:r>
            <a:r>
              <a:rPr lang="pt-BR" sz="4000" dirty="0" smtClean="0">
                <a:solidFill>
                  <a:schemeClr val="tx1"/>
                </a:solidFill>
              </a:rPr>
              <a:t> (2000, p. 70) descreve o perfil do cliente altamente satisfeito: </a:t>
            </a:r>
          </a:p>
          <a:p>
            <a:pPr algn="just"/>
            <a:endParaRPr lang="pt-BR" sz="4000" dirty="0" smtClean="0">
              <a:solidFill>
                <a:schemeClr val="tx1"/>
              </a:solidFill>
            </a:endParaRPr>
          </a:p>
          <a:p>
            <a:pPr marL="742950" indent="-742950" algn="just">
              <a:buAutoNum type="alphaLcParenR"/>
            </a:pPr>
            <a:r>
              <a:rPr lang="pt-BR" sz="4000" dirty="0" smtClean="0">
                <a:solidFill>
                  <a:schemeClr val="tx1"/>
                </a:solidFill>
              </a:rPr>
              <a:t>permanece fiel por mais tempo; </a:t>
            </a:r>
          </a:p>
        </p:txBody>
      </p:sp>
      <p:pic>
        <p:nvPicPr>
          <p:cNvPr id="4" name="Imagem 3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8101408" cy="5040560"/>
          </a:xfrm>
        </p:spPr>
        <p:txBody>
          <a:bodyPr>
            <a:noAutofit/>
          </a:bodyPr>
          <a:lstStyle/>
          <a:p>
            <a:pPr algn="just"/>
            <a:r>
              <a:rPr lang="pt-BR" sz="4000" dirty="0" err="1" smtClean="0">
                <a:solidFill>
                  <a:schemeClr val="tx1"/>
                </a:solidFill>
              </a:rPr>
              <a:t>Kotler</a:t>
            </a:r>
            <a:r>
              <a:rPr lang="pt-BR" sz="4000" dirty="0" smtClean="0">
                <a:solidFill>
                  <a:schemeClr val="tx1"/>
                </a:solidFill>
              </a:rPr>
              <a:t> (2000, p. 70) descreve o perfil do cliente altamente satisfeito: </a:t>
            </a:r>
          </a:p>
          <a:p>
            <a:pPr algn="just"/>
            <a:endParaRPr lang="pt-BR" sz="4000" dirty="0" smtClean="0">
              <a:solidFill>
                <a:schemeClr val="tx1"/>
              </a:solidFill>
            </a:endParaRPr>
          </a:p>
          <a:p>
            <a:pPr algn="just"/>
            <a:r>
              <a:rPr lang="pt-BR" sz="4000" dirty="0" smtClean="0">
                <a:solidFill>
                  <a:schemeClr val="tx1"/>
                </a:solidFill>
              </a:rPr>
              <a:t>b) compra mais à medida que a empresa lança novos produtos ou aperfeiçoa produtos existentes; </a:t>
            </a:r>
            <a:endParaRPr lang="pt-BR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8101408" cy="5040560"/>
          </a:xfrm>
        </p:spPr>
        <p:txBody>
          <a:bodyPr>
            <a:noAutofit/>
          </a:bodyPr>
          <a:lstStyle/>
          <a:p>
            <a:pPr algn="just"/>
            <a:r>
              <a:rPr lang="pt-BR" sz="4000" dirty="0" err="1" smtClean="0">
                <a:solidFill>
                  <a:schemeClr val="tx1"/>
                </a:solidFill>
              </a:rPr>
              <a:t>Kotler</a:t>
            </a:r>
            <a:r>
              <a:rPr lang="pt-BR" sz="4000" dirty="0" smtClean="0">
                <a:solidFill>
                  <a:schemeClr val="tx1"/>
                </a:solidFill>
              </a:rPr>
              <a:t> (2000, p. 70) descreve o perfil do cliente altamente satisfeito: </a:t>
            </a:r>
          </a:p>
          <a:p>
            <a:pPr algn="just"/>
            <a:endParaRPr lang="pt-BR" sz="4000" dirty="0" smtClean="0">
              <a:solidFill>
                <a:schemeClr val="tx1"/>
              </a:solidFill>
            </a:endParaRPr>
          </a:p>
          <a:p>
            <a:pPr algn="just"/>
            <a:r>
              <a:rPr lang="pt-BR" sz="4000" dirty="0" smtClean="0">
                <a:solidFill>
                  <a:schemeClr val="tx1"/>
                </a:solidFill>
              </a:rPr>
              <a:t>c) fala favoravelmente da empresa e de seus produtos; </a:t>
            </a:r>
            <a:endParaRPr lang="pt-BR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8101408" cy="5040560"/>
          </a:xfrm>
        </p:spPr>
        <p:txBody>
          <a:bodyPr>
            <a:noAutofit/>
          </a:bodyPr>
          <a:lstStyle/>
          <a:p>
            <a:pPr algn="just"/>
            <a:r>
              <a:rPr lang="pt-BR" sz="4000" dirty="0" err="1" smtClean="0">
                <a:solidFill>
                  <a:schemeClr val="tx1"/>
                </a:solidFill>
              </a:rPr>
              <a:t>Kotler</a:t>
            </a:r>
            <a:r>
              <a:rPr lang="pt-BR" sz="4000" dirty="0" smtClean="0">
                <a:solidFill>
                  <a:schemeClr val="tx1"/>
                </a:solidFill>
              </a:rPr>
              <a:t> (2000, p. 70) descreve o perfil do cliente altamente satisfeito: </a:t>
            </a:r>
          </a:p>
          <a:p>
            <a:pPr algn="just"/>
            <a:endParaRPr lang="pt-BR" sz="4000" dirty="0" smtClean="0">
              <a:solidFill>
                <a:schemeClr val="tx1"/>
              </a:solidFill>
            </a:endParaRPr>
          </a:p>
          <a:p>
            <a:pPr algn="just"/>
            <a:r>
              <a:rPr lang="pt-BR" sz="4000" dirty="0" smtClean="0">
                <a:solidFill>
                  <a:schemeClr val="tx1"/>
                </a:solidFill>
              </a:rPr>
              <a:t>d) dá menos atenção a marcas e propaganda concorrentes e é menos sensível a preço; </a:t>
            </a:r>
            <a:endParaRPr lang="pt-BR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51520" y="332656"/>
            <a:ext cx="85689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Case 2: SUPERMERCADO DIA</a:t>
            </a:r>
            <a:endParaRPr lang="pt-BR" sz="2800" dirty="0" smtClean="0"/>
          </a:p>
          <a:p>
            <a:endParaRPr lang="pt-BR" sz="2800" dirty="0" smtClean="0"/>
          </a:p>
          <a:p>
            <a:r>
              <a:rPr lang="pt-BR" sz="2800" dirty="0" smtClean="0"/>
              <a:t>Dicas de como escolher os melhores alimentos, como “Escolha a laranja pelo peso. Quanto mais pesada a laranja, mais suco ela rende!” fazem sucesso com o púbico. Divulgue informações importantes, que prendam a atenção de seus consumidores e que possam agregar algo em suas vidas.</a:t>
            </a:r>
            <a:endParaRPr lang="pt-BR" sz="2800" dirty="0"/>
          </a:p>
        </p:txBody>
      </p:sp>
      <p:pic>
        <p:nvPicPr>
          <p:cNvPr id="3" name="Imagem 2" descr="logo_dia_al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5278" y="-1"/>
            <a:ext cx="3238722" cy="997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8101408" cy="5040560"/>
          </a:xfrm>
        </p:spPr>
        <p:txBody>
          <a:bodyPr>
            <a:noAutofit/>
          </a:bodyPr>
          <a:lstStyle/>
          <a:p>
            <a:pPr algn="just"/>
            <a:r>
              <a:rPr lang="pt-BR" sz="4000" dirty="0" err="1" smtClean="0">
                <a:solidFill>
                  <a:schemeClr val="tx1"/>
                </a:solidFill>
              </a:rPr>
              <a:t>Kotler</a:t>
            </a:r>
            <a:r>
              <a:rPr lang="pt-BR" sz="4000" dirty="0" smtClean="0">
                <a:solidFill>
                  <a:schemeClr val="tx1"/>
                </a:solidFill>
              </a:rPr>
              <a:t> (2000, p. 70) descreve o perfil do cliente altamente satisfeito: </a:t>
            </a:r>
          </a:p>
          <a:p>
            <a:pPr algn="just"/>
            <a:endParaRPr lang="pt-BR" sz="4000" dirty="0" smtClean="0">
              <a:solidFill>
                <a:schemeClr val="tx1"/>
              </a:solidFill>
            </a:endParaRPr>
          </a:p>
          <a:p>
            <a:pPr algn="just"/>
            <a:r>
              <a:rPr lang="pt-BR" sz="4000" dirty="0" smtClean="0">
                <a:solidFill>
                  <a:schemeClr val="tx1"/>
                </a:solidFill>
              </a:rPr>
              <a:t>e) oferece ideias sobre produtos ou serviços à empresa; </a:t>
            </a:r>
            <a:endParaRPr lang="pt-BR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8101408" cy="5040560"/>
          </a:xfrm>
        </p:spPr>
        <p:txBody>
          <a:bodyPr>
            <a:noAutofit/>
          </a:bodyPr>
          <a:lstStyle/>
          <a:p>
            <a:pPr algn="just"/>
            <a:r>
              <a:rPr lang="pt-BR" sz="4000" dirty="0" err="1" smtClean="0">
                <a:solidFill>
                  <a:schemeClr val="tx1"/>
                </a:solidFill>
              </a:rPr>
              <a:t>Kotler</a:t>
            </a:r>
            <a:r>
              <a:rPr lang="pt-BR" sz="4000" dirty="0" smtClean="0">
                <a:solidFill>
                  <a:schemeClr val="tx1"/>
                </a:solidFill>
              </a:rPr>
              <a:t> (2000, p. 70) descreve o perfil do cliente altamente satisfeito: </a:t>
            </a:r>
          </a:p>
          <a:p>
            <a:pPr algn="just"/>
            <a:endParaRPr lang="pt-BR" sz="4000" dirty="0" smtClean="0">
              <a:solidFill>
                <a:schemeClr val="tx1"/>
              </a:solidFill>
            </a:endParaRPr>
          </a:p>
          <a:p>
            <a:pPr algn="just"/>
            <a:r>
              <a:rPr lang="pt-BR" sz="4000" dirty="0" smtClean="0">
                <a:solidFill>
                  <a:schemeClr val="tx1"/>
                </a:solidFill>
              </a:rPr>
              <a:t>f) custa menos para ser atendido do que novos clientes, uma vez que as transações são rotineiras.</a:t>
            </a:r>
            <a:endParaRPr lang="pt-BR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51520" y="764704"/>
            <a:ext cx="85689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Case 3: RISQUÉ</a:t>
            </a:r>
            <a:endParaRPr lang="pt-BR" sz="2800" dirty="0" smtClean="0"/>
          </a:p>
          <a:p>
            <a:endParaRPr lang="pt-BR" sz="2800" dirty="0" smtClean="0"/>
          </a:p>
          <a:p>
            <a:r>
              <a:rPr lang="pt-BR" sz="2800" dirty="0" smtClean="0"/>
              <a:t>Uma das marcas de esmalte mais utilizadas pelas mulheres brasileiras é a </a:t>
            </a:r>
            <a:r>
              <a:rPr lang="pt-BR" sz="2800" dirty="0" err="1" smtClean="0"/>
              <a:t>Risqué</a:t>
            </a:r>
            <a:r>
              <a:rPr lang="pt-BR" sz="2800" dirty="0" smtClean="0"/>
              <a:t>. A empresa investe bastante em ações web que estreitam ainda mais o relacionamento com suas clientes fiéis. Seu site possui o catálogo de produtos, dicas para cuidados das unhas, simulador (você consegue verificar na prática como a cor ficará em suas unhas), aplicativos exclusivos, blog e muito mais! É um excelente portal para a mulherada se divertir e soltar a imaginação nas cores de suas unhas.</a:t>
            </a:r>
          </a:p>
        </p:txBody>
      </p:sp>
      <p:pic>
        <p:nvPicPr>
          <p:cNvPr id="3" name="Imagem 2" descr="LOGORI~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6395" y="0"/>
            <a:ext cx="2917605" cy="1434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51520" y="548680"/>
            <a:ext cx="85689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Case 3: RISQUÉ</a:t>
            </a:r>
            <a:endParaRPr lang="pt-BR" sz="2800" dirty="0" smtClean="0"/>
          </a:p>
          <a:p>
            <a:endParaRPr lang="pt-BR" sz="2800" dirty="0" smtClean="0"/>
          </a:p>
          <a:p>
            <a:r>
              <a:rPr lang="pt-BR" sz="2800" dirty="0" smtClean="0"/>
              <a:t>No </a:t>
            </a:r>
            <a:r>
              <a:rPr lang="pt-BR" sz="2800" dirty="0" err="1" smtClean="0"/>
              <a:t>Facebook</a:t>
            </a:r>
            <a:r>
              <a:rPr lang="pt-BR" sz="2800" dirty="0" smtClean="0"/>
              <a:t> a empresa arrasa! Demonstra, através de fotos coloridas, toda a modernidade e tecnologia dos esmaltes, com linguagem próxima e intima com seu público. As mulheres podem mandar fotos de suas mãos com seus esmaltes favoritos que a </a:t>
            </a:r>
            <a:r>
              <a:rPr lang="pt-BR" sz="2800" dirty="0" err="1" smtClean="0"/>
              <a:t>Risqué</a:t>
            </a:r>
            <a:r>
              <a:rPr lang="pt-BR" sz="2800" dirty="0" smtClean="0"/>
              <a:t> publica e faz sucesso!</a:t>
            </a:r>
            <a:endParaRPr lang="pt-BR" sz="2800" dirty="0"/>
          </a:p>
        </p:txBody>
      </p:sp>
      <p:pic>
        <p:nvPicPr>
          <p:cNvPr id="3" name="Imagem 2" descr="LOGORI~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6395" y="0"/>
            <a:ext cx="2917605" cy="1434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51520" y="548680"/>
            <a:ext cx="85689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Case 4: TIGRE</a:t>
            </a:r>
          </a:p>
          <a:p>
            <a:endParaRPr lang="pt-BR" sz="2800" dirty="0" smtClean="0"/>
          </a:p>
          <a:p>
            <a:r>
              <a:rPr lang="pt-BR" sz="2800" dirty="0" smtClean="0"/>
              <a:t>A Tigre é um exemplo interessante de como uma empresa com um assunto um pouco mais especifico pode conquistar seu público de forma criativa. Em seu site, além da parte institucional e de produtos, a empresa divulga o “Mundo Tigre”, que foca no compartilhamento de conhecimento para seu público incluindo o “Jornal Tigre e você”, com conteúdo que </a:t>
            </a:r>
            <a:r>
              <a:rPr lang="pt-BR" sz="2800" b="1" dirty="0" smtClean="0"/>
              <a:t>ajudará os instaladores em seu dia a dia</a:t>
            </a:r>
            <a:r>
              <a:rPr lang="pt-BR" sz="2800" dirty="0" smtClean="0"/>
              <a:t>, dicas de utilização dos produtos e os serviços da empresa.</a:t>
            </a:r>
          </a:p>
        </p:txBody>
      </p:sp>
      <p:pic>
        <p:nvPicPr>
          <p:cNvPr id="3" name="Imagem 2" descr="1bbb08d05af188139c05b57ede5d01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9655" y="0"/>
            <a:ext cx="4634345" cy="1394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51520" y="620688"/>
            <a:ext cx="85689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Case 4: TIGRE</a:t>
            </a:r>
          </a:p>
          <a:p>
            <a:endParaRPr lang="pt-BR" sz="2800" dirty="0" smtClean="0"/>
          </a:p>
          <a:p>
            <a:r>
              <a:rPr lang="pt-BR" sz="2800" dirty="0" smtClean="0"/>
              <a:t>A Tigre possui um canal no </a:t>
            </a:r>
            <a:r>
              <a:rPr lang="pt-BR" sz="2800" dirty="0" err="1" smtClean="0"/>
              <a:t>Youtube</a:t>
            </a:r>
            <a:r>
              <a:rPr lang="pt-BR" sz="2800" dirty="0" smtClean="0"/>
              <a:t>, onde divulga seus comerciais, produtos e passo a passo para instalações. Estão também no </a:t>
            </a:r>
            <a:r>
              <a:rPr lang="pt-BR" sz="2800" dirty="0" err="1" smtClean="0"/>
              <a:t>Plus</a:t>
            </a:r>
            <a:r>
              <a:rPr lang="pt-BR" sz="2800" dirty="0" smtClean="0"/>
              <a:t>, </a:t>
            </a:r>
            <a:r>
              <a:rPr lang="pt-BR" sz="2800" dirty="0" err="1" smtClean="0"/>
              <a:t>Twitter</a:t>
            </a:r>
            <a:r>
              <a:rPr lang="pt-BR" sz="2800" dirty="0" smtClean="0"/>
              <a:t> e </a:t>
            </a:r>
            <a:r>
              <a:rPr lang="pt-BR" sz="2800" dirty="0" err="1" smtClean="0"/>
              <a:t>Facebook</a:t>
            </a:r>
            <a:r>
              <a:rPr lang="pt-BR" sz="2800" dirty="0" smtClean="0"/>
              <a:t>. Este último, com mais de 70 mil seguidores, divulga informações da empresa de uma maneira “humana”, deixando de lado as especificações técnicas de seus produtos.</a:t>
            </a:r>
          </a:p>
          <a:p>
            <a:r>
              <a:rPr lang="pt-BR" sz="2800" dirty="0" smtClean="0"/>
              <a:t>Investem em dicas como “Cuidados com gastos desnecessários em obras” ou “Vai furar a parede? </a:t>
            </a:r>
          </a:p>
        </p:txBody>
      </p:sp>
      <p:pic>
        <p:nvPicPr>
          <p:cNvPr id="3" name="Imagem 2" descr="1bbb08d05af188139c05b57ede5d01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9655" y="0"/>
            <a:ext cx="4634345" cy="1394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2293</Words>
  <Application>Microsoft Office PowerPoint</Application>
  <PresentationFormat>Apresentação na tela (4:3)</PresentationFormat>
  <Paragraphs>229</Paragraphs>
  <Slides>51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52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Posicionamento da empresa</vt:lpstr>
      <vt:lpstr>Pesquisa de Mercado</vt:lpstr>
      <vt:lpstr>Pesquisa de Mercado</vt:lpstr>
      <vt:lpstr>Como aplicar um marketing um-a-um efetivo</vt:lpstr>
      <vt:lpstr>Pesquisa de Mercado</vt:lpstr>
      <vt:lpstr>Selecionando o mercado alvo</vt:lpstr>
      <vt:lpstr>Posicionamento</vt:lpstr>
      <vt:lpstr>Estratégias de mercado para empreendedores de risco</vt:lpstr>
      <vt:lpstr>Estratégias de mercado para empreendedores de risco</vt:lpstr>
      <vt:lpstr>Estratégias de mercado para empreendedores de risco</vt:lpstr>
      <vt:lpstr>Estratégias de mercado para empreendedores de risco</vt:lpstr>
      <vt:lpstr>Estratégias de mercado para empreendedores de risco</vt:lpstr>
      <vt:lpstr>Criando uma estratégia de mercado</vt:lpstr>
      <vt:lpstr>Foco no cliente</vt:lpstr>
      <vt:lpstr>Foco no cliente</vt:lpstr>
      <vt:lpstr>Busca pela qualidade</vt:lpstr>
      <vt:lpstr>Atenção com a satisfação do cliente</vt:lpstr>
      <vt:lpstr>Concentração na inovação</vt:lpstr>
      <vt:lpstr>Ênfase na velocidade de atendimento</vt:lpstr>
      <vt:lpstr>Estágios no ciclo de vida do produto</vt:lpstr>
      <vt:lpstr>Ciclo de vida do produto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Vipievski</dc:creator>
  <cp:lastModifiedBy>Vipievski</cp:lastModifiedBy>
  <cp:revision>7</cp:revision>
  <dcterms:created xsi:type="dcterms:W3CDTF">2015-10-30T11:54:36Z</dcterms:created>
  <dcterms:modified xsi:type="dcterms:W3CDTF">2017-10-05T19:23:29Z</dcterms:modified>
</cp:coreProperties>
</file>