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2" r:id="rId23"/>
    <p:sldId id="283" r:id="rId24"/>
    <p:sldId id="284" r:id="rId25"/>
    <p:sldId id="286" r:id="rId26"/>
    <p:sldId id="287" r:id="rId27"/>
    <p:sldId id="288" r:id="rId28"/>
    <p:sldId id="289" r:id="rId29"/>
    <p:sldId id="290" r:id="rId30"/>
    <p:sldId id="291" r:id="rId31"/>
    <p:sldId id="285" r:id="rId32"/>
    <p:sldId id="292" r:id="rId33"/>
    <p:sldId id="293" r:id="rId34"/>
    <p:sldId id="294" r:id="rId35"/>
    <p:sldId id="295" r:id="rId36"/>
    <p:sldId id="296" r:id="rId37"/>
    <p:sldId id="297" r:id="rId38"/>
    <p:sldId id="298" r:id="rId39"/>
    <p:sldId id="304" r:id="rId40"/>
    <p:sldId id="306" r:id="rId41"/>
    <p:sldId id="299" r:id="rId42"/>
    <p:sldId id="300" r:id="rId43"/>
    <p:sldId id="301" r:id="rId44"/>
    <p:sldId id="302" r:id="rId45"/>
    <p:sldId id="303" r:id="rId46"/>
    <p:sldId id="305" r:id="rId47"/>
    <p:sldId id="281" r:id="rId48"/>
    <p:sldId id="308" r:id="rId49"/>
    <p:sldId id="309" r:id="rId5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5506684-0F14-430B-A671-1EA76D4B93FD}" type="datetimeFigureOut">
              <a:rPr lang="pt-BR" smtClean="0"/>
              <a:pPr/>
              <a:t>24/08/2017</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6E8C720-451B-448F-B309-DE4F6A17653C}"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06684-0F14-430B-A671-1EA76D4B93FD}" type="datetimeFigureOut">
              <a:rPr lang="pt-BR" smtClean="0"/>
              <a:pPr/>
              <a:t>24/08/2017</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8C720-451B-448F-B309-DE4F6A17653C}"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hyperlink" Target="Spots%20Bid&#234;%20ou%20Balde%20com%20apoio%201.mp3"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elhores%20jingles%20de%20todos%20os%20tempos.mp3" TargetMode="External"/><Relationship Id="rId5" Type="http://schemas.openxmlformats.org/officeDocument/2006/relationships/hyperlink" Target="Pavimenta&#231;&#245;es.mp3" TargetMode="External"/><Relationship Id="rId4" Type="http://schemas.openxmlformats.org/officeDocument/2006/relationships/hyperlink" Target="Vinheta%20de%20r&#225;dio%20Rede%20CBN%20e%20Jornal%20CBN%202&#170;%20edi&#231;&#227;o%20-%20Fernando%20Lapis.mp3"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1772816"/>
            <a:ext cx="8208912" cy="1470025"/>
          </a:xfrm>
        </p:spPr>
        <p:txBody>
          <a:bodyPr/>
          <a:lstStyle/>
          <a:p>
            <a:r>
              <a:rPr lang="pt-BR" dirty="0" smtClean="0"/>
              <a:t>Professor Carlos Eduardo </a:t>
            </a:r>
            <a:r>
              <a:rPr lang="pt-BR" dirty="0" err="1" smtClean="0"/>
              <a:t>Vipievski</a:t>
            </a:r>
            <a:endParaRPr lang="pt-BR" dirty="0"/>
          </a:p>
        </p:txBody>
      </p:sp>
      <p:sp>
        <p:nvSpPr>
          <p:cNvPr id="3" name="Subtítulo 2"/>
          <p:cNvSpPr>
            <a:spLocks noGrp="1"/>
          </p:cNvSpPr>
          <p:nvPr>
            <p:ph type="subTitle" idx="1"/>
          </p:nvPr>
        </p:nvSpPr>
        <p:spPr>
          <a:xfrm>
            <a:off x="1259632" y="3573016"/>
            <a:ext cx="4680520" cy="720080"/>
          </a:xfrm>
        </p:spPr>
        <p:txBody>
          <a:bodyPr/>
          <a:lstStyle/>
          <a:p>
            <a:r>
              <a:rPr lang="pt-BR" dirty="0" smtClean="0"/>
              <a:t>duduvipi@hotmail.com</a:t>
            </a:r>
          </a:p>
        </p:txBody>
      </p:sp>
      <p:pic>
        <p:nvPicPr>
          <p:cNvPr id="5" name="Imagem 4" descr="Pinterest-marketing.jpg"/>
          <p:cNvPicPr>
            <a:picLocks noChangeAspect="1"/>
          </p:cNvPicPr>
          <p:nvPr/>
        </p:nvPicPr>
        <p:blipFill>
          <a:blip r:embed="rId2" cstate="print"/>
          <a:stretch>
            <a:fillRect/>
          </a:stretch>
        </p:blipFill>
        <p:spPr>
          <a:xfrm>
            <a:off x="0" y="0"/>
            <a:ext cx="5768162" cy="1318437"/>
          </a:xfrm>
          <a:prstGeom prst="rect">
            <a:avLst/>
          </a:prstGeom>
        </p:spPr>
      </p:pic>
      <p:pic>
        <p:nvPicPr>
          <p:cNvPr id="7" name="Imagem 6" descr="fb_icon_325x325.png"/>
          <p:cNvPicPr>
            <a:picLocks noChangeAspect="1"/>
          </p:cNvPicPr>
          <p:nvPr/>
        </p:nvPicPr>
        <p:blipFill>
          <a:blip r:embed="rId3" cstate="print"/>
          <a:stretch>
            <a:fillRect/>
          </a:stretch>
        </p:blipFill>
        <p:spPr>
          <a:xfrm>
            <a:off x="1331640" y="4509120"/>
            <a:ext cx="1057652" cy="1057652"/>
          </a:xfrm>
          <a:prstGeom prst="rect">
            <a:avLst/>
          </a:prstGeom>
        </p:spPr>
      </p:pic>
      <p:pic>
        <p:nvPicPr>
          <p:cNvPr id="8" name="Imagem 7" descr="unnamed.png"/>
          <p:cNvPicPr>
            <a:picLocks noChangeAspect="1"/>
          </p:cNvPicPr>
          <p:nvPr/>
        </p:nvPicPr>
        <p:blipFill>
          <a:blip r:embed="rId4" cstate="print"/>
          <a:stretch>
            <a:fillRect/>
          </a:stretch>
        </p:blipFill>
        <p:spPr>
          <a:xfrm>
            <a:off x="2699792" y="5132070"/>
            <a:ext cx="1725930" cy="1725930"/>
          </a:xfrm>
          <a:prstGeom prst="rect">
            <a:avLst/>
          </a:prstGeom>
        </p:spPr>
      </p:pic>
      <p:sp>
        <p:nvSpPr>
          <p:cNvPr id="9" name="Subtítulo 2"/>
          <p:cNvSpPr txBox="1">
            <a:spLocks/>
          </p:cNvSpPr>
          <p:nvPr/>
        </p:nvSpPr>
        <p:spPr>
          <a:xfrm>
            <a:off x="3923928" y="5733256"/>
            <a:ext cx="3168352" cy="64807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200" b="0" i="0" u="none" strike="noStrike" kern="1200" cap="none" spc="0" normalizeH="0" baseline="0" noProof="0" dirty="0" smtClean="0">
                <a:ln>
                  <a:noFill/>
                </a:ln>
                <a:solidFill>
                  <a:schemeClr val="tx1">
                    <a:tint val="75000"/>
                  </a:schemeClr>
                </a:solidFill>
                <a:effectLst/>
                <a:uLnTx/>
                <a:uFillTx/>
                <a:latin typeface="+mn-lt"/>
                <a:ea typeface="+mn-ea"/>
                <a:cs typeface="+mn-cs"/>
              </a:rPr>
              <a:t>47 9917 9959</a:t>
            </a:r>
            <a:endParaRPr kumimoji="0" lang="pt-B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ubtítulo 2"/>
          <p:cNvSpPr txBox="1">
            <a:spLocks/>
          </p:cNvSpPr>
          <p:nvPr/>
        </p:nvSpPr>
        <p:spPr>
          <a:xfrm>
            <a:off x="2231232" y="4725144"/>
            <a:ext cx="6912768" cy="576064"/>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200" b="0" i="0" u="none" strike="noStrike" kern="1200" cap="none" spc="0" normalizeH="0" baseline="0" noProof="0" dirty="0" smtClean="0">
                <a:ln>
                  <a:noFill/>
                </a:ln>
                <a:solidFill>
                  <a:schemeClr val="tx1">
                    <a:tint val="75000"/>
                  </a:schemeClr>
                </a:solidFill>
                <a:effectLst/>
                <a:uLnTx/>
                <a:uFillTx/>
                <a:latin typeface="+mn-lt"/>
                <a:ea typeface="+mn-ea"/>
                <a:cs typeface="+mn-cs"/>
              </a:rPr>
              <a:t>facebook.com/</a:t>
            </a:r>
            <a:r>
              <a:rPr kumimoji="0" lang="pt-BR" sz="3200" b="0" i="0" u="none" strike="noStrike" kern="1200" cap="none" spc="0" normalizeH="0" baseline="0" noProof="0" dirty="0" err="1" smtClean="0">
                <a:ln>
                  <a:noFill/>
                </a:ln>
                <a:solidFill>
                  <a:schemeClr val="tx1">
                    <a:tint val="75000"/>
                  </a:schemeClr>
                </a:solidFill>
                <a:effectLst/>
                <a:uLnTx/>
                <a:uFillTx/>
                <a:latin typeface="+mn-lt"/>
                <a:ea typeface="+mn-ea"/>
                <a:cs typeface="+mn-cs"/>
              </a:rPr>
              <a:t>carloseduardovipievski</a:t>
            </a:r>
            <a:endParaRPr kumimoji="0" lang="pt-B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1" name="Imagem 10" descr="email-integration-2.jpg"/>
          <p:cNvPicPr>
            <a:picLocks noChangeAspect="1"/>
          </p:cNvPicPr>
          <p:nvPr/>
        </p:nvPicPr>
        <p:blipFill>
          <a:blip r:embed="rId5" cstate="print"/>
          <a:stretch>
            <a:fillRect/>
          </a:stretch>
        </p:blipFill>
        <p:spPr>
          <a:xfrm>
            <a:off x="323528" y="3212976"/>
            <a:ext cx="1304181" cy="12246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ítulo 2"/>
          <p:cNvSpPr>
            <a:spLocks noGrp="1"/>
          </p:cNvSpPr>
          <p:nvPr>
            <p:ph type="subTitle" idx="1"/>
          </p:nvPr>
        </p:nvSpPr>
        <p:spPr>
          <a:xfrm>
            <a:off x="323850" y="1196975"/>
            <a:ext cx="8496300" cy="5400675"/>
          </a:xfrm>
        </p:spPr>
        <p:txBody>
          <a:bodyPr/>
          <a:lstStyle/>
          <a:p>
            <a:pPr eaLnBrk="1" hangingPunct="1"/>
            <a:r>
              <a:rPr lang="pt-BR" smtClean="0"/>
              <a:t>A mensagem é codificada num sistema de sinais definidos que podem ser gestos, sons, indícios, uma língua natural (português, inglês, espanhol, etc.), ou outros códigos que possuem um significado (por exemplo, as cores do semáforo), e transportada até o destinatário através de um canal de comunicação (o meio por onde circula a mensagem, seja por carta, telefone, comunicado na televisão, etc.).</a:t>
            </a:r>
          </a:p>
        </p:txBody>
      </p:sp>
      <p:pic>
        <p:nvPicPr>
          <p:cNvPr id="24579" name="Imagem 3"/>
          <p:cNvPicPr>
            <a:picLocks noChangeAspect="1"/>
          </p:cNvPicPr>
          <p:nvPr/>
        </p:nvPicPr>
        <p:blipFill>
          <a:blip r:embed="rId2" cstate="print"/>
          <a:srcRect/>
          <a:stretch>
            <a:fillRect/>
          </a:stretch>
        </p:blipFill>
        <p:spPr bwMode="auto">
          <a:xfrm>
            <a:off x="0" y="115888"/>
            <a:ext cx="3889375"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m 4" descr="esquema03.gif"/>
          <p:cNvPicPr>
            <a:picLocks noChangeAspect="1"/>
          </p:cNvPicPr>
          <p:nvPr/>
        </p:nvPicPr>
        <p:blipFill>
          <a:blip r:embed="rId2" cstate="print"/>
          <a:srcRect/>
          <a:stretch>
            <a:fillRect/>
          </a:stretch>
        </p:blipFill>
        <p:spPr bwMode="auto">
          <a:xfrm>
            <a:off x="755650" y="1341438"/>
            <a:ext cx="7356475" cy="4851400"/>
          </a:xfrm>
          <a:prstGeom prst="rect">
            <a:avLst/>
          </a:prstGeom>
          <a:noFill/>
          <a:ln w="9525">
            <a:noFill/>
            <a:miter lim="800000"/>
            <a:headEnd/>
            <a:tailEnd/>
          </a:ln>
        </p:spPr>
      </p:pic>
      <p:pic>
        <p:nvPicPr>
          <p:cNvPr id="25603" name="Picture 3" descr="curso-de-oratoria1"/>
          <p:cNvPicPr>
            <a:picLocks noChangeAspect="1" noChangeArrowheads="1"/>
          </p:cNvPicPr>
          <p:nvPr/>
        </p:nvPicPr>
        <p:blipFill>
          <a:blip r:embed="rId3"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3"/>
          <p:cNvSpPr txBox="1">
            <a:spLocks noChangeArrowheads="1"/>
          </p:cNvSpPr>
          <p:nvPr/>
        </p:nvSpPr>
        <p:spPr bwMode="auto">
          <a:xfrm>
            <a:off x="827088" y="1989138"/>
            <a:ext cx="7273925" cy="584200"/>
          </a:xfrm>
          <a:prstGeom prst="rect">
            <a:avLst/>
          </a:prstGeom>
          <a:noFill/>
          <a:ln w="9525">
            <a:noFill/>
            <a:miter lim="800000"/>
            <a:headEnd/>
            <a:tailEnd/>
          </a:ln>
        </p:spPr>
        <p:txBody>
          <a:bodyPr>
            <a:spAutoFit/>
          </a:bodyPr>
          <a:lstStyle/>
          <a:p>
            <a:r>
              <a:rPr lang="pt-BR" sz="3200"/>
              <a:t>Vídeo – Processos de Comunicação</a:t>
            </a:r>
          </a:p>
        </p:txBody>
      </p:sp>
      <p:pic>
        <p:nvPicPr>
          <p:cNvPr id="26627"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0825" y="1268413"/>
            <a:ext cx="8642350" cy="5078412"/>
          </a:xfrm>
          <a:prstGeom prst="rect">
            <a:avLst/>
          </a:prstGeom>
          <a:noFill/>
        </p:spPr>
        <p:txBody>
          <a:bodyPr>
            <a:spAutoFit/>
          </a:bodyPr>
          <a:lstStyle/>
          <a:p>
            <a:pPr algn="ctr">
              <a:defRPr/>
            </a:pPr>
            <a:r>
              <a:rPr lang="pt-BR" sz="3600" b="1" cap="all" dirty="0"/>
              <a:t>   O RUÍDO NA COMUNICAÇÃO</a:t>
            </a:r>
          </a:p>
          <a:p>
            <a:pPr algn="ctr">
              <a:defRPr/>
            </a:pPr>
            <a:endParaRPr lang="pt-BR" sz="3600" b="1" cap="all" dirty="0"/>
          </a:p>
          <a:p>
            <a:pPr>
              <a:defRPr/>
            </a:pPr>
            <a:r>
              <a:rPr lang="pt-BR" sz="3600" dirty="0"/>
              <a:t>Quem nunca brincou de “telefone sem fio”? José mandava uma mensagem para Ana, que a reenviava para José, que a repassava para João. No final do processo, quase sempre, a mensagem inicial era alterada e o conteúdo original completamente distorcido.</a:t>
            </a:r>
          </a:p>
        </p:txBody>
      </p:sp>
      <p:pic>
        <p:nvPicPr>
          <p:cNvPr id="27651"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0825" y="1196975"/>
            <a:ext cx="8642350" cy="646113"/>
          </a:xfrm>
          <a:prstGeom prst="rect">
            <a:avLst/>
          </a:prstGeom>
          <a:noFill/>
        </p:spPr>
        <p:txBody>
          <a:bodyPr>
            <a:spAutoFit/>
          </a:bodyPr>
          <a:lstStyle/>
          <a:p>
            <a:pPr algn="ctr">
              <a:defRPr/>
            </a:pPr>
            <a:r>
              <a:rPr lang="pt-BR" sz="3600" b="1" cap="all" dirty="0"/>
              <a:t>Vídeo - cometa</a:t>
            </a:r>
            <a:endParaRPr lang="pt-BR" sz="3600" dirty="0"/>
          </a:p>
        </p:txBody>
      </p:sp>
      <p:pic>
        <p:nvPicPr>
          <p:cNvPr id="28675"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0825" y="1196975"/>
            <a:ext cx="8642350" cy="5324475"/>
          </a:xfrm>
          <a:prstGeom prst="rect">
            <a:avLst/>
          </a:prstGeom>
          <a:noFill/>
        </p:spPr>
        <p:txBody>
          <a:bodyPr>
            <a:spAutoFit/>
          </a:bodyPr>
          <a:lstStyle/>
          <a:p>
            <a:pPr algn="ctr">
              <a:defRPr/>
            </a:pPr>
            <a:r>
              <a:rPr lang="pt-BR" sz="3400" b="1" cap="all" dirty="0"/>
              <a:t>O que é feedback?</a:t>
            </a:r>
          </a:p>
          <a:p>
            <a:pPr algn="ctr">
              <a:defRPr/>
            </a:pPr>
            <a:endParaRPr lang="pt-BR" sz="3400" b="1" cap="all" dirty="0"/>
          </a:p>
          <a:p>
            <a:pPr>
              <a:defRPr/>
            </a:pPr>
            <a:r>
              <a:rPr lang="pt-BR" sz="3400" b="1" dirty="0"/>
              <a:t>Feedback </a:t>
            </a:r>
            <a:r>
              <a:rPr lang="pt-BR" sz="3400" dirty="0"/>
              <a:t>é uma palavra inglesa que significa </a:t>
            </a:r>
            <a:r>
              <a:rPr lang="pt-BR" sz="3400" b="1" dirty="0"/>
              <a:t>realimentar </a:t>
            </a:r>
            <a:r>
              <a:rPr lang="pt-BR" sz="3400" dirty="0"/>
              <a:t>ou </a:t>
            </a:r>
            <a:r>
              <a:rPr lang="pt-BR" sz="3400" b="1" dirty="0"/>
              <a:t>dar resposta</a:t>
            </a:r>
            <a:r>
              <a:rPr lang="pt-BR" sz="3400" dirty="0"/>
              <a:t> a um determinado pedido ou acontecimento.</a:t>
            </a:r>
          </a:p>
          <a:p>
            <a:pPr>
              <a:defRPr/>
            </a:pPr>
            <a:endParaRPr lang="pt-BR" sz="3400" dirty="0"/>
          </a:p>
          <a:p>
            <a:pPr>
              <a:defRPr/>
            </a:pPr>
            <a:r>
              <a:rPr lang="pt-BR" sz="3400" dirty="0"/>
              <a:t>Em alguns contextos a palavra feedback pode significar resposta ou reação. Neste caso, o feedback pode ser positivo ou negativo.</a:t>
            </a:r>
          </a:p>
        </p:txBody>
      </p:sp>
      <p:pic>
        <p:nvPicPr>
          <p:cNvPr id="29699"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anacatarina1997.files.wordpress.com/2012/09/emirssor-receptor.png"/>
          <p:cNvPicPr>
            <a:picLocks noChangeAspect="1" noChangeArrowheads="1"/>
          </p:cNvPicPr>
          <p:nvPr/>
        </p:nvPicPr>
        <p:blipFill>
          <a:blip r:embed="rId2" cstate="print"/>
          <a:srcRect/>
          <a:stretch>
            <a:fillRect/>
          </a:stretch>
        </p:blipFill>
        <p:spPr bwMode="auto">
          <a:xfrm>
            <a:off x="285750" y="2133600"/>
            <a:ext cx="8701088" cy="3527425"/>
          </a:xfrm>
          <a:prstGeom prst="rect">
            <a:avLst/>
          </a:prstGeom>
          <a:noFill/>
          <a:ln w="9525">
            <a:noFill/>
            <a:miter lim="800000"/>
            <a:headEnd/>
            <a:tailEnd/>
          </a:ln>
        </p:spPr>
      </p:pic>
      <p:pic>
        <p:nvPicPr>
          <p:cNvPr id="30723" name="Picture 3" descr="curso-de-oratoria1"/>
          <p:cNvPicPr>
            <a:picLocks noChangeAspect="1" noChangeArrowheads="1"/>
          </p:cNvPicPr>
          <p:nvPr/>
        </p:nvPicPr>
        <p:blipFill>
          <a:blip r:embed="rId3"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ixaDeTexto 3"/>
          <p:cNvSpPr txBox="1">
            <a:spLocks noChangeArrowheads="1"/>
          </p:cNvSpPr>
          <p:nvPr/>
        </p:nvSpPr>
        <p:spPr bwMode="auto">
          <a:xfrm>
            <a:off x="827088" y="2276475"/>
            <a:ext cx="6985000" cy="646113"/>
          </a:xfrm>
          <a:prstGeom prst="rect">
            <a:avLst/>
          </a:prstGeom>
          <a:noFill/>
          <a:ln w="9525">
            <a:noFill/>
            <a:miter lim="800000"/>
            <a:headEnd/>
            <a:tailEnd/>
          </a:ln>
        </p:spPr>
        <p:txBody>
          <a:bodyPr>
            <a:spAutoFit/>
          </a:bodyPr>
          <a:lstStyle/>
          <a:p>
            <a:r>
              <a:rPr lang="pt-BR" sz="3600"/>
              <a:t>Vídeo – Duplo sentido</a:t>
            </a:r>
          </a:p>
        </p:txBody>
      </p:sp>
      <p:pic>
        <p:nvPicPr>
          <p:cNvPr id="31747"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4"/>
          <p:cNvSpPr txBox="1">
            <a:spLocks noChangeArrowheads="1"/>
          </p:cNvSpPr>
          <p:nvPr/>
        </p:nvSpPr>
        <p:spPr bwMode="auto">
          <a:xfrm>
            <a:off x="250825" y="1484313"/>
            <a:ext cx="8642350" cy="5078412"/>
          </a:xfrm>
          <a:prstGeom prst="rect">
            <a:avLst/>
          </a:prstGeom>
          <a:noFill/>
          <a:ln w="9525">
            <a:noFill/>
            <a:miter lim="800000"/>
            <a:headEnd/>
            <a:tailEnd/>
          </a:ln>
        </p:spPr>
        <p:txBody>
          <a:bodyPr>
            <a:spAutoFit/>
          </a:bodyPr>
          <a:lstStyle/>
          <a:p>
            <a:pPr algn="ctr"/>
            <a:r>
              <a:rPr lang="pt-BR" sz="3600"/>
              <a:t>Ética é um termo muito usado e pouco efetivado em seu sentido neste início de século. A mídia é o lugar onde essa discrepância é ainda mais salientada. Pornografias apresentadas como arte, explorações das desgraças alheias exibidas como notícias, assassinatos colocados em questão com relação ao assassino ser justo ou não.</a:t>
            </a:r>
            <a:endParaRPr lang="pt-BR" sz="3400"/>
          </a:p>
        </p:txBody>
      </p:sp>
      <p:pic>
        <p:nvPicPr>
          <p:cNvPr id="33795"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ixaDeTexto 4"/>
          <p:cNvSpPr txBox="1">
            <a:spLocks noChangeArrowheads="1"/>
          </p:cNvSpPr>
          <p:nvPr/>
        </p:nvSpPr>
        <p:spPr bwMode="auto">
          <a:xfrm>
            <a:off x="250825" y="1484313"/>
            <a:ext cx="8893175" cy="4524375"/>
          </a:xfrm>
          <a:prstGeom prst="rect">
            <a:avLst/>
          </a:prstGeom>
          <a:noFill/>
          <a:ln w="9525">
            <a:noFill/>
            <a:miter lim="800000"/>
            <a:headEnd/>
            <a:tailEnd/>
          </a:ln>
        </p:spPr>
        <p:txBody>
          <a:bodyPr>
            <a:spAutoFit/>
          </a:bodyPr>
          <a:lstStyle/>
          <a:p>
            <a:r>
              <a:rPr lang="pt-BR" sz="3600"/>
              <a:t>A facilidade de acesso à informação e o aumento considerável dos canais informativos criaram certos perigos.</a:t>
            </a:r>
          </a:p>
          <a:p>
            <a:endParaRPr lang="pt-BR" sz="3600"/>
          </a:p>
          <a:p>
            <a:r>
              <a:rPr lang="pt-BR" sz="3600"/>
              <a:t>Em consequência, a liberdade de comunicação aumenta a responsabilidade individual nas mensagens e nos seus efeitos. </a:t>
            </a:r>
            <a:endParaRPr lang="pt-BR" sz="3400"/>
          </a:p>
        </p:txBody>
      </p:sp>
      <p:pic>
        <p:nvPicPr>
          <p:cNvPr id="34819"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pel-de-parede.jpg"/>
          <p:cNvPicPr>
            <a:picLocks noChangeAspect="1"/>
          </p:cNvPicPr>
          <p:nvPr/>
        </p:nvPicPr>
        <p:blipFill>
          <a:blip r:embed="rId2" cstate="print"/>
          <a:stretch>
            <a:fillRect/>
          </a:stretch>
        </p:blipFill>
        <p:spPr>
          <a:xfrm>
            <a:off x="928662" y="0"/>
            <a:ext cx="7184756" cy="34752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Imagem 6" descr="RRPP.png"/>
          <p:cNvPicPr>
            <a:picLocks noChangeAspect="1"/>
          </p:cNvPicPr>
          <p:nvPr/>
        </p:nvPicPr>
        <p:blipFill>
          <a:blip r:embed="rId3" cstate="print"/>
          <a:srcRect/>
          <a:stretch>
            <a:fillRect/>
          </a:stretch>
        </p:blipFill>
        <p:spPr bwMode="auto">
          <a:xfrm>
            <a:off x="0" y="3929063"/>
            <a:ext cx="3421063" cy="1714500"/>
          </a:xfrm>
          <a:prstGeom prst="rect">
            <a:avLst/>
          </a:prstGeom>
          <a:noFill/>
          <a:ln w="9525">
            <a:noFill/>
            <a:miter lim="800000"/>
            <a:headEnd/>
            <a:tailEnd/>
          </a:ln>
        </p:spPr>
      </p:pic>
      <p:pic>
        <p:nvPicPr>
          <p:cNvPr id="8" name="Imagem 7" descr="garoto_propaganda.jpg"/>
          <p:cNvPicPr>
            <a:picLocks noChangeAspect="1"/>
          </p:cNvPicPr>
          <p:nvPr/>
        </p:nvPicPr>
        <p:blipFill>
          <a:blip r:embed="rId4" cstate="print"/>
          <a:srcRect/>
          <a:stretch>
            <a:fillRect/>
          </a:stretch>
        </p:blipFill>
        <p:spPr bwMode="auto">
          <a:xfrm>
            <a:off x="6500813" y="3929063"/>
            <a:ext cx="2357437" cy="2070100"/>
          </a:xfrm>
          <a:prstGeom prst="rect">
            <a:avLst/>
          </a:prstGeom>
          <a:noFill/>
          <a:ln w="9525">
            <a:noFill/>
            <a:miter lim="800000"/>
            <a:headEnd/>
            <a:tailEnd/>
          </a:ln>
        </p:spPr>
      </p:pic>
      <p:pic>
        <p:nvPicPr>
          <p:cNvPr id="9" name="Imagem 8" descr="JORNALISMO.jpg"/>
          <p:cNvPicPr>
            <a:picLocks noChangeAspect="1"/>
          </p:cNvPicPr>
          <p:nvPr/>
        </p:nvPicPr>
        <p:blipFill>
          <a:blip r:embed="rId5" cstate="print"/>
          <a:srcRect/>
          <a:stretch>
            <a:fillRect/>
          </a:stretch>
        </p:blipFill>
        <p:spPr bwMode="auto">
          <a:xfrm>
            <a:off x="3500438" y="4214813"/>
            <a:ext cx="2846387" cy="2354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ixaDeTexto 5"/>
          <p:cNvSpPr txBox="1">
            <a:spLocks noChangeArrowheads="1"/>
          </p:cNvSpPr>
          <p:nvPr/>
        </p:nvSpPr>
        <p:spPr bwMode="auto">
          <a:xfrm>
            <a:off x="250825" y="1125538"/>
            <a:ext cx="8893175" cy="5837237"/>
          </a:xfrm>
          <a:prstGeom prst="rect">
            <a:avLst/>
          </a:prstGeom>
          <a:noFill/>
          <a:ln w="9525">
            <a:noFill/>
            <a:miter lim="800000"/>
            <a:headEnd/>
            <a:tailEnd/>
          </a:ln>
        </p:spPr>
        <p:txBody>
          <a:bodyPr>
            <a:spAutoFit/>
          </a:bodyPr>
          <a:lstStyle/>
          <a:p>
            <a:r>
              <a:rPr lang="pt-BR" sz="2800"/>
              <a:t>                                Erbolato (1982, p. 69)</a:t>
            </a:r>
          </a:p>
          <a:p>
            <a:endParaRPr lang="pt-BR" sz="2800"/>
          </a:p>
          <a:p>
            <a:r>
              <a:rPr lang="pt-BR" sz="2800"/>
              <a:t>Estarão certos os meios de comunicação de massa quanto aos critérios que imprimem à sua atuação? Devemos continuar com as “pornochanchadas” no cinema, a violência na televisão (mesmo em programas livres), o erotismo na publicidade, os livros que apelam para instintos e as revistas que mostram corpos jovens de mulheres bonitas? Que comentários faríamos diante de jornais que anunciam manchetes como estas: “cortou e comeu a orelha do amigo como tira-gosto  - Ofereceu 350 mil para matar o genro – Fez picadinho do amante da mulher?</a:t>
            </a:r>
          </a:p>
        </p:txBody>
      </p:sp>
      <p:pic>
        <p:nvPicPr>
          <p:cNvPr id="35843"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ixaDeTexto 5"/>
          <p:cNvSpPr txBox="1">
            <a:spLocks noChangeArrowheads="1"/>
          </p:cNvSpPr>
          <p:nvPr/>
        </p:nvSpPr>
        <p:spPr bwMode="auto">
          <a:xfrm>
            <a:off x="250825" y="1484313"/>
            <a:ext cx="8642350" cy="5078412"/>
          </a:xfrm>
          <a:prstGeom prst="rect">
            <a:avLst/>
          </a:prstGeom>
          <a:noFill/>
          <a:ln w="9525">
            <a:noFill/>
            <a:miter lim="800000"/>
            <a:headEnd/>
            <a:tailEnd/>
          </a:ln>
        </p:spPr>
        <p:txBody>
          <a:bodyPr>
            <a:spAutoFit/>
          </a:bodyPr>
          <a:lstStyle/>
          <a:p>
            <a:r>
              <a:rPr lang="pt-BR" sz="3600"/>
              <a:t>Os meios de comunicação de massa possuem grande influência sobre a moderna sociedade de consumo, e a propaganda, por sua vez, inserida nestes meios e apoiada por seus apelos persuasivos, consegue modificar a atitude de milhares de consumidores que desejam satisfazer suas necessidades, pela aquisição de produtos e serviços.</a:t>
            </a:r>
          </a:p>
        </p:txBody>
      </p:sp>
      <p:pic>
        <p:nvPicPr>
          <p:cNvPr id="36867"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5364088"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1259632" y="1132261"/>
            <a:ext cx="6677247" cy="572573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40964" name="Picture 4" descr="http://1.bp.blogspot.com/-vziQ9UxuJZs/Ta8hVtP7j2I/AAAAAAAAAjM/qeNBAnVegi4/s1600/jornal.gif"/>
          <p:cNvPicPr>
            <a:picLocks noChangeAspect="1" noChangeArrowheads="1"/>
          </p:cNvPicPr>
          <p:nvPr/>
        </p:nvPicPr>
        <p:blipFill>
          <a:blip r:embed="rId3" cstate="print"/>
          <a:srcRect/>
          <a:stretch>
            <a:fillRect/>
          </a:stretch>
        </p:blipFill>
        <p:spPr bwMode="auto">
          <a:xfrm>
            <a:off x="1187624" y="1340768"/>
            <a:ext cx="5676169" cy="5096008"/>
          </a:xfrm>
          <a:prstGeom prst="rect">
            <a:avLst/>
          </a:prstGeom>
          <a:noFill/>
        </p:spPr>
      </p:pic>
      <p:pic>
        <p:nvPicPr>
          <p:cNvPr id="1026" name="Picture 2" descr="http://1.bp.blogspot.com/-gXNLwkeIhBI/UBfZ2Wo9vpI/AAAAAAAADBw/oadLxJCmO7I/s1600/Comunica%C3%A7%C3%A3o+de+Garanhuns.png"/>
          <p:cNvPicPr>
            <a:picLocks noChangeAspect="1" noChangeArrowheads="1"/>
          </p:cNvPicPr>
          <p:nvPr/>
        </p:nvPicPr>
        <p:blipFill>
          <a:blip r:embed="rId4" cstate="print"/>
          <a:srcRect/>
          <a:stretch>
            <a:fillRect/>
          </a:stretch>
        </p:blipFill>
        <p:spPr bwMode="auto">
          <a:xfrm>
            <a:off x="6496585" y="4587842"/>
            <a:ext cx="2647415" cy="227015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5" name="CaixaDeTexto 4"/>
          <p:cNvSpPr txBox="1"/>
          <p:nvPr/>
        </p:nvSpPr>
        <p:spPr>
          <a:xfrm>
            <a:off x="251520" y="1628800"/>
            <a:ext cx="8640960" cy="2062103"/>
          </a:xfrm>
          <a:prstGeom prst="rect">
            <a:avLst/>
          </a:prstGeom>
          <a:noFill/>
        </p:spPr>
        <p:txBody>
          <a:bodyPr wrap="square" rtlCol="0">
            <a:spAutoFit/>
          </a:bodyPr>
          <a:lstStyle/>
          <a:p>
            <a:pPr algn="just"/>
            <a:r>
              <a:rPr lang="pt-BR" sz="3200" dirty="0" smtClean="0"/>
              <a:t>Não se sabe ao certo a origem exata do jornalismo e qual foi o primeiro jornal do mundo, mas os historiadores atribuem ao lendário Imperador Romano Júlio César esta invenção.</a:t>
            </a:r>
          </a:p>
        </p:txBody>
      </p:sp>
      <p:sp>
        <p:nvSpPr>
          <p:cNvPr id="7" name="CaixaDeTexto 6"/>
          <p:cNvSpPr txBox="1"/>
          <p:nvPr/>
        </p:nvSpPr>
        <p:spPr>
          <a:xfrm>
            <a:off x="323528" y="3717032"/>
            <a:ext cx="6408712" cy="3046988"/>
          </a:xfrm>
          <a:prstGeom prst="rect">
            <a:avLst/>
          </a:prstGeom>
          <a:noFill/>
        </p:spPr>
        <p:txBody>
          <a:bodyPr wrap="square" rtlCol="0">
            <a:spAutoFit/>
          </a:bodyPr>
          <a:lstStyle/>
          <a:p>
            <a:pPr algn="just"/>
            <a:r>
              <a:rPr lang="pt-BR" sz="3200" dirty="0" smtClean="0"/>
              <a:t>Ao que tudo indica, Júlio César, além de um excelente general e comandante, também foi um ótimo profissional de marketing: para poder divulgar suas conquistas criou o </a:t>
            </a:r>
            <a:r>
              <a:rPr lang="pt-BR" sz="3200" b="1" dirty="0" err="1" smtClean="0"/>
              <a:t>Acta</a:t>
            </a:r>
            <a:r>
              <a:rPr lang="pt-BR" sz="3200" b="1" dirty="0" smtClean="0"/>
              <a:t> Diurna</a:t>
            </a:r>
            <a:r>
              <a:rPr lang="pt-BR" sz="3200" dirty="0" smtClean="0"/>
              <a:t>.</a:t>
            </a:r>
            <a:endParaRPr lang="pt-BR"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5" name="CaixaDeTexto 4"/>
          <p:cNvSpPr txBox="1"/>
          <p:nvPr/>
        </p:nvSpPr>
        <p:spPr>
          <a:xfrm>
            <a:off x="251520" y="1268760"/>
            <a:ext cx="8640960" cy="3600986"/>
          </a:xfrm>
          <a:prstGeom prst="rect">
            <a:avLst/>
          </a:prstGeom>
          <a:noFill/>
        </p:spPr>
        <p:txBody>
          <a:bodyPr wrap="square" rtlCol="0">
            <a:spAutoFit/>
          </a:bodyPr>
          <a:lstStyle/>
          <a:p>
            <a:pPr algn="ctr"/>
            <a:r>
              <a:rPr lang="pt-BR" sz="3200" b="1" dirty="0" smtClean="0"/>
              <a:t>Os jornais tipicamente atendem quatro critérios:</a:t>
            </a:r>
          </a:p>
          <a:p>
            <a:pPr>
              <a:buFont typeface="Wingdings" pitchFamily="2" charset="2"/>
              <a:buChar char="q"/>
            </a:pPr>
            <a:endParaRPr lang="pt-BR" sz="2800" dirty="0" smtClean="0"/>
          </a:p>
          <a:p>
            <a:pPr algn="just">
              <a:buFont typeface="Wingdings" pitchFamily="2" charset="2"/>
              <a:buChar char="q"/>
            </a:pPr>
            <a:r>
              <a:rPr lang="pt-BR" sz="2800" dirty="0" smtClean="0"/>
              <a:t> Abrangência: seus conteúdos são razoavelmente acessíveis ao público em geral.</a:t>
            </a:r>
          </a:p>
          <a:p>
            <a:pPr algn="just">
              <a:buFont typeface="Wingdings" pitchFamily="2" charset="2"/>
              <a:buChar char="q"/>
            </a:pPr>
            <a:endParaRPr lang="pt-BR" sz="2800" dirty="0" smtClean="0"/>
          </a:p>
          <a:p>
            <a:pPr algn="just">
              <a:buFont typeface="Wingdings" pitchFamily="2" charset="2"/>
              <a:buChar char="q"/>
            </a:pPr>
            <a:r>
              <a:rPr lang="pt-BR" sz="2800" dirty="0" smtClean="0"/>
              <a:t> Periodicidade: é publicado a intervalos regulares.</a:t>
            </a:r>
          </a:p>
          <a:p>
            <a:pPr algn="just">
              <a:buFont typeface="Wingdings" pitchFamily="2" charset="2"/>
              <a:buChar char="q"/>
            </a:pPr>
            <a:endParaRPr lang="pt-BR" sz="2800" dirty="0" smtClean="0"/>
          </a:p>
          <a:p>
            <a:pPr algn="just">
              <a:buFont typeface="Wingdings" pitchFamily="2" charset="2"/>
              <a:buChar char="q"/>
            </a:pPr>
            <a:r>
              <a:rPr lang="pt-BR" sz="2800" dirty="0" smtClean="0"/>
              <a:t> Atualidade: sua informação é atual.</a:t>
            </a:r>
          </a:p>
        </p:txBody>
      </p:sp>
      <p:sp>
        <p:nvSpPr>
          <p:cNvPr id="6" name="CaixaDeTexto 5"/>
          <p:cNvSpPr txBox="1"/>
          <p:nvPr/>
        </p:nvSpPr>
        <p:spPr>
          <a:xfrm>
            <a:off x="251520" y="5013176"/>
            <a:ext cx="6264696" cy="1384995"/>
          </a:xfrm>
          <a:prstGeom prst="rect">
            <a:avLst/>
          </a:prstGeom>
          <a:noFill/>
        </p:spPr>
        <p:txBody>
          <a:bodyPr wrap="square" rtlCol="0">
            <a:spAutoFit/>
          </a:bodyPr>
          <a:lstStyle/>
          <a:p>
            <a:pPr algn="just">
              <a:buFont typeface="Wingdings" pitchFamily="2" charset="2"/>
              <a:buChar char="q"/>
            </a:pPr>
            <a:r>
              <a:rPr lang="pt-BR" sz="2800" dirty="0" smtClean="0"/>
              <a:t>  Universalidade: cobrem um amplo número de assuntos.</a:t>
            </a:r>
          </a:p>
          <a:p>
            <a:pPr algn="just">
              <a:buFont typeface="Wingdings" pitchFamily="2" charset="2"/>
              <a:buChar char="q"/>
            </a:pPr>
            <a:endParaRPr lang="pt-BR"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5" name="CaixaDeTexto 4"/>
          <p:cNvSpPr txBox="1"/>
          <p:nvPr/>
        </p:nvSpPr>
        <p:spPr>
          <a:xfrm>
            <a:off x="251520" y="1268760"/>
            <a:ext cx="8640960" cy="3970318"/>
          </a:xfrm>
          <a:prstGeom prst="rect">
            <a:avLst/>
          </a:prstGeom>
          <a:noFill/>
        </p:spPr>
        <p:txBody>
          <a:bodyPr wrap="square" rtlCol="0">
            <a:spAutoFit/>
          </a:bodyPr>
          <a:lstStyle/>
          <a:p>
            <a:pPr algn="ctr"/>
            <a:r>
              <a:rPr lang="pt-BR" sz="3600" b="1" dirty="0" smtClean="0"/>
              <a:t>Divulgando em um Jornal:</a:t>
            </a:r>
          </a:p>
          <a:p>
            <a:pPr>
              <a:buFont typeface="Wingdings" pitchFamily="2" charset="2"/>
              <a:buChar char="q"/>
            </a:pPr>
            <a:endParaRPr lang="pt-BR" sz="3600" dirty="0" smtClean="0"/>
          </a:p>
          <a:p>
            <a:pPr algn="just">
              <a:buFont typeface="Wingdings" pitchFamily="2" charset="2"/>
              <a:buChar char="ü"/>
            </a:pPr>
            <a:r>
              <a:rPr lang="pt-BR" sz="3600" dirty="0" smtClean="0"/>
              <a:t> Em que Jornal Divulgar?</a:t>
            </a:r>
          </a:p>
          <a:p>
            <a:pPr algn="just">
              <a:buFont typeface="Wingdings" pitchFamily="2" charset="2"/>
              <a:buChar char="ü"/>
            </a:pPr>
            <a:r>
              <a:rPr lang="pt-BR" sz="3600" dirty="0" smtClean="0"/>
              <a:t> Em qual caderno (editoria) divulgar?</a:t>
            </a:r>
          </a:p>
          <a:p>
            <a:pPr algn="just">
              <a:buFont typeface="Wingdings" pitchFamily="2" charset="2"/>
              <a:buChar char="ü"/>
            </a:pPr>
            <a:r>
              <a:rPr lang="pt-BR" sz="3600" dirty="0" smtClean="0"/>
              <a:t> Qual arte divulgar?</a:t>
            </a:r>
          </a:p>
          <a:p>
            <a:pPr algn="just">
              <a:buFont typeface="Wingdings" pitchFamily="2" charset="2"/>
              <a:buChar char="ü"/>
            </a:pPr>
            <a:r>
              <a:rPr lang="pt-BR" sz="3600" dirty="0" smtClean="0"/>
              <a:t> Minha divulgação deu resultado?</a:t>
            </a:r>
          </a:p>
          <a:p>
            <a:pPr algn="just"/>
            <a:r>
              <a:rPr lang="pt-BR" sz="3600"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sp>
        <p:nvSpPr>
          <p:cNvPr id="5" name="CaixaDeTexto 4"/>
          <p:cNvSpPr txBox="1"/>
          <p:nvPr/>
        </p:nvSpPr>
        <p:spPr>
          <a:xfrm>
            <a:off x="503040" y="1052736"/>
            <a:ext cx="8640960" cy="646331"/>
          </a:xfrm>
          <a:prstGeom prst="rect">
            <a:avLst/>
          </a:prstGeom>
          <a:noFill/>
        </p:spPr>
        <p:txBody>
          <a:bodyPr wrap="square" rtlCol="0">
            <a:spAutoFit/>
          </a:bodyPr>
          <a:lstStyle/>
          <a:p>
            <a:pPr algn="ctr"/>
            <a:r>
              <a:rPr lang="pt-BR" sz="3600" b="1" dirty="0" smtClean="0"/>
              <a:t>Divulgando em um Jornal:</a:t>
            </a:r>
            <a:r>
              <a:rPr lang="pt-BR" sz="3600" dirty="0" smtClean="0"/>
              <a:t>	</a:t>
            </a:r>
          </a:p>
        </p:txBody>
      </p:sp>
      <p:pic>
        <p:nvPicPr>
          <p:cNvPr id="44034" name="Picture 2" descr="http://garotasnerds.com/wp-content/uploads/2013/02/GoT2702.jpg"/>
          <p:cNvPicPr>
            <a:picLocks noChangeAspect="1" noChangeArrowheads="1"/>
          </p:cNvPicPr>
          <p:nvPr/>
        </p:nvPicPr>
        <p:blipFill>
          <a:blip r:embed="rId3" cstate="print"/>
          <a:srcRect/>
          <a:stretch>
            <a:fillRect/>
          </a:stretch>
        </p:blipFill>
        <p:spPr bwMode="auto">
          <a:xfrm>
            <a:off x="971600" y="1618276"/>
            <a:ext cx="7017488" cy="52397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sp>
        <p:nvSpPr>
          <p:cNvPr id="5" name="CaixaDeTexto 4"/>
          <p:cNvSpPr txBox="1"/>
          <p:nvPr/>
        </p:nvSpPr>
        <p:spPr>
          <a:xfrm>
            <a:off x="503040" y="1052736"/>
            <a:ext cx="8640960" cy="646331"/>
          </a:xfrm>
          <a:prstGeom prst="rect">
            <a:avLst/>
          </a:prstGeom>
          <a:noFill/>
        </p:spPr>
        <p:txBody>
          <a:bodyPr wrap="square" rtlCol="0">
            <a:spAutoFit/>
          </a:bodyPr>
          <a:lstStyle/>
          <a:p>
            <a:pPr algn="ctr"/>
            <a:r>
              <a:rPr lang="pt-BR" sz="3600" b="1" dirty="0" smtClean="0"/>
              <a:t>Divulgando em um Jornal:</a:t>
            </a:r>
            <a:r>
              <a:rPr lang="pt-BR" sz="3600" dirty="0" smtClean="0"/>
              <a:t>	</a:t>
            </a:r>
          </a:p>
        </p:txBody>
      </p:sp>
      <p:pic>
        <p:nvPicPr>
          <p:cNvPr id="47106" name="Picture 2" descr="http://portaldacomunicacao.uol.com.br/graficas-livros/46/imagens/i287298.jpg"/>
          <p:cNvPicPr>
            <a:picLocks noChangeAspect="1" noChangeArrowheads="1"/>
          </p:cNvPicPr>
          <p:nvPr/>
        </p:nvPicPr>
        <p:blipFill>
          <a:blip r:embed="rId3" cstate="print"/>
          <a:srcRect/>
          <a:stretch>
            <a:fillRect/>
          </a:stretch>
        </p:blipFill>
        <p:spPr bwMode="auto">
          <a:xfrm>
            <a:off x="0" y="2381693"/>
            <a:ext cx="9160010" cy="447630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sp>
        <p:nvSpPr>
          <p:cNvPr id="5" name="CaixaDeTexto 4"/>
          <p:cNvSpPr txBox="1"/>
          <p:nvPr/>
        </p:nvSpPr>
        <p:spPr>
          <a:xfrm>
            <a:off x="395536" y="2708920"/>
            <a:ext cx="4068960" cy="1200329"/>
          </a:xfrm>
          <a:prstGeom prst="rect">
            <a:avLst/>
          </a:prstGeom>
          <a:noFill/>
        </p:spPr>
        <p:txBody>
          <a:bodyPr wrap="square" rtlCol="0">
            <a:spAutoFit/>
          </a:bodyPr>
          <a:lstStyle/>
          <a:p>
            <a:pPr algn="ctr"/>
            <a:r>
              <a:rPr lang="pt-BR" sz="3600" b="1" dirty="0" smtClean="0"/>
              <a:t>Divulgando em um Jornal:</a:t>
            </a:r>
            <a:r>
              <a:rPr lang="pt-BR" sz="3600" dirty="0" smtClean="0"/>
              <a:t>	</a:t>
            </a:r>
          </a:p>
        </p:txBody>
      </p:sp>
      <p:pic>
        <p:nvPicPr>
          <p:cNvPr id="48130" name="Picture 2" descr="http://aletp.com/images/blog/mcdonalds-jornal1.jpg"/>
          <p:cNvPicPr>
            <a:picLocks noChangeAspect="1" noChangeArrowheads="1"/>
          </p:cNvPicPr>
          <p:nvPr/>
        </p:nvPicPr>
        <p:blipFill>
          <a:blip r:embed="rId3" cstate="print"/>
          <a:srcRect/>
          <a:stretch>
            <a:fillRect/>
          </a:stretch>
        </p:blipFill>
        <p:spPr bwMode="auto">
          <a:xfrm>
            <a:off x="5061099" y="75771"/>
            <a:ext cx="4082902" cy="678222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erros-19.jpg"/>
          <p:cNvPicPr>
            <a:picLocks noChangeAspect="1"/>
          </p:cNvPicPr>
          <p:nvPr/>
        </p:nvPicPr>
        <p:blipFill>
          <a:blip r:embed="rId2" cstate="print"/>
          <a:srcRect/>
          <a:stretch>
            <a:fillRect/>
          </a:stretch>
        </p:blipFill>
        <p:spPr bwMode="auto">
          <a:xfrm>
            <a:off x="642938" y="857250"/>
            <a:ext cx="7675562" cy="4857750"/>
          </a:xfrm>
          <a:prstGeom prst="rect">
            <a:avLst/>
          </a:prstGeom>
          <a:noFill/>
          <a:ln w="9525">
            <a:noFill/>
            <a:miter lim="800000"/>
            <a:headEnd/>
            <a:tailEnd/>
          </a:ln>
        </p:spPr>
      </p:pic>
      <p:pic>
        <p:nvPicPr>
          <p:cNvPr id="8" name="Imagem 7" descr="Jornal A Tribuna erro portugues.jpg"/>
          <p:cNvPicPr>
            <a:picLocks noChangeAspect="1"/>
          </p:cNvPicPr>
          <p:nvPr/>
        </p:nvPicPr>
        <p:blipFill>
          <a:blip r:embed="rId3" cstate="print"/>
          <a:srcRect/>
          <a:stretch>
            <a:fillRect/>
          </a:stretch>
        </p:blipFill>
        <p:spPr bwMode="auto">
          <a:xfrm>
            <a:off x="754063" y="0"/>
            <a:ext cx="7635875" cy="6858000"/>
          </a:xfrm>
          <a:prstGeom prst="rect">
            <a:avLst/>
          </a:prstGeom>
          <a:noFill/>
          <a:ln w="9525">
            <a:noFill/>
            <a:miter lim="800000"/>
            <a:headEnd/>
            <a:tailEnd/>
          </a:ln>
        </p:spPr>
      </p:pic>
      <p:pic>
        <p:nvPicPr>
          <p:cNvPr id="10" name="Imagem 9" descr="metro.jpg"/>
          <p:cNvPicPr>
            <a:picLocks noChangeAspect="1"/>
          </p:cNvPicPr>
          <p:nvPr/>
        </p:nvPicPr>
        <p:blipFill>
          <a:blip r:embed="rId4" cstate="print"/>
          <a:srcRect/>
          <a:stretch>
            <a:fillRect/>
          </a:stretch>
        </p:blipFill>
        <p:spPr bwMode="auto">
          <a:xfrm>
            <a:off x="1785938" y="285750"/>
            <a:ext cx="5786437" cy="6572250"/>
          </a:xfrm>
          <a:prstGeom prst="rect">
            <a:avLst/>
          </a:prstGeom>
          <a:noFill/>
          <a:ln w="9525">
            <a:noFill/>
            <a:miter lim="800000"/>
            <a:headEnd/>
            <a:tailEnd/>
          </a:ln>
        </p:spPr>
      </p:pic>
      <p:pic>
        <p:nvPicPr>
          <p:cNvPr id="12" name="Imagem 11" descr="Photo0108.jpg"/>
          <p:cNvPicPr>
            <a:picLocks noChangeAspect="1"/>
          </p:cNvPicPr>
          <p:nvPr/>
        </p:nvPicPr>
        <p:blipFill>
          <a:blip r:embed="rId5" cstate="print"/>
          <a:srcRect/>
          <a:stretch>
            <a:fillRect/>
          </a:stretch>
        </p:blipFill>
        <p:spPr bwMode="auto">
          <a:xfrm>
            <a:off x="0" y="1554163"/>
            <a:ext cx="9144000" cy="3749675"/>
          </a:xfrm>
          <a:prstGeom prst="rect">
            <a:avLst/>
          </a:prstGeom>
          <a:noFill/>
          <a:ln w="9525">
            <a:noFill/>
            <a:miter lim="800000"/>
            <a:headEnd/>
            <a:tailEnd/>
          </a:ln>
        </p:spPr>
      </p:pic>
      <p:pic>
        <p:nvPicPr>
          <p:cNvPr id="13" name="Imagem 12" descr="veia_laura.jpg"/>
          <p:cNvPicPr>
            <a:picLocks noChangeAspect="1"/>
          </p:cNvPicPr>
          <p:nvPr/>
        </p:nvPicPr>
        <p:blipFill>
          <a:blip r:embed="rId6" cstate="print"/>
          <a:srcRect/>
          <a:stretch>
            <a:fillRect/>
          </a:stretch>
        </p:blipFill>
        <p:spPr bwMode="auto">
          <a:xfrm>
            <a:off x="571500" y="1428750"/>
            <a:ext cx="7972425" cy="400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sp>
        <p:nvSpPr>
          <p:cNvPr id="5" name="CaixaDeTexto 4"/>
          <p:cNvSpPr txBox="1"/>
          <p:nvPr/>
        </p:nvSpPr>
        <p:spPr>
          <a:xfrm>
            <a:off x="503040" y="1052736"/>
            <a:ext cx="8640960" cy="646331"/>
          </a:xfrm>
          <a:prstGeom prst="rect">
            <a:avLst/>
          </a:prstGeom>
          <a:noFill/>
        </p:spPr>
        <p:txBody>
          <a:bodyPr wrap="square" rtlCol="0">
            <a:spAutoFit/>
          </a:bodyPr>
          <a:lstStyle/>
          <a:p>
            <a:pPr algn="ctr"/>
            <a:r>
              <a:rPr lang="pt-BR" sz="3600" b="1" dirty="0" smtClean="0"/>
              <a:t>Divulgando em um Jornal:</a:t>
            </a:r>
            <a:r>
              <a:rPr lang="pt-BR" sz="3600" dirty="0" smtClean="0"/>
              <a:t>	</a:t>
            </a:r>
          </a:p>
        </p:txBody>
      </p:sp>
      <p:pic>
        <p:nvPicPr>
          <p:cNvPr id="49154" name="Picture 2" descr="http://plugcitarios.com/wp-content/uploads/2013/09/midia-jornal-02.jpg"/>
          <p:cNvPicPr>
            <a:picLocks noChangeAspect="1" noChangeArrowheads="1"/>
          </p:cNvPicPr>
          <p:nvPr/>
        </p:nvPicPr>
        <p:blipFill>
          <a:blip r:embed="rId3" cstate="print"/>
          <a:srcRect/>
          <a:stretch>
            <a:fillRect/>
          </a:stretch>
        </p:blipFill>
        <p:spPr bwMode="auto">
          <a:xfrm>
            <a:off x="1115616" y="1793667"/>
            <a:ext cx="6655981" cy="506433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41986" name="Picture 2" descr="http://www.arquidiocesedefortaleza.org.br/wp-content/uploads/2013/07/capa_papa_c%C3%B3pia.jpg"/>
          <p:cNvPicPr>
            <a:picLocks noChangeAspect="1" noChangeArrowheads="1"/>
          </p:cNvPicPr>
          <p:nvPr/>
        </p:nvPicPr>
        <p:blipFill>
          <a:blip r:embed="rId3" cstate="print"/>
          <a:srcRect/>
          <a:stretch>
            <a:fillRect/>
          </a:stretch>
        </p:blipFill>
        <p:spPr bwMode="auto">
          <a:xfrm>
            <a:off x="-1" y="980728"/>
            <a:ext cx="7956377" cy="4392488"/>
          </a:xfrm>
          <a:prstGeom prst="rect">
            <a:avLst/>
          </a:prstGeom>
          <a:noFill/>
        </p:spPr>
      </p:pic>
      <p:pic>
        <p:nvPicPr>
          <p:cNvPr id="1026" name="Picture 2" descr="http://1.bp.blogspot.com/-gXNLwkeIhBI/UBfZ2Wo9vpI/AAAAAAAADBw/oadLxJCmO7I/s1600/Comunica%C3%A7%C3%A3o+de+Garanhuns.png"/>
          <p:cNvPicPr>
            <a:picLocks noChangeAspect="1" noChangeArrowheads="1"/>
          </p:cNvPicPr>
          <p:nvPr/>
        </p:nvPicPr>
        <p:blipFill>
          <a:blip r:embed="rId4" cstate="print"/>
          <a:srcRect/>
          <a:stretch>
            <a:fillRect/>
          </a:stretch>
        </p:blipFill>
        <p:spPr bwMode="auto">
          <a:xfrm>
            <a:off x="6676502" y="4742120"/>
            <a:ext cx="2467498" cy="211587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5" name="CaixaDeTexto 4"/>
          <p:cNvSpPr txBox="1"/>
          <p:nvPr/>
        </p:nvSpPr>
        <p:spPr>
          <a:xfrm>
            <a:off x="251520" y="1412776"/>
            <a:ext cx="8640960" cy="3046988"/>
          </a:xfrm>
          <a:prstGeom prst="rect">
            <a:avLst/>
          </a:prstGeom>
          <a:noFill/>
        </p:spPr>
        <p:txBody>
          <a:bodyPr wrap="square" rtlCol="0">
            <a:spAutoFit/>
          </a:bodyPr>
          <a:lstStyle/>
          <a:p>
            <a:pPr algn="just"/>
            <a:r>
              <a:rPr lang="pt-BR" sz="3200" dirty="0" smtClean="0"/>
              <a:t>Publicidade é mesmo uma arte. Não é uma tarefa fácil captar a atenção das pessoas. Em revistas, por exemplo, os anúncios não são exatamente o que se pode chamar de razão principal pra que um leitor a folheie. Por isso mesmo é indispensável que se chame a atenção do público-alvo de forma eficaz.</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7102549" y="5107456"/>
            <a:ext cx="2041451" cy="1750544"/>
          </a:xfrm>
          <a:prstGeom prst="rect">
            <a:avLst/>
          </a:prstGeom>
          <a:noFill/>
        </p:spPr>
      </p:pic>
      <p:sp>
        <p:nvSpPr>
          <p:cNvPr id="5" name="CaixaDeTexto 4"/>
          <p:cNvSpPr txBox="1"/>
          <p:nvPr/>
        </p:nvSpPr>
        <p:spPr>
          <a:xfrm>
            <a:off x="251520" y="1196752"/>
            <a:ext cx="8640960" cy="4524315"/>
          </a:xfrm>
          <a:prstGeom prst="rect">
            <a:avLst/>
          </a:prstGeom>
          <a:noFill/>
        </p:spPr>
        <p:txBody>
          <a:bodyPr wrap="square" rtlCol="0">
            <a:spAutoFit/>
          </a:bodyPr>
          <a:lstStyle/>
          <a:p>
            <a:pPr fontAlgn="base"/>
            <a:r>
              <a:rPr lang="pt-BR" sz="3200" b="1" dirty="0" smtClean="0"/>
              <a:t>Regra dos 5 segundos. Captar a atenção.</a:t>
            </a:r>
            <a:endParaRPr lang="pt-BR" sz="3200" dirty="0" smtClean="0"/>
          </a:p>
          <a:p>
            <a:pPr algn="just" fontAlgn="base"/>
            <a:r>
              <a:rPr lang="pt-BR" sz="3200" dirty="0" smtClean="0"/>
              <a:t>Quando o cliente está folheando uma revista, ele dificilmente permanecerá mais do que 5 segundos parado numa mesma página, a não ser que esteja interessado em seu conteúdo. Para chamar a atenção, nada melhor que uma imagem bem trabalhada e criativa, aliada a uma frase de impacto que resuma muito bem a ideia central do anúncio e seu objetivo.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5" name="CaixaDeTexto 4"/>
          <p:cNvSpPr txBox="1"/>
          <p:nvPr/>
        </p:nvSpPr>
        <p:spPr>
          <a:xfrm>
            <a:off x="251520" y="1196752"/>
            <a:ext cx="8640960" cy="3046988"/>
          </a:xfrm>
          <a:prstGeom prst="rect">
            <a:avLst/>
          </a:prstGeom>
          <a:noFill/>
        </p:spPr>
        <p:txBody>
          <a:bodyPr wrap="square" rtlCol="0">
            <a:spAutoFit/>
          </a:bodyPr>
          <a:lstStyle/>
          <a:p>
            <a:pPr algn="just" fontAlgn="base"/>
            <a:r>
              <a:rPr lang="pt-BR" sz="3200" b="1" dirty="0" smtClean="0"/>
              <a:t>Coloque-se no lugar do leitor.</a:t>
            </a:r>
            <a:endParaRPr lang="pt-BR" sz="3200" dirty="0" smtClean="0"/>
          </a:p>
          <a:p>
            <a:pPr algn="just" fontAlgn="base"/>
            <a:r>
              <a:rPr lang="pt-BR" sz="3200" dirty="0" smtClean="0"/>
              <a:t>Uma vez que a atenção do leitor foi conquistada (ponto!), é hora de vender o peixe: oferecer o produto ou serviço, despertar o desejo de compra do leitor. Isso será feito através de um texto de apoio com as seguintes características:</a:t>
            </a:r>
          </a:p>
        </p:txBody>
      </p:sp>
      <p:sp>
        <p:nvSpPr>
          <p:cNvPr id="6" name="CaixaDeTexto 5"/>
          <p:cNvSpPr txBox="1"/>
          <p:nvPr/>
        </p:nvSpPr>
        <p:spPr>
          <a:xfrm>
            <a:off x="251520" y="4437112"/>
            <a:ext cx="6264696" cy="2308324"/>
          </a:xfrm>
          <a:prstGeom prst="rect">
            <a:avLst/>
          </a:prstGeom>
          <a:noFill/>
        </p:spPr>
        <p:txBody>
          <a:bodyPr wrap="square" rtlCol="0">
            <a:spAutoFit/>
          </a:bodyPr>
          <a:lstStyle/>
          <a:p>
            <a:pPr fontAlgn="base">
              <a:buFont typeface="Arial" pitchFamily="34" charset="0"/>
              <a:buChar char="•"/>
            </a:pPr>
            <a:r>
              <a:rPr lang="pt-BR" sz="2400" dirty="0" smtClean="0"/>
              <a:t>Curto, porém completo;</a:t>
            </a:r>
          </a:p>
          <a:p>
            <a:pPr fontAlgn="base">
              <a:buFont typeface="Arial" pitchFamily="34" charset="0"/>
              <a:buChar char="•"/>
            </a:pPr>
            <a:r>
              <a:rPr lang="pt-BR" sz="2400" dirty="0" smtClean="0"/>
              <a:t>De fácil leitura e com linguagem adequada ao público;</a:t>
            </a:r>
          </a:p>
          <a:p>
            <a:pPr fontAlgn="base">
              <a:buFont typeface="Arial" pitchFamily="34" charset="0"/>
              <a:buChar char="•"/>
            </a:pPr>
            <a:r>
              <a:rPr lang="pt-BR" sz="2400" dirty="0" smtClean="0"/>
              <a:t>Bem explicativo, com as informações essenciais sobre o produto ou serviço;</a:t>
            </a:r>
          </a:p>
          <a:p>
            <a:pPr fontAlgn="base">
              <a:buFont typeface="Arial" pitchFamily="34" charset="0"/>
              <a:buChar char="•"/>
            </a:pPr>
            <a:r>
              <a:rPr lang="pt-BR" sz="2400" dirty="0" smtClean="0"/>
              <a:t>Oferecer a solução para o problema do cliente</a:t>
            </a:r>
            <a:endParaRPr lang="pt-B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5" name="CaixaDeTexto 4"/>
          <p:cNvSpPr txBox="1"/>
          <p:nvPr/>
        </p:nvSpPr>
        <p:spPr>
          <a:xfrm>
            <a:off x="251520" y="1196752"/>
            <a:ext cx="8640960" cy="3539430"/>
          </a:xfrm>
          <a:prstGeom prst="rect">
            <a:avLst/>
          </a:prstGeom>
          <a:noFill/>
        </p:spPr>
        <p:txBody>
          <a:bodyPr wrap="square" rtlCol="0">
            <a:spAutoFit/>
          </a:bodyPr>
          <a:lstStyle/>
          <a:p>
            <a:pPr fontAlgn="base"/>
            <a:r>
              <a:rPr lang="pt-BR" sz="3200" b="1" dirty="0" smtClean="0"/>
              <a:t>Direcione para a venda.</a:t>
            </a:r>
            <a:endParaRPr lang="pt-BR" sz="3200" dirty="0" smtClean="0"/>
          </a:p>
          <a:p>
            <a:pPr fontAlgn="base"/>
            <a:r>
              <a:rPr lang="pt-BR" sz="3200" dirty="0" smtClean="0"/>
              <a:t>Após chamar a atenção do leitor e despertar o desejo de compra, só falta realizar a venda. Em qualquer tipo de anúncio, finalize direcionando o leitor para os canais de compra através de seu </a:t>
            </a:r>
            <a:r>
              <a:rPr lang="pt-BR" sz="3200" dirty="0" err="1" smtClean="0"/>
              <a:t>website</a:t>
            </a:r>
            <a:r>
              <a:rPr lang="pt-BR" sz="3200" dirty="0" smtClean="0"/>
              <a:t>, telefone, mídias sociais e/ou ponto de venda.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50178" name="Picture 2" descr="https://publicitariamente.files.wordpress.com/2010/04/silmara-trab1-hopi-hari-anuncio.jpg"/>
          <p:cNvPicPr>
            <a:picLocks noChangeAspect="1" noChangeArrowheads="1"/>
          </p:cNvPicPr>
          <p:nvPr/>
        </p:nvPicPr>
        <p:blipFill>
          <a:blip r:embed="rId3" cstate="print"/>
          <a:srcRect/>
          <a:stretch>
            <a:fillRect/>
          </a:stretch>
        </p:blipFill>
        <p:spPr bwMode="auto">
          <a:xfrm>
            <a:off x="4601628" y="842529"/>
            <a:ext cx="4542372" cy="6015471"/>
          </a:xfrm>
          <a:prstGeom prst="rect">
            <a:avLst/>
          </a:prstGeom>
          <a:noFill/>
        </p:spPr>
      </p:pic>
      <p:pic>
        <p:nvPicPr>
          <p:cNvPr id="50180" name="Picture 4" descr="http://silviaseco.com.br/portfolio/wp-content/uploads/Revista.jpg"/>
          <p:cNvPicPr>
            <a:picLocks noChangeAspect="1" noChangeArrowheads="1"/>
          </p:cNvPicPr>
          <p:nvPr/>
        </p:nvPicPr>
        <p:blipFill>
          <a:blip r:embed="rId4" cstate="print"/>
          <a:srcRect/>
          <a:stretch>
            <a:fillRect/>
          </a:stretch>
        </p:blipFill>
        <p:spPr bwMode="auto">
          <a:xfrm>
            <a:off x="0" y="1170962"/>
            <a:ext cx="4019107" cy="568703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55298" name="Picture 2" descr="http://4.bp.blogspot.com/-tPjrtW-mHDY/TbRi2Wbx-_I/AAAAAAAAADo/FkLiMRB1ZhI/s1600/propaganda_de_revista_mac_by_rodrigoounao-d3cwbdj.jpg"/>
          <p:cNvPicPr>
            <a:picLocks noChangeAspect="1" noChangeArrowheads="1"/>
          </p:cNvPicPr>
          <p:nvPr/>
        </p:nvPicPr>
        <p:blipFill>
          <a:blip r:embed="rId3" cstate="print"/>
          <a:srcRect/>
          <a:stretch>
            <a:fillRect/>
          </a:stretch>
        </p:blipFill>
        <p:spPr bwMode="auto">
          <a:xfrm>
            <a:off x="395536" y="1051162"/>
            <a:ext cx="8208335" cy="580683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56322" name="Picture 2" descr="http://st.depositphotos.com/1695366/1394/v/950/depositphotos_13941487-Cartoon-Antique-Radio.jpg"/>
          <p:cNvPicPr>
            <a:picLocks noChangeAspect="1" noChangeArrowheads="1"/>
          </p:cNvPicPr>
          <p:nvPr/>
        </p:nvPicPr>
        <p:blipFill>
          <a:blip r:embed="rId3" cstate="print"/>
          <a:srcRect/>
          <a:stretch>
            <a:fillRect/>
          </a:stretch>
        </p:blipFill>
        <p:spPr bwMode="auto">
          <a:xfrm>
            <a:off x="323527" y="1268761"/>
            <a:ext cx="6511241" cy="5589240"/>
          </a:xfrm>
          <a:prstGeom prst="rect">
            <a:avLst/>
          </a:prstGeom>
          <a:noFill/>
        </p:spPr>
      </p:pic>
      <p:pic>
        <p:nvPicPr>
          <p:cNvPr id="1026" name="Picture 2" descr="http://1.bp.blogspot.com/-gXNLwkeIhBI/UBfZ2Wo9vpI/AAAAAAAADBw/oadLxJCmO7I/s1600/Comunica%C3%A7%C3%A3o+de+Garanhuns.png"/>
          <p:cNvPicPr>
            <a:picLocks noChangeAspect="1" noChangeArrowheads="1"/>
          </p:cNvPicPr>
          <p:nvPr/>
        </p:nvPicPr>
        <p:blipFill>
          <a:blip r:embed="rId4" cstate="print"/>
          <a:srcRect/>
          <a:stretch>
            <a:fillRect/>
          </a:stretch>
        </p:blipFill>
        <p:spPr bwMode="auto">
          <a:xfrm>
            <a:off x="6676502" y="4742120"/>
            <a:ext cx="2467498" cy="211587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5" name="CaixaDeTexto 4"/>
          <p:cNvSpPr txBox="1"/>
          <p:nvPr/>
        </p:nvSpPr>
        <p:spPr>
          <a:xfrm>
            <a:off x="251520" y="1412776"/>
            <a:ext cx="8640960" cy="3416320"/>
          </a:xfrm>
          <a:prstGeom prst="rect">
            <a:avLst/>
          </a:prstGeom>
          <a:noFill/>
        </p:spPr>
        <p:txBody>
          <a:bodyPr wrap="square" rtlCol="0">
            <a:spAutoFit/>
          </a:bodyPr>
          <a:lstStyle/>
          <a:p>
            <a:pPr fontAlgn="base"/>
            <a:r>
              <a:rPr lang="pt-BR" sz="3600" dirty="0" smtClean="0"/>
              <a:t>Quando avaliamos o rádio, constatamos o assombroso índice de penetração de quase 100%, ou seja, o rádio é um fenômeno que está presente na vida de todos os brasileiros, não importa o sexo, a faixa etária, a classe social ou a localização geográfica.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ítulo 2"/>
          <p:cNvSpPr>
            <a:spLocks noGrp="1"/>
          </p:cNvSpPr>
          <p:nvPr>
            <p:ph type="subTitle" idx="1"/>
          </p:nvPr>
        </p:nvSpPr>
        <p:spPr>
          <a:xfrm>
            <a:off x="323850" y="1125538"/>
            <a:ext cx="8496300" cy="5472112"/>
          </a:xfrm>
        </p:spPr>
        <p:txBody>
          <a:bodyPr/>
          <a:lstStyle/>
          <a:p>
            <a:pPr eaLnBrk="1" hangingPunct="1"/>
            <a:r>
              <a:rPr lang="pt-BR" dirty="0" smtClean="0">
                <a:solidFill>
                  <a:schemeClr val="tx1"/>
                </a:solidFill>
              </a:rPr>
              <a:t>O Que é Comunicação?</a:t>
            </a:r>
          </a:p>
          <a:p>
            <a:pPr algn="just" eaLnBrk="1" hangingPunct="1">
              <a:buFontTx/>
              <a:buChar char="•"/>
            </a:pPr>
            <a:endParaRPr lang="pt-BR" dirty="0" smtClean="0">
              <a:solidFill>
                <a:schemeClr val="tx1"/>
              </a:solidFill>
            </a:endParaRPr>
          </a:p>
          <a:p>
            <a:pPr algn="just" eaLnBrk="1" hangingPunct="1">
              <a:buFontTx/>
              <a:buChar char="•"/>
            </a:pPr>
            <a:r>
              <a:rPr lang="pt-BR" dirty="0" smtClean="0">
                <a:solidFill>
                  <a:schemeClr val="tx1"/>
                </a:solidFill>
              </a:rPr>
              <a:t> Palavra derivada do termo latino "</a:t>
            </a:r>
            <a:r>
              <a:rPr lang="pt-BR" i="1" dirty="0" err="1" smtClean="0">
                <a:solidFill>
                  <a:schemeClr val="tx1"/>
                </a:solidFill>
              </a:rPr>
              <a:t>communicare</a:t>
            </a:r>
            <a:r>
              <a:rPr lang="pt-BR" dirty="0" smtClean="0">
                <a:solidFill>
                  <a:schemeClr val="tx1"/>
                </a:solidFill>
              </a:rPr>
              <a:t>", que significa "partilhar, participar algo, tornar comum".</a:t>
            </a:r>
          </a:p>
          <a:p>
            <a:pPr algn="just" eaLnBrk="1" hangingPunct="1">
              <a:buFontTx/>
              <a:buChar char="•"/>
            </a:pPr>
            <a:endParaRPr lang="pt-BR" dirty="0" smtClean="0">
              <a:solidFill>
                <a:schemeClr val="tx1"/>
              </a:solidFill>
            </a:endParaRPr>
          </a:p>
          <a:p>
            <a:pPr algn="just" eaLnBrk="1" hangingPunct="1">
              <a:buFontTx/>
              <a:buChar char="•"/>
            </a:pPr>
            <a:r>
              <a:rPr lang="pt-BR" dirty="0" smtClean="0">
                <a:solidFill>
                  <a:schemeClr val="tx1"/>
                </a:solidFill>
              </a:rPr>
              <a:t> Através da comunicação, os seres humanos e os animais partilham diferentes informações entre si, tornando o ato de comunicar uma atividade essencial para a vida em sociedade.</a:t>
            </a:r>
          </a:p>
        </p:txBody>
      </p:sp>
      <p:pic>
        <p:nvPicPr>
          <p:cNvPr id="18435"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6" name="CaixaDeTexto 5"/>
          <p:cNvSpPr txBox="1"/>
          <p:nvPr/>
        </p:nvSpPr>
        <p:spPr>
          <a:xfrm>
            <a:off x="251520" y="1700808"/>
            <a:ext cx="8640960" cy="646331"/>
          </a:xfrm>
          <a:prstGeom prst="rect">
            <a:avLst/>
          </a:prstGeom>
          <a:noFill/>
        </p:spPr>
        <p:txBody>
          <a:bodyPr wrap="square" rtlCol="0">
            <a:spAutoFit/>
          </a:bodyPr>
          <a:lstStyle/>
          <a:p>
            <a:pPr fontAlgn="base"/>
            <a:r>
              <a:rPr lang="pt-BR" sz="3600" dirty="0" smtClean="0"/>
              <a:t>Jingles antigos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57346" name="Picture 2" descr="http://images.slideplayer.com.br/1/333167/slides/slide_9.jpg"/>
          <p:cNvPicPr>
            <a:picLocks noChangeAspect="1" noChangeArrowheads="1"/>
          </p:cNvPicPr>
          <p:nvPr/>
        </p:nvPicPr>
        <p:blipFill>
          <a:blip r:embed="rId3" cstate="print"/>
          <a:srcRect/>
          <a:stretch>
            <a:fillRect/>
          </a:stretch>
        </p:blipFill>
        <p:spPr bwMode="auto">
          <a:xfrm>
            <a:off x="539552" y="1084520"/>
            <a:ext cx="7992888" cy="577348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59394" name="Picture 2" descr="https://criativemidias.files.wordpress.com/2013/04/tabela_radio1.jpg"/>
          <p:cNvPicPr>
            <a:picLocks noChangeAspect="1" noChangeArrowheads="1"/>
          </p:cNvPicPr>
          <p:nvPr/>
        </p:nvPicPr>
        <p:blipFill>
          <a:blip r:embed="rId3" cstate="print"/>
          <a:srcRect b="31389"/>
          <a:stretch>
            <a:fillRect/>
          </a:stretch>
        </p:blipFill>
        <p:spPr bwMode="auto">
          <a:xfrm>
            <a:off x="0" y="1556792"/>
            <a:ext cx="9144000" cy="4032448"/>
          </a:xfrm>
          <a:prstGeom prst="rect">
            <a:avLst/>
          </a:prstGeom>
          <a:noFill/>
        </p:spPr>
      </p:pic>
      <p:sp>
        <p:nvSpPr>
          <p:cNvPr id="6" name="Elipse 5">
            <a:hlinkClick r:id="rId4" action="ppaction://hlinkfile"/>
          </p:cNvPr>
          <p:cNvSpPr/>
          <p:nvPr/>
        </p:nvSpPr>
        <p:spPr>
          <a:xfrm>
            <a:off x="2843808" y="1844824"/>
            <a:ext cx="1800200" cy="936104"/>
          </a:xfrm>
          <a:prstGeom prst="ellipse">
            <a:avLst/>
          </a:prstGeom>
          <a:solidFill>
            <a:srgbClr val="00000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a:hlinkClick r:id="rId5" action="ppaction://hlinkfile"/>
          </p:cNvPr>
          <p:cNvSpPr/>
          <p:nvPr/>
        </p:nvSpPr>
        <p:spPr>
          <a:xfrm>
            <a:off x="539552" y="1844824"/>
            <a:ext cx="1800200" cy="936104"/>
          </a:xfrm>
          <a:prstGeom prst="ellipse">
            <a:avLst/>
          </a:prstGeom>
          <a:solidFill>
            <a:srgbClr val="00000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a:hlinkClick r:id="rId6" action="ppaction://hlinkfile"/>
          </p:cNvPr>
          <p:cNvSpPr/>
          <p:nvPr/>
        </p:nvSpPr>
        <p:spPr>
          <a:xfrm>
            <a:off x="5004048" y="1844824"/>
            <a:ext cx="1800200" cy="936104"/>
          </a:xfrm>
          <a:prstGeom prst="ellipse">
            <a:avLst/>
          </a:prstGeom>
          <a:solidFill>
            <a:srgbClr val="00000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a:hlinkClick r:id="rId7" action="ppaction://hlinkfile"/>
          </p:cNvPr>
          <p:cNvSpPr/>
          <p:nvPr/>
        </p:nvSpPr>
        <p:spPr>
          <a:xfrm>
            <a:off x="7092280" y="1844824"/>
            <a:ext cx="1800200" cy="936104"/>
          </a:xfrm>
          <a:prstGeom prst="ellipse">
            <a:avLst/>
          </a:prstGeom>
          <a:solidFill>
            <a:srgbClr val="00000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1.bp.blogspot.com/-HhJntbIY0UI/UPgsKxRcxsI/AAAAAAAALg4/sbTNegQ3CBM/s1600/tv.jpg"/>
          <p:cNvPicPr>
            <a:picLocks noChangeAspect="1" noChangeArrowheads="1"/>
          </p:cNvPicPr>
          <p:nvPr/>
        </p:nvPicPr>
        <p:blipFill>
          <a:blip r:embed="rId2" cstate="print"/>
          <a:srcRect l="13997" t="3937" r="13653" b="5501"/>
          <a:stretch>
            <a:fillRect/>
          </a:stretch>
        </p:blipFill>
        <p:spPr bwMode="auto">
          <a:xfrm>
            <a:off x="683568" y="1076496"/>
            <a:ext cx="6158559" cy="5781504"/>
          </a:xfrm>
          <a:prstGeom prst="rect">
            <a:avLst/>
          </a:prstGeom>
          <a:noFill/>
        </p:spPr>
      </p:pic>
      <p:pic>
        <p:nvPicPr>
          <p:cNvPr id="4" name="Imagem 3" descr="Pinterest-marketing.jpg"/>
          <p:cNvPicPr>
            <a:picLocks noChangeAspect="1"/>
          </p:cNvPicPr>
          <p:nvPr/>
        </p:nvPicPr>
        <p:blipFill>
          <a:blip r:embed="rId3"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4" cstate="print"/>
          <a:srcRect/>
          <a:stretch>
            <a:fillRect/>
          </a:stretch>
        </p:blipFill>
        <p:spPr bwMode="auto">
          <a:xfrm>
            <a:off x="6676502" y="4742120"/>
            <a:ext cx="2467498" cy="211587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5" name="CaixaDeTexto 4"/>
          <p:cNvSpPr txBox="1"/>
          <p:nvPr/>
        </p:nvSpPr>
        <p:spPr>
          <a:xfrm>
            <a:off x="251520" y="1700808"/>
            <a:ext cx="8640960" cy="2862322"/>
          </a:xfrm>
          <a:prstGeom prst="rect">
            <a:avLst/>
          </a:prstGeom>
          <a:noFill/>
        </p:spPr>
        <p:txBody>
          <a:bodyPr wrap="square" rtlCol="0">
            <a:spAutoFit/>
          </a:bodyPr>
          <a:lstStyle/>
          <a:p>
            <a:pPr fontAlgn="base"/>
            <a:r>
              <a:rPr lang="pt-BR" sz="3600" dirty="0" smtClean="0"/>
              <a:t>A televisão é, por definição, um veículo de massa. De modo geral, tem o custo, por mil pessoas atingidas, mais baixo entre todos os meios, e sua cobertura atinge quase todo o povo brasileiro.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5" name="CaixaDeTexto 4"/>
          <p:cNvSpPr txBox="1"/>
          <p:nvPr/>
        </p:nvSpPr>
        <p:spPr>
          <a:xfrm>
            <a:off x="251520" y="1700808"/>
            <a:ext cx="8640960" cy="3970318"/>
          </a:xfrm>
          <a:prstGeom prst="rect">
            <a:avLst/>
          </a:prstGeom>
          <a:noFill/>
        </p:spPr>
        <p:txBody>
          <a:bodyPr wrap="square" rtlCol="0">
            <a:spAutoFit/>
          </a:bodyPr>
          <a:lstStyle/>
          <a:p>
            <a:pPr fontAlgn="base"/>
            <a:r>
              <a:rPr lang="pt-BR" sz="3600" dirty="0" smtClean="0"/>
              <a:t>Som + Imagem;</a:t>
            </a:r>
          </a:p>
          <a:p>
            <a:pPr fontAlgn="base"/>
            <a:r>
              <a:rPr lang="pt-BR" sz="3600" dirty="0" smtClean="0"/>
              <a:t>Vários Públicos ao mesmo tempo;</a:t>
            </a:r>
          </a:p>
          <a:p>
            <a:pPr fontAlgn="base"/>
            <a:r>
              <a:rPr lang="pt-BR" sz="3600" dirty="0" smtClean="0"/>
              <a:t>Chamar atenção;</a:t>
            </a:r>
          </a:p>
          <a:p>
            <a:pPr fontAlgn="base"/>
            <a:r>
              <a:rPr lang="pt-BR" sz="3600" dirty="0" smtClean="0"/>
              <a:t>Cuidado para não ser chato;</a:t>
            </a:r>
          </a:p>
          <a:p>
            <a:pPr fontAlgn="base"/>
            <a:r>
              <a:rPr lang="pt-BR" sz="3600" dirty="0" smtClean="0"/>
              <a:t>Fazer diferente, mas cuidado;</a:t>
            </a:r>
          </a:p>
          <a:p>
            <a:pPr fontAlgn="base"/>
            <a:r>
              <a:rPr lang="pt-BR" sz="3600" dirty="0" smtClean="0"/>
              <a:t>Horário correto (público);</a:t>
            </a:r>
          </a:p>
          <a:p>
            <a:pPr fontAlgn="base"/>
            <a:r>
              <a:rPr lang="pt-BR" sz="3600" dirty="0" smtClean="0"/>
              <a:t>Tomar cuidado com a apelação.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interest-marketing.jpg"/>
          <p:cNvPicPr>
            <a:picLocks noChangeAspect="1"/>
          </p:cNvPicPr>
          <p:nvPr/>
        </p:nvPicPr>
        <p:blipFill>
          <a:blip r:embed="rId2" cstate="print"/>
          <a:stretch>
            <a:fillRect/>
          </a:stretch>
        </p:blipFill>
        <p:spPr>
          <a:xfrm>
            <a:off x="0" y="1"/>
            <a:ext cx="4716016" cy="1052736"/>
          </a:xfrm>
          <a:prstGeom prst="rect">
            <a:avLst/>
          </a:prstGeom>
        </p:spPr>
      </p:pic>
      <p:pic>
        <p:nvPicPr>
          <p:cNvPr id="1026" name="Picture 2" descr="http://1.bp.blogspot.com/-gXNLwkeIhBI/UBfZ2Wo9vpI/AAAAAAAADBw/oadLxJCmO7I/s1600/Comunica%C3%A7%C3%A3o+de+Garanhuns.png"/>
          <p:cNvPicPr>
            <a:picLocks noChangeAspect="1" noChangeArrowheads="1"/>
          </p:cNvPicPr>
          <p:nvPr/>
        </p:nvPicPr>
        <p:blipFill>
          <a:blip r:embed="rId3" cstate="print"/>
          <a:srcRect/>
          <a:stretch>
            <a:fillRect/>
          </a:stretch>
        </p:blipFill>
        <p:spPr bwMode="auto">
          <a:xfrm>
            <a:off x="6496585" y="4587842"/>
            <a:ext cx="2647415" cy="2270158"/>
          </a:xfrm>
          <a:prstGeom prst="rect">
            <a:avLst/>
          </a:prstGeom>
          <a:noFill/>
        </p:spPr>
      </p:pic>
      <p:sp>
        <p:nvSpPr>
          <p:cNvPr id="6" name="CaixaDeTexto 5"/>
          <p:cNvSpPr txBox="1"/>
          <p:nvPr/>
        </p:nvSpPr>
        <p:spPr>
          <a:xfrm>
            <a:off x="251520" y="1700808"/>
            <a:ext cx="8640960" cy="2862322"/>
          </a:xfrm>
          <a:prstGeom prst="rect">
            <a:avLst/>
          </a:prstGeom>
          <a:noFill/>
        </p:spPr>
        <p:txBody>
          <a:bodyPr wrap="square" rtlCol="0">
            <a:spAutoFit/>
          </a:bodyPr>
          <a:lstStyle/>
          <a:p>
            <a:pPr fontAlgn="base"/>
            <a:r>
              <a:rPr lang="pt-BR" sz="3600" dirty="0" smtClean="0"/>
              <a:t>Vídeos </a:t>
            </a:r>
          </a:p>
          <a:p>
            <a:pPr fontAlgn="base"/>
            <a:endParaRPr lang="pt-BR" sz="3600" dirty="0" smtClean="0"/>
          </a:p>
          <a:p>
            <a:pPr fontAlgn="base"/>
            <a:r>
              <a:rPr lang="pt-BR" sz="3600" dirty="0" smtClean="0"/>
              <a:t>Fusca</a:t>
            </a:r>
          </a:p>
          <a:p>
            <a:pPr fontAlgn="base"/>
            <a:endParaRPr lang="pt-BR" sz="3600" dirty="0" smtClean="0"/>
          </a:p>
          <a:p>
            <a:pPr fontAlgn="base"/>
            <a:r>
              <a:rPr lang="pt-BR" sz="3600" dirty="0" smtClean="0"/>
              <a:t>Eduardo e Monica</a:t>
            </a:r>
            <a:endParaRPr lang="pt-BR" sz="36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620689"/>
            <a:ext cx="7772400" cy="2979762"/>
          </a:xfrm>
        </p:spPr>
        <p:txBody>
          <a:bodyPr>
            <a:normAutofit/>
          </a:bodyPr>
          <a:lstStyle/>
          <a:p>
            <a:r>
              <a:rPr lang="pt-BR" dirty="0"/>
              <a:t>As várias formas de divulgar um produto;</a:t>
            </a:r>
            <a:br>
              <a:rPr lang="pt-BR" dirty="0"/>
            </a:br>
            <a:r>
              <a:rPr lang="pt-BR" dirty="0"/>
              <a:t>As linguagens diferentes em cada veículo de comunicação;</a:t>
            </a:r>
          </a:p>
        </p:txBody>
      </p:sp>
      <p:sp>
        <p:nvSpPr>
          <p:cNvPr id="3" name="Subtítulo 2"/>
          <p:cNvSpPr>
            <a:spLocks noGrp="1"/>
          </p:cNvSpPr>
          <p:nvPr>
            <p:ph type="subTitle" idx="1"/>
          </p:nvPr>
        </p:nvSpPr>
        <p:spPr/>
        <p:txBody>
          <a:bodyPr/>
          <a:lstStyle/>
          <a:p>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620689"/>
            <a:ext cx="7772400" cy="2979762"/>
          </a:xfrm>
        </p:spPr>
        <p:txBody>
          <a:bodyPr>
            <a:normAutofit/>
          </a:bodyPr>
          <a:lstStyle/>
          <a:p>
            <a:r>
              <a:rPr lang="pt-BR" dirty="0" smtClean="0"/>
              <a:t>Vídeo Turma da Mônica</a:t>
            </a:r>
            <a:br>
              <a:rPr lang="pt-BR" dirty="0" smtClean="0"/>
            </a:br>
            <a:r>
              <a:rPr lang="pt-BR" dirty="0" smtClean="0"/>
              <a:t>Vídeo </a:t>
            </a:r>
            <a:r>
              <a:rPr lang="pt-BR" smtClean="0"/>
              <a:t>Bic</a:t>
            </a:r>
            <a:endParaRPr lang="pt-BR" dirty="0"/>
          </a:p>
        </p:txBody>
      </p:sp>
      <p:sp>
        <p:nvSpPr>
          <p:cNvPr id="3" name="Subtítulo 2"/>
          <p:cNvSpPr>
            <a:spLocks noGrp="1"/>
          </p:cNvSpPr>
          <p:nvPr>
            <p:ph type="subTitle" idx="1"/>
          </p:nvPr>
        </p:nvSpPr>
        <p:spPr/>
        <p:txBody>
          <a:bodyPr/>
          <a:lstStyle/>
          <a:p>
            <a:endParaRPr lang="pt-B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260648"/>
            <a:ext cx="8568952" cy="6264696"/>
          </a:xfrm>
        </p:spPr>
        <p:txBody>
          <a:bodyPr>
            <a:noAutofit/>
          </a:bodyPr>
          <a:lstStyle/>
          <a:p>
            <a:r>
              <a:rPr lang="pt-BR" sz="2400" dirty="0" smtClean="0">
                <a:solidFill>
                  <a:schemeClr val="tx1"/>
                </a:solidFill>
                <a:latin typeface="Arial" pitchFamily="34" charset="0"/>
                <a:cs typeface="Arial" pitchFamily="34" charset="0"/>
              </a:rPr>
              <a:t>Trabalho:</a:t>
            </a:r>
          </a:p>
          <a:p>
            <a:endParaRPr lang="pt-BR" sz="2400" dirty="0" smtClean="0">
              <a:solidFill>
                <a:schemeClr val="tx1"/>
              </a:solidFill>
              <a:latin typeface="Arial" pitchFamily="34" charset="0"/>
              <a:cs typeface="Arial" pitchFamily="34" charset="0"/>
            </a:endParaRPr>
          </a:p>
          <a:p>
            <a:pPr algn="just"/>
            <a:r>
              <a:rPr lang="pt-BR" sz="2400" dirty="0" smtClean="0">
                <a:solidFill>
                  <a:schemeClr val="tx1"/>
                </a:solidFill>
                <a:latin typeface="Arial" pitchFamily="34" charset="0"/>
                <a:cs typeface="Arial" pitchFamily="34" charset="0"/>
              </a:rPr>
              <a:t>Em duplas devem elaborar um planejamento de marketing para:</a:t>
            </a:r>
          </a:p>
          <a:p>
            <a:pPr algn="just"/>
            <a:endParaRPr lang="pt-BR" sz="2400" dirty="0" smtClean="0">
              <a:solidFill>
                <a:schemeClr val="tx1"/>
              </a:solidFill>
              <a:latin typeface="Arial" pitchFamily="34" charset="0"/>
              <a:cs typeface="Arial" pitchFamily="34" charset="0"/>
            </a:endParaRPr>
          </a:p>
          <a:p>
            <a:pPr algn="just"/>
            <a:r>
              <a:rPr lang="pt-BR" sz="2400" dirty="0" smtClean="0">
                <a:solidFill>
                  <a:schemeClr val="tx1"/>
                </a:solidFill>
                <a:latin typeface="Arial" pitchFamily="34" charset="0"/>
                <a:cs typeface="Arial" pitchFamily="34" charset="0"/>
              </a:rPr>
              <a:t>1 – Uma dupla sertaneja que já esteve em alta na mídia, os shows chegaram a valer milhões, hoje está esquecida. A dupla não tem muito dinheiro para investir.</a:t>
            </a:r>
          </a:p>
          <a:p>
            <a:pPr algn="just"/>
            <a:endParaRPr lang="pt-BR" sz="2400" dirty="0" smtClean="0">
              <a:solidFill>
                <a:schemeClr val="tx1"/>
              </a:solidFill>
              <a:latin typeface="Arial" pitchFamily="34" charset="0"/>
              <a:cs typeface="Arial" pitchFamily="34" charset="0"/>
            </a:endParaRPr>
          </a:p>
          <a:p>
            <a:pPr algn="just"/>
            <a:r>
              <a:rPr lang="pt-BR" sz="2400" dirty="0" smtClean="0">
                <a:solidFill>
                  <a:schemeClr val="tx1"/>
                </a:solidFill>
                <a:latin typeface="Arial" pitchFamily="34" charset="0"/>
                <a:cs typeface="Arial" pitchFamily="34" charset="0"/>
              </a:rPr>
              <a:t>2 – Uma </a:t>
            </a:r>
            <a:r>
              <a:rPr lang="pt-BR" sz="2400" dirty="0" smtClean="0">
                <a:solidFill>
                  <a:schemeClr val="tx1"/>
                </a:solidFill>
                <a:latin typeface="Arial" pitchFamily="34" charset="0"/>
                <a:cs typeface="Arial" pitchFamily="34" charset="0"/>
              </a:rPr>
              <a:t>dupla sertaneja que está em alta. Mas fizeram um show onde estavam bêbados e haviam utilizado drogas, com isso alguns shows foram cancelados e muitos estão criticando eles na internet. </a:t>
            </a:r>
            <a:r>
              <a:rPr lang="pt-BR" sz="2400" dirty="0" smtClean="0">
                <a:solidFill>
                  <a:schemeClr val="tx1"/>
                </a:solidFill>
                <a:latin typeface="Arial" pitchFamily="34" charset="0"/>
                <a:cs typeface="Arial" pitchFamily="34" charset="0"/>
              </a:rPr>
              <a:t>Tem muito dinheiro para investir.</a:t>
            </a:r>
          </a:p>
          <a:p>
            <a:pPr algn="just"/>
            <a:endParaRPr lang="pt-BR" sz="2400" dirty="0" smtClean="0">
              <a:solidFill>
                <a:schemeClr val="tx1"/>
              </a:solidFill>
              <a:latin typeface="Arial" pitchFamily="34" charset="0"/>
              <a:cs typeface="Arial" pitchFamily="34" charset="0"/>
            </a:endParaRPr>
          </a:p>
          <a:p>
            <a:pPr algn="just"/>
            <a:r>
              <a:rPr lang="pt-BR" sz="2400" dirty="0" smtClean="0">
                <a:solidFill>
                  <a:schemeClr val="tx1"/>
                </a:solidFill>
                <a:latin typeface="Arial" pitchFamily="34" charset="0"/>
                <a:cs typeface="Arial" pitchFamily="34" charset="0"/>
              </a:rPr>
              <a:t>20 pontos</a:t>
            </a:r>
            <a:endParaRPr lang="pt-BR" sz="24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4"/>
          <p:cNvSpPr txBox="1">
            <a:spLocks noChangeArrowheads="1"/>
          </p:cNvSpPr>
          <p:nvPr/>
        </p:nvSpPr>
        <p:spPr bwMode="auto">
          <a:xfrm>
            <a:off x="250825" y="1484313"/>
            <a:ext cx="8642350" cy="4524375"/>
          </a:xfrm>
          <a:prstGeom prst="rect">
            <a:avLst/>
          </a:prstGeom>
          <a:noFill/>
          <a:ln w="9525">
            <a:noFill/>
            <a:miter lim="800000"/>
            <a:headEnd/>
            <a:tailEnd/>
          </a:ln>
        </p:spPr>
        <p:txBody>
          <a:bodyPr>
            <a:spAutoFit/>
          </a:bodyPr>
          <a:lstStyle/>
          <a:p>
            <a:r>
              <a:rPr lang="pt-BR" sz="3200"/>
              <a:t>Vidigal de Carvalho (1995, p.158):</a:t>
            </a:r>
          </a:p>
          <a:p>
            <a:r>
              <a:rPr lang="pt-BR" sz="3200"/>
              <a:t> </a:t>
            </a:r>
          </a:p>
          <a:p>
            <a:r>
              <a:rPr lang="pt-BR" sz="3200"/>
              <a:t>Comunicar significa repartir, dividir, pôr em comum. O homem compreende a si mesmo quando entra em comunhão com os outros e para os outros, pois as relações inter-humanas implicam a alteridade entre os próprios homens. Fora disto fica caracterizada a agressão  existencial.</a:t>
            </a:r>
          </a:p>
        </p:txBody>
      </p:sp>
      <p:pic>
        <p:nvPicPr>
          <p:cNvPr id="19459"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ítulo 2"/>
          <p:cNvSpPr>
            <a:spLocks noGrp="1"/>
          </p:cNvSpPr>
          <p:nvPr>
            <p:ph type="subTitle" idx="1"/>
          </p:nvPr>
        </p:nvSpPr>
        <p:spPr>
          <a:xfrm>
            <a:off x="323850" y="1844675"/>
            <a:ext cx="8496300" cy="4752975"/>
          </a:xfrm>
        </p:spPr>
        <p:txBody>
          <a:bodyPr/>
          <a:lstStyle/>
          <a:p>
            <a:pPr algn="l">
              <a:buFontTx/>
              <a:buChar char="•"/>
            </a:pPr>
            <a:r>
              <a:rPr lang="pt-BR" sz="3600" dirty="0" smtClean="0"/>
              <a:t> Os homens das cavernas, com seu cérebro rudimentar, devia se comunicar através de gestos, posturas, gritos e grunhidos, assim como os demais animais não dotados da capacidade de expressão mais refinada.</a:t>
            </a:r>
          </a:p>
        </p:txBody>
      </p:sp>
      <p:sp>
        <p:nvSpPr>
          <p:cNvPr id="20483" name="CaixaDeTexto 3"/>
          <p:cNvSpPr txBox="1">
            <a:spLocks noChangeArrowheads="1"/>
          </p:cNvSpPr>
          <p:nvPr/>
        </p:nvSpPr>
        <p:spPr bwMode="auto">
          <a:xfrm>
            <a:off x="3708400" y="260350"/>
            <a:ext cx="5435600" cy="646113"/>
          </a:xfrm>
          <a:prstGeom prst="rect">
            <a:avLst/>
          </a:prstGeom>
          <a:noFill/>
          <a:ln w="9525">
            <a:noFill/>
            <a:miter lim="800000"/>
            <a:headEnd/>
            <a:tailEnd/>
          </a:ln>
        </p:spPr>
        <p:txBody>
          <a:bodyPr>
            <a:spAutoFit/>
          </a:bodyPr>
          <a:lstStyle/>
          <a:p>
            <a:pPr algn="ctr"/>
            <a:r>
              <a:rPr lang="pt-BR" sz="3600"/>
              <a:t>História da Comunicação</a:t>
            </a:r>
          </a:p>
        </p:txBody>
      </p:sp>
      <p:pic>
        <p:nvPicPr>
          <p:cNvPr id="20484"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ítulo 2"/>
          <p:cNvSpPr>
            <a:spLocks noGrp="1"/>
          </p:cNvSpPr>
          <p:nvPr>
            <p:ph type="subTitle" idx="1"/>
          </p:nvPr>
        </p:nvSpPr>
        <p:spPr>
          <a:xfrm>
            <a:off x="323850" y="1557338"/>
            <a:ext cx="8496300" cy="5040312"/>
          </a:xfrm>
        </p:spPr>
        <p:txBody>
          <a:bodyPr/>
          <a:lstStyle/>
          <a:p>
            <a:pPr algn="l">
              <a:buFontTx/>
              <a:buChar char="•"/>
            </a:pPr>
            <a:r>
              <a:rPr lang="pt-BR" sz="3600" smtClean="0"/>
              <a:t> Em um determinado momento desse passado, esse homem aprendeu a relacionar objetos e seu uso e a criar utensílios para caça e proteção e pode ter passado isso aos demais, através de gestos e repetição do processo, criando assim, uma forma primitiva e simples de linguagem.</a:t>
            </a:r>
          </a:p>
        </p:txBody>
      </p:sp>
      <p:sp>
        <p:nvSpPr>
          <p:cNvPr id="21507" name="CaixaDeTexto 3"/>
          <p:cNvSpPr txBox="1">
            <a:spLocks noChangeArrowheads="1"/>
          </p:cNvSpPr>
          <p:nvPr/>
        </p:nvSpPr>
        <p:spPr bwMode="auto">
          <a:xfrm>
            <a:off x="3708400" y="260350"/>
            <a:ext cx="5435600" cy="646113"/>
          </a:xfrm>
          <a:prstGeom prst="rect">
            <a:avLst/>
          </a:prstGeom>
          <a:noFill/>
          <a:ln w="9525">
            <a:noFill/>
            <a:miter lim="800000"/>
            <a:headEnd/>
            <a:tailEnd/>
          </a:ln>
        </p:spPr>
        <p:txBody>
          <a:bodyPr>
            <a:spAutoFit/>
          </a:bodyPr>
          <a:lstStyle/>
          <a:p>
            <a:pPr algn="ctr"/>
            <a:r>
              <a:rPr lang="pt-BR" sz="3600"/>
              <a:t>História da Comunicação</a:t>
            </a:r>
          </a:p>
        </p:txBody>
      </p:sp>
      <p:pic>
        <p:nvPicPr>
          <p:cNvPr id="21508"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ítulo 2"/>
          <p:cNvSpPr>
            <a:spLocks noGrp="1"/>
          </p:cNvSpPr>
          <p:nvPr>
            <p:ph type="subTitle" idx="1"/>
          </p:nvPr>
        </p:nvSpPr>
        <p:spPr>
          <a:xfrm>
            <a:off x="323850" y="1700213"/>
            <a:ext cx="8496300" cy="4897437"/>
          </a:xfrm>
        </p:spPr>
        <p:txBody>
          <a:bodyPr/>
          <a:lstStyle/>
          <a:p>
            <a:pPr algn="l">
              <a:buFontTx/>
              <a:buChar char="•"/>
            </a:pPr>
            <a:r>
              <a:rPr lang="pt-BR" sz="3600" smtClean="0"/>
              <a:t> Com o tempo, essa comunicação foi adquirindo formas mais claras e evoluídas, facilitando a comunicação não só entre os povos de uma mesma tribo, como entre tribos diferentes. As primeiras comunicações escritas (desenhos) de que se têm notícias são das inscrições nas cavernas 8.000 anos a.C.</a:t>
            </a:r>
          </a:p>
        </p:txBody>
      </p:sp>
      <p:sp>
        <p:nvSpPr>
          <p:cNvPr id="22531" name="CaixaDeTexto 3"/>
          <p:cNvSpPr txBox="1">
            <a:spLocks noChangeArrowheads="1"/>
          </p:cNvSpPr>
          <p:nvPr/>
        </p:nvSpPr>
        <p:spPr bwMode="auto">
          <a:xfrm>
            <a:off x="3708400" y="260350"/>
            <a:ext cx="5435600" cy="646113"/>
          </a:xfrm>
          <a:prstGeom prst="rect">
            <a:avLst/>
          </a:prstGeom>
          <a:noFill/>
          <a:ln w="9525">
            <a:noFill/>
            <a:miter lim="800000"/>
            <a:headEnd/>
            <a:tailEnd/>
          </a:ln>
        </p:spPr>
        <p:txBody>
          <a:bodyPr>
            <a:spAutoFit/>
          </a:bodyPr>
          <a:lstStyle/>
          <a:p>
            <a:pPr algn="ctr"/>
            <a:r>
              <a:rPr lang="pt-BR" sz="3600"/>
              <a:t>História da Comunicação</a:t>
            </a:r>
          </a:p>
        </p:txBody>
      </p:sp>
      <p:pic>
        <p:nvPicPr>
          <p:cNvPr id="22532"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ítulo 2"/>
          <p:cNvSpPr>
            <a:spLocks noGrp="1"/>
          </p:cNvSpPr>
          <p:nvPr>
            <p:ph type="subTitle" idx="1"/>
          </p:nvPr>
        </p:nvSpPr>
        <p:spPr>
          <a:xfrm>
            <a:off x="323850" y="2133600"/>
            <a:ext cx="8496300" cy="4464050"/>
          </a:xfrm>
        </p:spPr>
        <p:txBody>
          <a:bodyPr/>
          <a:lstStyle/>
          <a:p>
            <a:pPr eaLnBrk="1" hangingPunct="1"/>
            <a:r>
              <a:rPr lang="pt-BR" sz="4000" smtClean="0"/>
              <a:t>O processo de comunicação consiste na transmissão de informação entre um emissor e um receptor que descodifica (interpreta) uma determinada mensagem.</a:t>
            </a:r>
          </a:p>
        </p:txBody>
      </p:sp>
      <p:pic>
        <p:nvPicPr>
          <p:cNvPr id="23555" name="Picture 3" descr="curso-de-oratoria1"/>
          <p:cNvPicPr>
            <a:picLocks noChangeAspect="1" noChangeArrowheads="1"/>
          </p:cNvPicPr>
          <p:nvPr/>
        </p:nvPicPr>
        <p:blipFill>
          <a:blip r:embed="rId2" cstate="print"/>
          <a:srcRect/>
          <a:stretch>
            <a:fillRect/>
          </a:stretch>
        </p:blipFill>
        <p:spPr bwMode="auto">
          <a:xfrm>
            <a:off x="0" y="0"/>
            <a:ext cx="1408113"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1159</Words>
  <Application>Microsoft Office PowerPoint</Application>
  <PresentationFormat>Apresentação na tela (4:3)</PresentationFormat>
  <Paragraphs>97</Paragraphs>
  <Slides>49</Slides>
  <Notes>0</Notes>
  <HiddenSlides>0</HiddenSlides>
  <MMClips>0</MMClips>
  <ScaleCrop>false</ScaleCrop>
  <HeadingPairs>
    <vt:vector size="4" baseType="variant">
      <vt:variant>
        <vt:lpstr>Tema</vt:lpstr>
      </vt:variant>
      <vt:variant>
        <vt:i4>1</vt:i4>
      </vt:variant>
      <vt:variant>
        <vt:lpstr>Títulos de slides</vt:lpstr>
      </vt:variant>
      <vt:variant>
        <vt:i4>49</vt:i4>
      </vt:variant>
    </vt:vector>
  </HeadingPairs>
  <TitlesOfParts>
    <vt:vector size="50" baseType="lpstr">
      <vt:lpstr>Tema do Office</vt:lpstr>
      <vt:lpstr>Professor Carlos Eduardo Vipievski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As várias formas de divulgar um produto; As linguagens diferentes em cada veículo de comunicação;</vt:lpstr>
      <vt:lpstr>Vídeo Turma da Mônica Vídeo Bic</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várias formas de divulgar um produto; As linguagens diferentes em cada veículo de comunicação;</dc:title>
  <dc:creator>Vipievski</dc:creator>
  <cp:lastModifiedBy>Vipievski</cp:lastModifiedBy>
  <cp:revision>21</cp:revision>
  <dcterms:created xsi:type="dcterms:W3CDTF">2015-10-30T12:05:33Z</dcterms:created>
  <dcterms:modified xsi:type="dcterms:W3CDTF">2017-08-24T23:53:15Z</dcterms:modified>
</cp:coreProperties>
</file>