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17" r:id="rId2"/>
    <p:sldId id="418" r:id="rId3"/>
    <p:sldId id="416" r:id="rId4"/>
    <p:sldId id="355" r:id="rId5"/>
    <p:sldId id="356" r:id="rId6"/>
    <p:sldId id="403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95" r:id="rId20"/>
    <p:sldId id="397" r:id="rId21"/>
    <p:sldId id="398" r:id="rId22"/>
    <p:sldId id="399" r:id="rId23"/>
    <p:sldId id="400" r:id="rId24"/>
    <p:sldId id="360" r:id="rId25"/>
    <p:sldId id="361" r:id="rId26"/>
    <p:sldId id="357" r:id="rId27"/>
    <p:sldId id="396" r:id="rId28"/>
    <p:sldId id="401" r:id="rId29"/>
    <p:sldId id="362" r:id="rId30"/>
    <p:sldId id="363" r:id="rId31"/>
    <p:sldId id="364" r:id="rId32"/>
    <p:sldId id="365" r:id="rId33"/>
    <p:sldId id="366" r:id="rId34"/>
    <p:sldId id="367" r:id="rId35"/>
    <p:sldId id="402" r:id="rId36"/>
    <p:sldId id="422" r:id="rId37"/>
    <p:sldId id="381" r:id="rId38"/>
    <p:sldId id="382" r:id="rId39"/>
    <p:sldId id="384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419" r:id="rId49"/>
    <p:sldId id="420" r:id="rId50"/>
    <p:sldId id="421" r:id="rId51"/>
    <p:sldId id="394" r:id="rId52"/>
    <p:sldId id="423" r:id="rId5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A2C0-3BCF-44CB-A5A1-904F95789AFD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1282C-B279-4B25-AA90-3AA88148DB2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Shape 18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Shape 18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9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F180-A590-49F5-BB17-5C8753F9CA23}" type="datetimeFigureOut">
              <a:rPr lang="pt-BR" smtClean="0"/>
              <a:pPr/>
              <a:t>16/08/2017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78F6-A879-40E1-8351-5C808AE9F6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url?sa=i&amp;rct=j&amp;q=&amp;esrc=s&amp;source=images&amp;cd=&amp;cad=rja&amp;uact=8&amp;ved=0ahUKEwiRgpLGucTSAhXCx5AKHVgkAJAQjRwIBw&amp;url=http://www.freeiconspng.com/icons/email-icon&amp;bvm=bv.148747831,d.Y2I&amp;psig=AFQjCNH5peLwyFWzmm7MF_UB7JAfoIykUg&amp;ust=148897802496712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br/url?sa=i&amp;rct=j&amp;q=&amp;esrc=s&amp;source=images&amp;cd=&amp;cad=rja&amp;uact=8&amp;ved=0ahUKEwiq0N2jucTSAhXFIJAKHe9EBFMQjRwIBw&amp;url=https://logodownload.org/whatsapp-logo/&amp;bvm=bv.148747831,d.Y2I&amp;psig=AFQjCNFS1oruck-3aBEoco2qxF-WC7yOsw&amp;ust=1488977954836969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google.com.br/url?sa=i&amp;rct=j&amp;q=&amp;esrc=s&amp;source=images&amp;cd=&amp;cad=rja&amp;uact=8&amp;ved=0ahUKEwillc2GucTSAhWJHZAKHZcIAssQjRwIBw&amp;url=http://www.freeiconspng.com/icons/facebook-icon-png&amp;bvm=bv.148747831,d.Y2I&amp;psig=AFQjCNFiInZcUM8tpTR7DRNxI7edZNvhPw&amp;ust=1488977890652343" TargetMode="Externa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Modelo%20de%20Plano%20de%20Marketing.pdf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Videos/MKT/Cacau%20Show%20-%20Hist&#243;ria%20De%20Empreendimento.av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../../Videos/MKT/Os%20Segredos%20De%20Duas%20Tradicionais%20Sorveterias%20De%20Fortaleza%20-%20CE.web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>
            <a:spLocks noGrp="1"/>
          </p:cNvSpPr>
          <p:nvPr>
            <p:ph type="ctrTitle"/>
          </p:nvPr>
        </p:nvSpPr>
        <p:spPr>
          <a:xfrm>
            <a:off x="1619672" y="2276872"/>
            <a:ext cx="6264696" cy="223224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Administração de Marketing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4032448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Ciclo de Vida do Produto. (1º Introdução)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err="1" smtClean="0">
                <a:solidFill>
                  <a:schemeClr val="tx1"/>
                </a:solidFill>
              </a:rPr>
              <a:t>Kotler</a:t>
            </a:r>
            <a:r>
              <a:rPr lang="pt-BR" sz="3600" dirty="0" smtClean="0">
                <a:solidFill>
                  <a:schemeClr val="tx1"/>
                </a:solidFill>
              </a:rPr>
              <a:t> (2004) estratégias: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B) </a:t>
            </a:r>
            <a:r>
              <a:rPr lang="pt-BR" sz="3600" dirty="0" err="1" smtClean="0">
                <a:solidFill>
                  <a:schemeClr val="tx1"/>
                </a:solidFill>
              </a:rPr>
              <a:t>Skimming</a:t>
            </a:r>
            <a:r>
              <a:rPr lang="pt-BR" sz="3600" dirty="0" smtClean="0">
                <a:solidFill>
                  <a:schemeClr val="tx1"/>
                </a:solidFill>
              </a:rPr>
              <a:t> lento – lançamento de um produto novo a um preço alto e com pouca promoção (é uma estratégia indicada para mercados limitados em tamanho e com pouca concorrência).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4032448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Ciclo de Vida do Produto. (1º Introdução)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err="1" smtClean="0">
                <a:solidFill>
                  <a:schemeClr val="tx1"/>
                </a:solidFill>
              </a:rPr>
              <a:t>Kotler</a:t>
            </a:r>
            <a:r>
              <a:rPr lang="pt-BR" sz="3600" dirty="0" smtClean="0">
                <a:solidFill>
                  <a:schemeClr val="tx1"/>
                </a:solidFill>
              </a:rPr>
              <a:t> (2004) estratégias:</a:t>
            </a:r>
          </a:p>
          <a:p>
            <a:pPr algn="l"/>
            <a:endParaRPr lang="pt-BR" sz="1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C) Penetração rápida – lançamento de um produto novo a um preço baixo e com pesados investimentos em promoção (quando é possível que os custos de fabricação caiam com o aumento da escala de produção).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4032448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Ciclo de Vida do Produto. (1º Introdução)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err="1" smtClean="0">
                <a:solidFill>
                  <a:schemeClr val="tx1"/>
                </a:solidFill>
              </a:rPr>
              <a:t>Kotler</a:t>
            </a:r>
            <a:r>
              <a:rPr lang="pt-BR" sz="3600" dirty="0" smtClean="0">
                <a:solidFill>
                  <a:schemeClr val="tx1"/>
                </a:solidFill>
              </a:rPr>
              <a:t> (2004) estratégias: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D) Baixa Penetração – lançamento de um produto novo a um preço baixo e com pouca promoção (pode ser utilizada quando há muitos concorrentes potenciais).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3744416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Ciclo de Vida do Produto. (2º Crescimento)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É quando a empresa deve tirar proveito da rentabilidade, </a:t>
            </a:r>
            <a:r>
              <a:rPr lang="pt-BR" sz="3600" dirty="0" smtClean="0">
                <a:solidFill>
                  <a:schemeClr val="tx1"/>
                </a:solidFill>
              </a:rPr>
              <a:t>pois além </a:t>
            </a:r>
            <a:r>
              <a:rPr lang="pt-BR" sz="3600" dirty="0" smtClean="0">
                <a:solidFill>
                  <a:schemeClr val="tx1"/>
                </a:solidFill>
              </a:rPr>
              <a:t>de ser um período rápido, é nele também que surgem potenciais concorrentes.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3744416"/>
          </a:xfrm>
        </p:spPr>
        <p:txBody>
          <a:bodyPr>
            <a:noAutofit/>
          </a:bodyPr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Ciclo de Vida do Produto. (2º Crescimento)</a:t>
            </a:r>
          </a:p>
          <a:p>
            <a:pPr algn="l"/>
            <a:endParaRPr lang="pt-BR" dirty="0" smtClean="0">
              <a:solidFill>
                <a:schemeClr val="tx1"/>
              </a:solidFill>
            </a:endParaRP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Deve-se utilizar de estratégias para sustentar o acelerado crescimento  pelo maior tempo possível.</a:t>
            </a:r>
          </a:p>
          <a:p>
            <a:pPr algn="l"/>
            <a:endParaRPr lang="pt-BR" sz="2000" dirty="0" smtClean="0">
              <a:solidFill>
                <a:schemeClr val="tx1"/>
              </a:solidFill>
            </a:endParaRPr>
          </a:p>
          <a:p>
            <a:pPr lvl="1" algn="l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Melhorar qualidade do produto; </a:t>
            </a:r>
          </a:p>
          <a:p>
            <a:pPr lvl="1" algn="l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Acrescentar novas características;</a:t>
            </a:r>
          </a:p>
          <a:p>
            <a:pPr lvl="1" algn="l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Novos modelos;</a:t>
            </a:r>
          </a:p>
          <a:p>
            <a:pPr lvl="1" algn="l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Novos canais de distribuição;</a:t>
            </a:r>
          </a:p>
          <a:p>
            <a:pPr lvl="1" algn="l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Reduzir os preços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3744416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Ciclo de Vida do Produto. (3º Maturidade)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O crescimento já se dá em ritmo lento, com tendências a se estabilizar, o número de concorrentes ainda é alto.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Deve-se apostar em INOVAÇÃO e REPOSICIONAMENTO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3744416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Ciclo de Vida do Produto. (4º declínio)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As vendas caem e o lucro desaparece, o que traz o desafio do abandono do produto, que deve ocorrer de maneira estratégica.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O produto que está morrendo custa caro para a empresa. 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3744416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Matriz Produto – Mercado (</a:t>
            </a:r>
            <a:r>
              <a:rPr lang="pt-BR" sz="3600" dirty="0" err="1" smtClean="0">
                <a:solidFill>
                  <a:schemeClr val="tx1"/>
                </a:solidFill>
              </a:rPr>
              <a:t>Ansoff</a:t>
            </a:r>
            <a:r>
              <a:rPr lang="pt-BR" sz="36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É um método usado para determinar e avaliar oportunidades de crescimento</a:t>
            </a:r>
            <a:r>
              <a:rPr lang="pt-BR" sz="3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Aumentar sua fatia de mercado.</a:t>
            </a:r>
            <a:endParaRPr lang="pt-BR" sz="36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640960" cy="792088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Matriz Produto – Mercado (</a:t>
            </a:r>
            <a:r>
              <a:rPr lang="pt-BR" sz="3600" dirty="0" err="1" smtClean="0">
                <a:solidFill>
                  <a:schemeClr val="tx1"/>
                </a:solidFill>
              </a:rPr>
              <a:t>Ansoff</a:t>
            </a:r>
            <a:r>
              <a:rPr lang="pt-BR" sz="3600" dirty="0" smtClean="0">
                <a:solidFill>
                  <a:schemeClr val="tx1"/>
                </a:solidFill>
              </a:rPr>
              <a:t>) / p.60 /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1986" name="Picture 2" descr="http://upload.wikimedia.org/wikipedia/commons/7/70/Matriz_Anso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98921"/>
            <a:ext cx="7315915" cy="485907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707268" y="1124744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Z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5536" y="2420888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Penetração de Mercado</a:t>
            </a:r>
            <a:r>
              <a:rPr lang="pt-BR" sz="3200" dirty="0" smtClean="0"/>
              <a:t> </a:t>
            </a:r>
            <a:br>
              <a:rPr lang="pt-BR" sz="3200" dirty="0" smtClean="0"/>
            </a:br>
            <a:r>
              <a:rPr lang="pt-BR" sz="3200" dirty="0" smtClean="0"/>
              <a:t>A empresa tenta crescer atuando nos mesmos segmentos de mercado e com os mesmos produtos/serviços, tentando contudo aumentar a sua quota de mercado.</a:t>
            </a:r>
          </a:p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Exemplo: as famosas </a:t>
            </a:r>
            <a:r>
              <a:rPr lang="pt-BR" sz="3200" dirty="0" err="1" smtClean="0"/>
              <a:t>promoções-relâmpago</a:t>
            </a:r>
            <a:r>
              <a:rPr lang="pt-BR" sz="3200" dirty="0" smtClean="0"/>
              <a:t> são um bom exemplo de uma estratégia para ganho de quota de mercado. </a:t>
            </a:r>
            <a:endParaRPr lang="pt-BR" sz="320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640960" cy="792088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Matriz Produto – Mercado (</a:t>
            </a:r>
            <a:r>
              <a:rPr lang="pt-BR" sz="3600" dirty="0" err="1" smtClean="0">
                <a:solidFill>
                  <a:schemeClr val="tx1"/>
                </a:solidFill>
              </a:rPr>
              <a:t>Ansoff</a:t>
            </a:r>
            <a:r>
              <a:rPr lang="pt-BR" sz="3600" dirty="0" smtClean="0">
                <a:solidFill>
                  <a:schemeClr val="tx1"/>
                </a:solidFill>
              </a:rPr>
              <a:t>) / p.60 /</a:t>
            </a:r>
          </a:p>
        </p:txBody>
      </p:sp>
      <p:pic>
        <p:nvPicPr>
          <p:cNvPr id="9" name="Imagem 8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0" y="692696"/>
            <a:ext cx="6758148" cy="1805416"/>
          </a:xfrm>
          <a:prstGeom prst="rect">
            <a:avLst/>
          </a:prstGeom>
        </p:spPr>
      </p:pic>
      <p:sp>
        <p:nvSpPr>
          <p:cNvPr id="8" name="Shape 76"/>
          <p:cNvSpPr txBox="1">
            <a:spLocks/>
          </p:cNvSpPr>
          <p:nvPr/>
        </p:nvSpPr>
        <p:spPr>
          <a:xfrm>
            <a:off x="1691680" y="2852936"/>
            <a:ext cx="6137689" cy="288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spcBef>
                <a:spcPts val="0"/>
              </a:spcBef>
              <a:buFont typeface="Merriweather"/>
              <a:buNone/>
            </a:pPr>
            <a:r>
              <a:rPr lang="en" sz="3200" b="1" dirty="0" smtClean="0">
                <a:solidFill>
                  <a:srgbClr val="FF0000"/>
                </a:solidFill>
              </a:rPr>
              <a:t>Prof. Carlos Eduardo Vipievski</a:t>
            </a:r>
          </a:p>
          <a:p>
            <a:pPr>
              <a:spcBef>
                <a:spcPts val="0"/>
              </a:spcBef>
              <a:buFont typeface="Merriweather"/>
              <a:buNone/>
            </a:pPr>
            <a:endParaRPr lang="en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duduvipi@hotmail.com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    f</a:t>
            </a: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acebook.com/carloseduardovipievski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          (47) 9 9917 9959</a:t>
            </a:r>
            <a:endParaRPr lang="e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 descr="Resultado de imagem para facebook 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32" y="4280358"/>
            <a:ext cx="677490" cy="677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m para whatsapp 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89982"/>
            <a:ext cx="777685" cy="795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m para email 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02" y="3644318"/>
            <a:ext cx="648778" cy="648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5536" y="220486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Desenvolvimento de Mercado</a:t>
            </a:r>
            <a:r>
              <a:rPr lang="pt-BR" sz="3200" dirty="0" smtClean="0"/>
              <a:t> </a:t>
            </a:r>
            <a:br>
              <a:rPr lang="pt-BR" sz="3200" dirty="0" smtClean="0"/>
            </a:br>
            <a:r>
              <a:rPr lang="pt-BR" sz="3200" dirty="0" smtClean="0"/>
              <a:t>A empresa tenta crescer direcionando produtos existentes para novos segmentos de mercado (que podem ser definidos através da idade, interesses, geografia, entre outros).</a:t>
            </a:r>
          </a:p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Exemplo: pequena loja faz sucesso numa determinada área e resolve expandir-se e abrir uma loja noutro local. </a:t>
            </a:r>
            <a:endParaRPr lang="pt-BR" sz="320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640960" cy="792088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Matriz Produto – Mercado (</a:t>
            </a:r>
            <a:r>
              <a:rPr lang="pt-BR" sz="3600" dirty="0" err="1" smtClean="0">
                <a:solidFill>
                  <a:schemeClr val="tx1"/>
                </a:solidFill>
              </a:rPr>
              <a:t>Ansoff</a:t>
            </a:r>
            <a:r>
              <a:rPr lang="pt-BR" sz="3600" dirty="0" smtClean="0">
                <a:solidFill>
                  <a:schemeClr val="tx1"/>
                </a:solidFill>
              </a:rPr>
              <a:t>) / p.60 /</a:t>
            </a:r>
          </a:p>
        </p:txBody>
      </p:sp>
      <p:pic>
        <p:nvPicPr>
          <p:cNvPr id="9" name="Imagem 8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5536" y="220486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Desenvolvimento de Produtos</a:t>
            </a:r>
            <a:r>
              <a:rPr lang="pt-BR" sz="2800" dirty="0" smtClean="0"/>
              <a:t> </a:t>
            </a:r>
            <a:br>
              <a:rPr lang="pt-BR" sz="2800" dirty="0" smtClean="0"/>
            </a:br>
            <a:r>
              <a:rPr lang="pt-BR" sz="2800" dirty="0" smtClean="0"/>
              <a:t>A empresa tenta crescer desenvolvendo novos produtos e dirigindo-os aos mercados usuais existentes.</a:t>
            </a:r>
            <a:br>
              <a:rPr lang="pt-BR" sz="2800" dirty="0" smtClean="0"/>
            </a:br>
            <a:endParaRPr lang="pt-BR" sz="2800" dirty="0" smtClean="0"/>
          </a:p>
          <a:p>
            <a:r>
              <a:rPr lang="pt-BR" sz="2800" dirty="0" smtClean="0"/>
              <a:t>Exemplo: quando a uma empresa de jogos lança um novo aparelho de captação de movimentos – uma adição que permite aos jogadores jogarem sem comandos -, ou seja, um produto é adicionado a um modelo existente já estabelecido num mercado definido. </a:t>
            </a:r>
            <a:endParaRPr lang="pt-BR" sz="280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640960" cy="792088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Matriz Produto – Mercado (</a:t>
            </a:r>
            <a:r>
              <a:rPr lang="pt-BR" sz="3600" dirty="0" err="1" smtClean="0">
                <a:solidFill>
                  <a:schemeClr val="tx1"/>
                </a:solidFill>
              </a:rPr>
              <a:t>Ansoff</a:t>
            </a:r>
            <a:r>
              <a:rPr lang="pt-BR" sz="3600" dirty="0" smtClean="0">
                <a:solidFill>
                  <a:schemeClr val="tx1"/>
                </a:solidFill>
              </a:rPr>
              <a:t>) / p.60 /</a:t>
            </a:r>
          </a:p>
        </p:txBody>
      </p:sp>
      <p:pic>
        <p:nvPicPr>
          <p:cNvPr id="9" name="Imagem 8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5536" y="2276872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Diversificação</a:t>
            </a:r>
            <a:r>
              <a:rPr lang="pt-BR" sz="2800" dirty="0" smtClean="0"/>
              <a:t> </a:t>
            </a:r>
            <a:br>
              <a:rPr lang="pt-BR" sz="2800" dirty="0" smtClean="0"/>
            </a:br>
            <a:r>
              <a:rPr lang="pt-BR" sz="2800" dirty="0" smtClean="0"/>
              <a:t>Na estratégia mais arriscada, a empresa tenta crescer ao criar novos produtos dirigidos a um novo segmento de mercado, aproveitando sinergias tecnológicas e/ou comerciais.</a:t>
            </a:r>
          </a:p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Exemplo: uma marca de refrigerantes que deixa de vender apenas refrigerantes para começar a vender também </a:t>
            </a:r>
            <a:r>
              <a:rPr lang="pt-BR" sz="2800" dirty="0" err="1" smtClean="0"/>
              <a:t>merchandise</a:t>
            </a:r>
            <a:r>
              <a:rPr lang="pt-BR" sz="2800" dirty="0" smtClean="0"/>
              <a:t> oficial da marca. 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640960" cy="792088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Matriz Produto – Mercado (</a:t>
            </a:r>
            <a:r>
              <a:rPr lang="pt-BR" sz="3600" dirty="0" err="1" smtClean="0">
                <a:solidFill>
                  <a:schemeClr val="tx1"/>
                </a:solidFill>
              </a:rPr>
              <a:t>Ansoff</a:t>
            </a:r>
            <a:r>
              <a:rPr lang="pt-BR" sz="3600" dirty="0" smtClean="0">
                <a:solidFill>
                  <a:schemeClr val="tx1"/>
                </a:solidFill>
              </a:rPr>
              <a:t>) / p.60 /</a:t>
            </a:r>
          </a:p>
        </p:txBody>
      </p:sp>
      <p:pic>
        <p:nvPicPr>
          <p:cNvPr id="9" name="Imagem 8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640960" cy="792088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Matriz Produto – Mercado (</a:t>
            </a:r>
            <a:r>
              <a:rPr lang="pt-BR" sz="3600" dirty="0" err="1" smtClean="0">
                <a:solidFill>
                  <a:schemeClr val="tx1"/>
                </a:solidFill>
              </a:rPr>
              <a:t>Ansoff</a:t>
            </a:r>
            <a:r>
              <a:rPr lang="pt-BR" sz="3600" dirty="0" smtClean="0">
                <a:solidFill>
                  <a:schemeClr val="tx1"/>
                </a:solidFill>
              </a:rPr>
              <a:t>) / p.60 /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41986" name="Picture 2" descr="http://upload.wikimedia.org/wikipedia/commons/7/70/Matriz_Anso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98921"/>
            <a:ext cx="7315915" cy="4859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352928" cy="3888432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Matriz SWOT ou Análise Fofa</a:t>
            </a:r>
          </a:p>
          <a:p>
            <a:endParaRPr lang="pt-BR" sz="3600" dirty="0" smtClean="0">
              <a:solidFill>
                <a:schemeClr val="tx1"/>
              </a:solidFill>
            </a:endParaRPr>
          </a:p>
          <a:p>
            <a:pPr algn="just"/>
            <a:r>
              <a:rPr lang="pt-BR" sz="3600" dirty="0" err="1" smtClean="0">
                <a:solidFill>
                  <a:schemeClr val="tx1"/>
                </a:solidFill>
              </a:rPr>
              <a:t>Strengths</a:t>
            </a:r>
            <a:r>
              <a:rPr lang="pt-BR" sz="3600" dirty="0" smtClean="0">
                <a:solidFill>
                  <a:schemeClr val="tx1"/>
                </a:solidFill>
              </a:rPr>
              <a:t> – Forças</a:t>
            </a:r>
          </a:p>
          <a:p>
            <a:pPr algn="just"/>
            <a:r>
              <a:rPr lang="pt-BR" sz="3600" dirty="0" err="1" smtClean="0">
                <a:solidFill>
                  <a:schemeClr val="tx1"/>
                </a:solidFill>
              </a:rPr>
              <a:t>Weaknesses</a:t>
            </a:r>
            <a:r>
              <a:rPr lang="pt-BR" sz="3600" dirty="0" smtClean="0">
                <a:solidFill>
                  <a:schemeClr val="tx1"/>
                </a:solidFill>
              </a:rPr>
              <a:t> – Fraquezas</a:t>
            </a:r>
          </a:p>
          <a:p>
            <a:pPr algn="just"/>
            <a:r>
              <a:rPr lang="pt-BR" sz="3600" dirty="0" err="1" smtClean="0">
                <a:solidFill>
                  <a:schemeClr val="tx1"/>
                </a:solidFill>
              </a:rPr>
              <a:t>Opportunities</a:t>
            </a:r>
            <a:r>
              <a:rPr lang="pt-BR" sz="3600" dirty="0" smtClean="0">
                <a:solidFill>
                  <a:schemeClr val="tx1"/>
                </a:solidFill>
              </a:rPr>
              <a:t> – Oportunidades </a:t>
            </a:r>
          </a:p>
          <a:p>
            <a:pPr algn="just"/>
            <a:r>
              <a:rPr lang="pt-BR" sz="3600" dirty="0" err="1" smtClean="0">
                <a:solidFill>
                  <a:schemeClr val="tx1"/>
                </a:solidFill>
              </a:rPr>
              <a:t>Threats</a:t>
            </a:r>
            <a:r>
              <a:rPr lang="pt-BR" sz="3600" dirty="0" smtClean="0">
                <a:solidFill>
                  <a:schemeClr val="tx1"/>
                </a:solidFill>
              </a:rPr>
              <a:t> – Ameaças </a:t>
            </a:r>
          </a:p>
          <a:p>
            <a:r>
              <a:rPr lang="pt-BR" sz="36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pt-BR" sz="3600" dirty="0" smtClean="0">
                <a:solidFill>
                  <a:schemeClr val="tx1"/>
                </a:solidFill>
              </a:rPr>
              <a:t>Ferramenta de diagnósticos.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2.bp.blogspot.com/-aEcwF1-T2Ss/Up50JJjxsGI/AAAAAAAAMnM/Kq5_ExRWffw/s1600/como-fazer-uma-analise-swot-ou-analise-fofa-coaching-on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63516" cy="6873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mbienteexterno.host56.com/SWOT_sow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5" y="644421"/>
            <a:ext cx="9122735" cy="6213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2.bp.blogspot.com/-aEcwF1-T2Ss/Up50JJjxsGI/AAAAAAAAMnM/Kq5_ExRWffw/s1600/como-fazer-uma-analise-swot-ou-analise-fofa-coaching-on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63516" cy="6873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0" y="0"/>
            <a:ext cx="4499992" cy="3356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644008" y="0"/>
            <a:ext cx="4499992" cy="3356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3573016"/>
            <a:ext cx="4499992" cy="3284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644008" y="3573016"/>
            <a:ext cx="4499992" cy="3284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F - Força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80112" y="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F - Fraquezas</a:t>
            </a:r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83568" y="357301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O - Oportunidades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796136" y="357301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 - Ameaças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0" y="620688"/>
            <a:ext cx="44999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Notoriedade da marca Coca-cola;</a:t>
            </a:r>
          </a:p>
          <a:p>
            <a:r>
              <a:rPr lang="pt-BR" sz="2200" dirty="0" smtClean="0"/>
              <a:t>Entrega imediata nos pontos de vendas;</a:t>
            </a:r>
          </a:p>
          <a:p>
            <a:r>
              <a:rPr lang="pt-BR" sz="2200" dirty="0" smtClean="0"/>
              <a:t>Serviços de assistência ao consumidor linha de informações;</a:t>
            </a:r>
          </a:p>
          <a:p>
            <a:r>
              <a:rPr lang="pt-BR" sz="2200" dirty="0" smtClean="0"/>
              <a:t>Preços acessíveis;</a:t>
            </a:r>
          </a:p>
          <a:p>
            <a:r>
              <a:rPr lang="pt-BR" sz="2200" dirty="0" smtClean="0"/>
              <a:t>Grandes investimentos em                                 publicidade;</a:t>
            </a:r>
            <a:endParaRPr lang="pt-BR" sz="2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88024" y="620688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Crescimento exponencial do sector dos refrigerantes e o aumento da concorrência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0" y="4303455"/>
            <a:ext cx="44999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Expandir a marca e principalmente a Coca-cola Zero aos mais jovens;</a:t>
            </a:r>
          </a:p>
          <a:p>
            <a:r>
              <a:rPr lang="pt-BR" sz="2000" dirty="0" smtClean="0"/>
              <a:t>Entrada em segmentos economicamente mais baixos com uma cola zero mais atrativa;</a:t>
            </a:r>
          </a:p>
          <a:p>
            <a:r>
              <a:rPr lang="pt-BR" sz="2000" dirty="0" smtClean="0"/>
              <a:t>Alcançar várias faixas etárias preocupando-se com a estética, e o que o cliente pretende.</a:t>
            </a:r>
            <a:endParaRPr lang="pt-BR" sz="20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860032" y="4293096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Ameaças de saturação devido ao acelerado crescimento deste mercado;</a:t>
            </a:r>
          </a:p>
          <a:p>
            <a:r>
              <a:rPr lang="pt-BR" sz="2400" dirty="0" smtClean="0"/>
              <a:t>O aumento da quota de mercado da Pepsi que nos últimos anos tende a subir 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352928" cy="5184576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Modelo de Porter - Cinco forças </a:t>
            </a:r>
            <a:r>
              <a:rPr lang="pt-BR" dirty="0" smtClean="0">
                <a:solidFill>
                  <a:schemeClr val="tx1"/>
                </a:solidFill>
              </a:rPr>
              <a:t>competitivas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(Grandes Empresas Principalmente)</a:t>
            </a: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 Esse método é utilizado para identificar oportunidades e ameaças que o ambiente externo oferece para a empresa, tendo como principal objetivo entender o ambiente competitivo em que a empresa está inserida, identificando quais estratégias devem ser adotadas para obter vantagem competitiva.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7647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Trabalho 6 </a:t>
            </a:r>
            <a:r>
              <a:rPr lang="pt-BR" sz="2800" b="1" dirty="0" err="1" smtClean="0"/>
              <a:t>Ps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4896544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Modelo de Porter - Cinco forças competitivas</a:t>
            </a:r>
          </a:p>
          <a:p>
            <a:pPr algn="just"/>
            <a:endParaRPr lang="pt-BR" sz="3600" dirty="0" smtClean="0">
              <a:solidFill>
                <a:schemeClr val="tx1"/>
              </a:solidFill>
            </a:endParaRPr>
          </a:p>
          <a:p>
            <a:pPr algn="just"/>
            <a:r>
              <a:rPr lang="pt-BR" sz="3600" b="1" dirty="0" smtClean="0">
                <a:solidFill>
                  <a:schemeClr val="tx1"/>
                </a:solidFill>
              </a:rPr>
              <a:t> 1 – Ameaça de novos entrantes: </a:t>
            </a:r>
            <a:r>
              <a:rPr lang="pt-BR" sz="3600" dirty="0" smtClean="0">
                <a:solidFill>
                  <a:schemeClr val="tx1"/>
                </a:solidFill>
              </a:rPr>
              <a:t>a empresa deve estar atenta ao surgimento de novos concorrentes.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4896544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Modelo de Porter - Cinco forças competitivas</a:t>
            </a:r>
          </a:p>
          <a:p>
            <a:pPr algn="just"/>
            <a:endParaRPr lang="pt-BR" sz="3600" dirty="0" smtClean="0">
              <a:solidFill>
                <a:schemeClr val="tx1"/>
              </a:solidFill>
            </a:endParaRPr>
          </a:p>
          <a:p>
            <a:pPr algn="just"/>
            <a:r>
              <a:rPr lang="pt-BR" sz="3600" b="1" dirty="0" smtClean="0">
                <a:solidFill>
                  <a:schemeClr val="tx1"/>
                </a:solidFill>
              </a:rPr>
              <a:t>2 – Poder de barganha dos fornecedores: </a:t>
            </a:r>
            <a:r>
              <a:rPr lang="pt-BR" sz="3600" dirty="0" smtClean="0">
                <a:solidFill>
                  <a:schemeClr val="tx1"/>
                </a:solidFill>
              </a:rPr>
              <a:t>os fornecedores podem elevar preços ou reduzir a qualidade dos bens ou de seus serviços fornecidos.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4896544"/>
          </a:xfrm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Modelo de Porter - Cinco forças competitivas</a:t>
            </a:r>
          </a:p>
          <a:p>
            <a:pPr algn="just"/>
            <a:endParaRPr lang="pt-BR" sz="3600" dirty="0" smtClean="0">
              <a:solidFill>
                <a:schemeClr val="tx1"/>
              </a:solidFill>
            </a:endParaRPr>
          </a:p>
          <a:p>
            <a:pPr algn="just"/>
            <a:r>
              <a:rPr lang="pt-BR" sz="3600" b="1" dirty="0" smtClean="0">
                <a:solidFill>
                  <a:schemeClr val="tx1"/>
                </a:solidFill>
              </a:rPr>
              <a:t>3 – Poder de barganha dos clientes: </a:t>
            </a:r>
            <a:r>
              <a:rPr lang="pt-BR" sz="3600" dirty="0" smtClean="0">
                <a:solidFill>
                  <a:schemeClr val="tx1"/>
                </a:solidFill>
              </a:rPr>
              <a:t>os compradores competem com a indústria, forçando os preços para baixo.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4896544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Modelo de Porter - Cinco forças competitivas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4 – Vulnerabilidade a produtos substitutos: </a:t>
            </a:r>
            <a:r>
              <a:rPr lang="pt-BR" dirty="0" smtClean="0">
                <a:solidFill>
                  <a:schemeClr val="tx1"/>
                </a:solidFill>
              </a:rPr>
              <a:t>os produtos substitutos reduzem os retornos potenciais da indústria. A empresa deve ter competência para substituir seus próprios produtos, ou estar preparada para a pressão sobre lucros que poderá sofrer.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4896544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Modelo de Porter - Cinco forças competitivas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b="1" dirty="0" smtClean="0">
                <a:solidFill>
                  <a:schemeClr val="tx1"/>
                </a:solidFill>
              </a:rPr>
              <a:t>5 – Grau de rivalidade entre empresas concorrentes: </a:t>
            </a:r>
            <a:r>
              <a:rPr lang="pt-BR" dirty="0" smtClean="0">
                <a:solidFill>
                  <a:schemeClr val="tx1"/>
                </a:solidFill>
              </a:rPr>
              <a:t>a concorrência pode acarretar briga de preços, introdução de novos serviços, aumento de publicidade, entre outras consequências.</a:t>
            </a: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algn="r"/>
            <a:r>
              <a:rPr lang="pt-BR" sz="2000" dirty="0" smtClean="0">
                <a:solidFill>
                  <a:schemeClr val="tx1"/>
                </a:solidFill>
              </a:rPr>
              <a:t>Ver páginas 64, 65 e 66 do livro da Paixão.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55298" name="Picture 2" descr="https://upload.wikimedia.org/wikipedia/commons/4/4f/Cinco_For%C3%A7as_de_Por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7620000" cy="544522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164288" y="60212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Exemplo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1"/>
          <a:ext cx="9144000" cy="611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80875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RESTAURANTE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CARRINHO DE PIPOCA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LOJA DE ROUPAS</a:t>
                      </a:r>
                      <a:endParaRPr lang="pt-BR" sz="2400" dirty="0"/>
                    </a:p>
                  </a:txBody>
                  <a:tcPr/>
                </a:tc>
              </a:tr>
              <a:tr h="8087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Ameaça</a:t>
                      </a:r>
                      <a:r>
                        <a:rPr lang="pt-BR" sz="2400" baseline="0" dirty="0" smtClean="0"/>
                        <a:t> de novos entrantes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</a:tr>
              <a:tr h="8087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Poder barganha fornecedores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</a:tr>
              <a:tr h="8087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Rivalidade Concorrentes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</a:tr>
              <a:tr h="8087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Ameaça de produtos Substitutos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</a:tr>
              <a:tr h="8087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Poder barganha dos Clientes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/>
                    </a:p>
                  </a:txBody>
                  <a:tcPr/>
                </a:tc>
              </a:tr>
              <a:tr h="80875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TOTAL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1520" y="6237312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0 – Você não tem força		10 – Você tem muita força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3744416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Análise de portfólio de produtos – Matriz </a:t>
            </a:r>
            <a:r>
              <a:rPr lang="pt-BR" sz="3600" dirty="0" smtClean="0">
                <a:solidFill>
                  <a:schemeClr val="tx1"/>
                </a:solidFill>
              </a:rPr>
              <a:t>BCG (Bruce </a:t>
            </a:r>
            <a:r>
              <a:rPr lang="pt-BR" sz="3600" dirty="0" err="1" smtClean="0">
                <a:solidFill>
                  <a:schemeClr val="tx1"/>
                </a:solidFill>
              </a:rPr>
              <a:t>Henderson</a:t>
            </a:r>
            <a:r>
              <a:rPr lang="pt-BR" sz="3600" dirty="0" smtClean="0">
                <a:solidFill>
                  <a:schemeClr val="tx1"/>
                </a:solidFill>
              </a:rPr>
              <a:t>)</a:t>
            </a:r>
            <a:endParaRPr lang="pt-BR" sz="3600" dirty="0" smtClean="0">
              <a:solidFill>
                <a:schemeClr val="tx1"/>
              </a:solidFill>
            </a:endParaRP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Oferece uma análise estratégica baseada em dois fatores: crescimento de mercado e participação de mercado, possibilitando a projeção de movimentos estratégicos para cada produto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72008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1"/>
                </a:solidFill>
              </a:rPr>
              <a:t>Análise de portfólio de produtos – Matriz BCG (p.67).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61442" name="Picture 2" descr="http://upload.wikimedia.org/wikipedia/commons/0/06/Matriz_BC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66642"/>
            <a:ext cx="7315200" cy="489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1026" name="Picture 2" descr="http://academiadomarketing.com.br/wp-content/uploads/2013/10/como-fazer-plano-de-marketing-digi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577" y="1412776"/>
            <a:ext cx="9170577" cy="5050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9552" y="206084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Nicho de mercado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Segmentos ou públicos cujas necessidades particulares são pouco exploradas ou inexistentes.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76064"/>
          </a:xfrm>
        </p:spPr>
        <p:txBody>
          <a:bodyPr>
            <a:noAutofit/>
          </a:bodyPr>
          <a:lstStyle/>
          <a:p>
            <a:pPr algn="just"/>
            <a:r>
              <a:rPr lang="pt-BR" sz="3100" dirty="0" smtClean="0">
                <a:solidFill>
                  <a:schemeClr val="tx1"/>
                </a:solidFill>
              </a:rPr>
              <a:t>Plano de Marketing por Philip </a:t>
            </a:r>
            <a:r>
              <a:rPr lang="pt-BR" sz="3100" dirty="0" err="1" smtClean="0">
                <a:solidFill>
                  <a:schemeClr val="tx1"/>
                </a:solidFill>
              </a:rPr>
              <a:t>Kotler</a:t>
            </a:r>
            <a:r>
              <a:rPr lang="pt-BR" sz="3100" dirty="0" smtClean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912242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960440"/>
          </a:xfrm>
        </p:spPr>
        <p:txBody>
          <a:bodyPr>
            <a:noAutofit/>
          </a:bodyPr>
          <a:lstStyle/>
          <a:p>
            <a:pPr algn="just"/>
            <a:r>
              <a:rPr lang="pt-BR" sz="3100" dirty="0" smtClean="0">
                <a:solidFill>
                  <a:schemeClr val="tx1"/>
                </a:solidFill>
              </a:rPr>
              <a:t>Plano de Marketing por Philip </a:t>
            </a:r>
            <a:r>
              <a:rPr lang="pt-BR" sz="3100" dirty="0" err="1" smtClean="0">
                <a:solidFill>
                  <a:schemeClr val="tx1"/>
                </a:solidFill>
              </a:rPr>
              <a:t>Kotler</a:t>
            </a:r>
            <a:r>
              <a:rPr lang="pt-BR" sz="31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3100" dirty="0" smtClean="0">
              <a:solidFill>
                <a:schemeClr val="tx1"/>
              </a:solidFill>
            </a:endParaRPr>
          </a:p>
          <a:p>
            <a:pPr algn="just"/>
            <a:r>
              <a:rPr lang="pt-BR" sz="3100" b="1" dirty="0" smtClean="0">
                <a:solidFill>
                  <a:schemeClr val="tx1"/>
                </a:solidFill>
              </a:rPr>
              <a:t>I. Sumário Executivo</a:t>
            </a:r>
            <a:endParaRPr lang="pt-BR" sz="3100" dirty="0" smtClean="0">
              <a:solidFill>
                <a:schemeClr val="tx1"/>
              </a:solidFill>
            </a:endParaRPr>
          </a:p>
          <a:p>
            <a:pPr algn="just"/>
            <a:r>
              <a:rPr lang="pt-BR" sz="3100" dirty="0" smtClean="0">
                <a:solidFill>
                  <a:schemeClr val="tx1"/>
                </a:solidFill>
              </a:rPr>
              <a:t>Consiste em um breve resumo do plano proposto, com as principais metas e recomendações, direcionando à administração da empresa com o propósito de uma rápida avaliação, de modo que haja um conhecimento prévio do objetivo preestabelecido, das metas a serem seguidas e da forma mais viável para uma realização objetiva e acima de tudo satisfatório.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96044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Plano de Marketing por Philip </a:t>
            </a:r>
            <a:r>
              <a:rPr lang="pt-BR" sz="2800" dirty="0" err="1" smtClean="0">
                <a:solidFill>
                  <a:schemeClr val="tx1"/>
                </a:solidFill>
              </a:rPr>
              <a:t>Kotler</a:t>
            </a:r>
            <a:r>
              <a:rPr lang="pt-BR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II. Situação do Marketing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O diagnóstico de marketing prevê um estudo de dois ambientes da empresa: interno e externo.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Ambiente externo: Identifica as oportunidades que a empresa pode aproveitar e as ameaças que devem ser minimizadas.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Ambiente interno: Levanta as competências da empresa e aponta seus pontos fortes, em comparação com os concorrentes, e seus pontos fracos, que impedem a empresa de aproveitar as oportunidades de mercado.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96044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Plano de Marketing por Philip </a:t>
            </a:r>
            <a:r>
              <a:rPr lang="pt-BR" sz="2800" dirty="0" err="1" smtClean="0">
                <a:solidFill>
                  <a:schemeClr val="tx1"/>
                </a:solidFill>
              </a:rPr>
              <a:t>Kotler</a:t>
            </a:r>
            <a:r>
              <a:rPr lang="pt-BR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III. Análise de Oportunidades e ameaças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Matriz SWOT ou Análise Fofa</a:t>
            </a:r>
          </a:p>
          <a:p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 err="1" smtClean="0">
                <a:solidFill>
                  <a:schemeClr val="tx1"/>
                </a:solidFill>
              </a:rPr>
              <a:t>Strengths</a:t>
            </a:r>
            <a:r>
              <a:rPr lang="pt-BR" sz="2800" dirty="0" smtClean="0">
                <a:solidFill>
                  <a:schemeClr val="tx1"/>
                </a:solidFill>
              </a:rPr>
              <a:t> – Forças</a:t>
            </a:r>
          </a:p>
          <a:p>
            <a:pPr algn="just"/>
            <a:r>
              <a:rPr lang="pt-BR" sz="2800" dirty="0" err="1" smtClean="0">
                <a:solidFill>
                  <a:schemeClr val="tx1"/>
                </a:solidFill>
              </a:rPr>
              <a:t>Weaknesses</a:t>
            </a:r>
            <a:r>
              <a:rPr lang="pt-BR" sz="2800" dirty="0" smtClean="0">
                <a:solidFill>
                  <a:schemeClr val="tx1"/>
                </a:solidFill>
              </a:rPr>
              <a:t> – Fraquezas</a:t>
            </a:r>
          </a:p>
          <a:p>
            <a:pPr algn="just"/>
            <a:r>
              <a:rPr lang="pt-BR" sz="2800" dirty="0" err="1" smtClean="0">
                <a:solidFill>
                  <a:schemeClr val="tx1"/>
                </a:solidFill>
              </a:rPr>
              <a:t>Opportunities</a:t>
            </a:r>
            <a:r>
              <a:rPr lang="pt-BR" sz="2800" dirty="0" smtClean="0">
                <a:solidFill>
                  <a:schemeClr val="tx1"/>
                </a:solidFill>
              </a:rPr>
              <a:t> – Oportunidades </a:t>
            </a:r>
          </a:p>
          <a:p>
            <a:pPr algn="just"/>
            <a:r>
              <a:rPr lang="pt-BR" sz="2800" dirty="0" err="1" smtClean="0">
                <a:solidFill>
                  <a:schemeClr val="tx1"/>
                </a:solidFill>
              </a:rPr>
              <a:t>Threats</a:t>
            </a:r>
            <a:r>
              <a:rPr lang="pt-BR" sz="2800" dirty="0" smtClean="0">
                <a:solidFill>
                  <a:schemeClr val="tx1"/>
                </a:solidFill>
              </a:rPr>
              <a:t> – Ameaças .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96044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Plano de Marketing por Philip </a:t>
            </a:r>
            <a:r>
              <a:rPr lang="pt-BR" sz="2800" dirty="0" err="1" smtClean="0">
                <a:solidFill>
                  <a:schemeClr val="tx1"/>
                </a:solidFill>
              </a:rPr>
              <a:t>Kotler</a:t>
            </a:r>
            <a:r>
              <a:rPr lang="pt-BR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IV. Objetivos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Planos para os quais devem convergir todos os esforços do marketing. Esses objetivos definem as metas, os alvos específicos a serem alcançados e por meio dos quais se faz a avaliação do desempenho da empresa.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96044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Plano de Marketing por Philip </a:t>
            </a:r>
            <a:r>
              <a:rPr lang="pt-BR" sz="2800" dirty="0" err="1" smtClean="0">
                <a:solidFill>
                  <a:schemeClr val="tx1"/>
                </a:solidFill>
              </a:rPr>
              <a:t>Kotler</a:t>
            </a:r>
            <a:r>
              <a:rPr lang="pt-BR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V. Estratégias de Marketing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Esta é a fase na qual são definidas as principais estratégias a serem seguidas, para que seja possível atingir os objetivos de mercado. As estratégias de marketing se tornam planos de ação.</a:t>
            </a: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Mix de Marketing (4, 5 ou 6 </a:t>
            </a:r>
            <a:r>
              <a:rPr lang="pt-BR" sz="2800" dirty="0" err="1" smtClean="0">
                <a:solidFill>
                  <a:schemeClr val="tx1"/>
                </a:solidFill>
              </a:rPr>
              <a:t>Ps</a:t>
            </a:r>
            <a:r>
              <a:rPr lang="pt-BR" sz="280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960440"/>
          </a:xfrm>
        </p:spPr>
        <p:txBody>
          <a:bodyPr>
            <a:noAutofit/>
          </a:bodyPr>
          <a:lstStyle/>
          <a:p>
            <a:pPr algn="just"/>
            <a:r>
              <a:rPr lang="pt-BR" sz="2700" dirty="0" smtClean="0">
                <a:solidFill>
                  <a:schemeClr val="tx1"/>
                </a:solidFill>
              </a:rPr>
              <a:t>Plano de Marketing por Philip </a:t>
            </a:r>
            <a:r>
              <a:rPr lang="pt-BR" sz="2700" dirty="0" err="1" smtClean="0">
                <a:solidFill>
                  <a:schemeClr val="tx1"/>
                </a:solidFill>
              </a:rPr>
              <a:t>Kotler</a:t>
            </a:r>
            <a:r>
              <a:rPr lang="pt-BR" sz="27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1000" dirty="0" smtClean="0">
              <a:solidFill>
                <a:schemeClr val="tx1"/>
              </a:solidFill>
            </a:endParaRPr>
          </a:p>
          <a:p>
            <a:pPr algn="just"/>
            <a:r>
              <a:rPr lang="pt-BR" sz="2700" b="1" dirty="0" smtClean="0">
                <a:solidFill>
                  <a:schemeClr val="tx1"/>
                </a:solidFill>
              </a:rPr>
              <a:t>VI. Programas ou Planos de Ação</a:t>
            </a:r>
            <a:endParaRPr lang="pt-BR" sz="2700" dirty="0" smtClean="0">
              <a:solidFill>
                <a:schemeClr val="tx1"/>
              </a:solidFill>
            </a:endParaRPr>
          </a:p>
          <a:p>
            <a:pPr algn="just"/>
            <a:r>
              <a:rPr lang="pt-BR" sz="27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t-BR" sz="2700" dirty="0" smtClean="0">
                <a:solidFill>
                  <a:schemeClr val="tx1"/>
                </a:solidFill>
              </a:rPr>
              <a:t>Para cada item de Marketing:</a:t>
            </a:r>
          </a:p>
          <a:p>
            <a:pPr algn="just"/>
            <a:r>
              <a:rPr lang="pt-BR" sz="2700" dirty="0" smtClean="0">
                <a:solidFill>
                  <a:schemeClr val="tx1"/>
                </a:solidFill>
              </a:rPr>
              <a:t>O que</a:t>
            </a:r>
          </a:p>
          <a:p>
            <a:pPr algn="just"/>
            <a:r>
              <a:rPr lang="pt-BR" sz="2700" dirty="0" smtClean="0">
                <a:solidFill>
                  <a:schemeClr val="tx1"/>
                </a:solidFill>
              </a:rPr>
              <a:t>Quando</a:t>
            </a:r>
          </a:p>
          <a:p>
            <a:pPr algn="just"/>
            <a:r>
              <a:rPr lang="pt-BR" sz="2700" dirty="0" smtClean="0">
                <a:solidFill>
                  <a:schemeClr val="tx1"/>
                </a:solidFill>
              </a:rPr>
              <a:t>Por que</a:t>
            </a:r>
          </a:p>
          <a:p>
            <a:pPr algn="just"/>
            <a:r>
              <a:rPr lang="pt-BR" sz="2700" dirty="0" smtClean="0">
                <a:solidFill>
                  <a:schemeClr val="tx1"/>
                </a:solidFill>
              </a:rPr>
              <a:t>Onde</a:t>
            </a:r>
          </a:p>
          <a:p>
            <a:pPr algn="just"/>
            <a:r>
              <a:rPr lang="pt-BR" sz="2700" dirty="0" smtClean="0">
                <a:solidFill>
                  <a:schemeClr val="tx1"/>
                </a:solidFill>
              </a:rPr>
              <a:t>Como</a:t>
            </a:r>
          </a:p>
          <a:p>
            <a:pPr algn="just"/>
            <a:r>
              <a:rPr lang="pt-BR" sz="2700" dirty="0" smtClean="0">
                <a:solidFill>
                  <a:schemeClr val="tx1"/>
                </a:solidFill>
              </a:rPr>
              <a:t>Quem</a:t>
            </a:r>
          </a:p>
          <a:p>
            <a:pPr algn="just"/>
            <a:r>
              <a:rPr lang="pt-BR" sz="2700" dirty="0" smtClean="0">
                <a:solidFill>
                  <a:schemeClr val="tx1"/>
                </a:solidFill>
              </a:rPr>
              <a:t>Quanto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396044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Plano de Marketing por Philip </a:t>
            </a:r>
            <a:r>
              <a:rPr lang="pt-BR" sz="2800" dirty="0" err="1" smtClean="0">
                <a:solidFill>
                  <a:schemeClr val="tx1"/>
                </a:solidFill>
              </a:rPr>
              <a:t>Kotler</a:t>
            </a:r>
            <a:r>
              <a:rPr lang="pt-BR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b="1" dirty="0" smtClean="0">
                <a:solidFill>
                  <a:schemeClr val="tx1"/>
                </a:solidFill>
              </a:rPr>
              <a:t>VII. Controle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Acompanhamento do plano de marketing é essencial para a sobrevivência das estratégias. A última seção do plano é o controle para monitorar o desenvolvimento do plano. O acompanhamento é feito periodicamente, assim a empresa pode analisar o andamento do projeto, monitorando os fatos positivos e negativos e fazendo ajustes no percurso quando necessário. 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pic>
        <p:nvPicPr>
          <p:cNvPr id="1026" name="Picture 2" descr="http://academiadomarketing.com.br/wp-content/uploads/2013/10/como-fazer-plano-de-marketing-digi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577" y="1412776"/>
            <a:ext cx="9170577" cy="5050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352928" cy="3816424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tx1"/>
                </a:solidFill>
              </a:rPr>
              <a:t>Para elaborar um planejamento, precisamos de informações dos ambientes empresariais em constantes mudanças que acabam por criar oportunidades, ameaças e até restrições.</a:t>
            </a: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pPr algn="r"/>
            <a:r>
              <a:rPr lang="pt-BR" sz="2000" dirty="0" smtClean="0">
                <a:solidFill>
                  <a:schemeClr val="tx1"/>
                </a:solidFill>
              </a:rPr>
              <a:t>PAIXÃO (2011), p. 56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155679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Nicho de mercado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A estratégia de aproveitamento de nichos está justamente na identificação das bases de segmentação que, quando explorados, representam o diferencial ou vantagem competitiva à empresa (ou pessoa).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352928" cy="3816424"/>
          </a:xfrm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tx1"/>
                </a:solidFill>
              </a:rPr>
              <a:t>O diagnóstico procura levantar problemas para encontrar suas possíveis soluções e se antecipar do futuro. </a:t>
            </a: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pPr algn="r"/>
            <a:r>
              <a:rPr lang="pt-BR" sz="2000" dirty="0" smtClean="0">
                <a:solidFill>
                  <a:schemeClr val="tx1"/>
                </a:solidFill>
              </a:rPr>
              <a:t>PAIXÃO (2011), p. 56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360040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hlinkClick r:id="rId2" action="ppaction://hlinkfile"/>
              </a:rPr>
              <a:t>Modelo de Plano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7647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Trabalho 6 MKT de Guerrilha</a:t>
            </a:r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51520" y="1772816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hlinkClick r:id="rId3" action="ppaction://hlinkfile"/>
              </a:rPr>
              <a:t>Vídeo Cacau </a:t>
            </a:r>
            <a:r>
              <a:rPr lang="pt-BR" sz="4000" dirty="0" smtClean="0">
                <a:hlinkClick r:id="rId3" action="ppaction://hlinkfile"/>
              </a:rPr>
              <a:t>Show</a:t>
            </a:r>
            <a:endParaRPr lang="pt-BR" sz="4000" dirty="0" smtClean="0"/>
          </a:p>
          <a:p>
            <a:pPr algn="ctr"/>
            <a:endParaRPr lang="pt-BR" sz="4000" dirty="0" smtClean="0"/>
          </a:p>
          <a:p>
            <a:pPr algn="ctr"/>
            <a:endParaRPr lang="pt-BR" sz="4000" dirty="0" smtClean="0"/>
          </a:p>
          <a:p>
            <a:pPr algn="ctr"/>
            <a:r>
              <a:rPr lang="pt-BR" sz="4000" dirty="0" smtClean="0">
                <a:hlinkClick r:id="rId4" action="ppaction://hlinkfile"/>
              </a:rPr>
              <a:t>Vídeo Sorveterias</a:t>
            </a:r>
            <a:endParaRPr lang="pt-BR" sz="4000" dirty="0" smtClean="0"/>
          </a:p>
          <a:p>
            <a:pPr algn="ctr"/>
            <a:endParaRPr lang="pt-BR" sz="4000" dirty="0" smtClean="0"/>
          </a:p>
          <a:p>
            <a:pPr algn="ctr"/>
            <a:endParaRPr lang="pt-B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52928" cy="3600400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tx1"/>
                </a:solidFill>
              </a:rPr>
              <a:t>Ciclo de Vida do Produto.</a:t>
            </a:r>
          </a:p>
          <a:p>
            <a:endParaRPr lang="pt-BR" sz="4000" dirty="0" smtClean="0">
              <a:solidFill>
                <a:schemeClr val="tx1"/>
              </a:solidFill>
            </a:endParaRPr>
          </a:p>
          <a:p>
            <a:r>
              <a:rPr lang="pt-BR" sz="4000" dirty="0" smtClean="0">
                <a:solidFill>
                  <a:schemeClr val="tx1"/>
                </a:solidFill>
              </a:rPr>
              <a:t>Introdução</a:t>
            </a:r>
          </a:p>
          <a:p>
            <a:r>
              <a:rPr lang="pt-BR" sz="4000" dirty="0" smtClean="0">
                <a:solidFill>
                  <a:schemeClr val="tx1"/>
                </a:solidFill>
              </a:rPr>
              <a:t>Crescimento</a:t>
            </a:r>
          </a:p>
          <a:p>
            <a:r>
              <a:rPr lang="pt-BR" sz="4000" dirty="0" smtClean="0">
                <a:solidFill>
                  <a:schemeClr val="tx1"/>
                </a:solidFill>
              </a:rPr>
              <a:t>Maturidade</a:t>
            </a:r>
          </a:p>
          <a:p>
            <a:r>
              <a:rPr lang="pt-BR" sz="4000" dirty="0" smtClean="0">
                <a:solidFill>
                  <a:schemeClr val="tx1"/>
                </a:solidFill>
              </a:rPr>
              <a:t>Declínio </a:t>
            </a:r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3744416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Ciclo de Vida do Produto. (1º Introdução)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A empresa deve investir em planejamento e as vendas costumam ser baixas, exigindo altos investimentos em comunicação, pois o produto ou serviço pode estar entrando, por exemplo, em segmentos nos quais não existe demanda.</a:t>
            </a: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4032448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Ciclo de Vida do Produto. (1º Introdução)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err="1" smtClean="0">
                <a:solidFill>
                  <a:schemeClr val="tx1"/>
                </a:solidFill>
              </a:rPr>
              <a:t>Kotler</a:t>
            </a:r>
            <a:r>
              <a:rPr lang="pt-BR" sz="3600" dirty="0" smtClean="0">
                <a:solidFill>
                  <a:schemeClr val="tx1"/>
                </a:solidFill>
              </a:rPr>
              <a:t> (2004) estratégias: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  <a:p>
            <a:pPr algn="l"/>
            <a:r>
              <a:rPr lang="pt-BR" sz="3600" dirty="0" smtClean="0">
                <a:solidFill>
                  <a:schemeClr val="tx1"/>
                </a:solidFill>
              </a:rPr>
              <a:t>A) </a:t>
            </a:r>
            <a:r>
              <a:rPr lang="pt-BR" sz="3600" dirty="0" err="1" smtClean="0">
                <a:solidFill>
                  <a:schemeClr val="tx1"/>
                </a:solidFill>
              </a:rPr>
              <a:t>Skimming</a:t>
            </a:r>
            <a:r>
              <a:rPr lang="pt-BR" sz="3600" dirty="0" smtClean="0">
                <a:solidFill>
                  <a:schemeClr val="tx1"/>
                </a:solidFill>
              </a:rPr>
              <a:t> rápido – lançamento de um produto novo a um preço alto e com muita promoção (como o mercado potencial ainda não conhece o produto, ele paga o preço pedido para tê-lo após conhecê-lo.</a:t>
            </a:r>
          </a:p>
          <a:p>
            <a:pPr algn="l"/>
            <a:endParaRPr lang="pt-BR" sz="36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 descr="Pinteres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68162" cy="131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1384</Words>
  <Application>Microsoft Office PowerPoint</Application>
  <PresentationFormat>Apresentação na tela (4:3)</PresentationFormat>
  <Paragraphs>207</Paragraphs>
  <Slides>52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Tema do Office</vt:lpstr>
      <vt:lpstr>Administração de Marketing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 Carlos Eduardo Vipievski</dc:title>
  <dc:creator>Usuario</dc:creator>
  <cp:lastModifiedBy>Vipievski</cp:lastModifiedBy>
  <cp:revision>66</cp:revision>
  <dcterms:created xsi:type="dcterms:W3CDTF">2014-08-07T02:35:40Z</dcterms:created>
  <dcterms:modified xsi:type="dcterms:W3CDTF">2017-08-16T19:27:02Z</dcterms:modified>
</cp:coreProperties>
</file>