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8" r:id="rId3"/>
    <p:sldId id="320" r:id="rId4"/>
    <p:sldId id="319" r:id="rId5"/>
    <p:sldId id="321" r:id="rId6"/>
    <p:sldId id="322" r:id="rId7"/>
    <p:sldId id="323" r:id="rId8"/>
    <p:sldId id="260" r:id="rId9"/>
    <p:sldId id="259" r:id="rId10"/>
    <p:sldId id="285" r:id="rId11"/>
    <p:sldId id="307" r:id="rId12"/>
    <p:sldId id="262" r:id="rId13"/>
    <p:sldId id="261" r:id="rId14"/>
    <p:sldId id="308" r:id="rId15"/>
    <p:sldId id="265" r:id="rId16"/>
    <p:sldId id="286" r:id="rId17"/>
    <p:sldId id="305" r:id="rId18"/>
    <p:sldId id="306" r:id="rId19"/>
    <p:sldId id="287" r:id="rId20"/>
    <p:sldId id="312" r:id="rId21"/>
    <p:sldId id="313" r:id="rId22"/>
    <p:sldId id="314" r:id="rId23"/>
    <p:sldId id="315" r:id="rId24"/>
    <p:sldId id="317" r:id="rId25"/>
    <p:sldId id="316" r:id="rId26"/>
    <p:sldId id="318" r:id="rId27"/>
    <p:sldId id="271" r:id="rId28"/>
    <p:sldId id="272" r:id="rId29"/>
    <p:sldId id="257" r:id="rId30"/>
    <p:sldId id="274" r:id="rId31"/>
    <p:sldId id="288" r:id="rId32"/>
    <p:sldId id="289" r:id="rId33"/>
    <p:sldId id="290" r:id="rId34"/>
    <p:sldId id="296" r:id="rId35"/>
    <p:sldId id="295" r:id="rId36"/>
    <p:sldId id="294" r:id="rId37"/>
    <p:sldId id="293" r:id="rId38"/>
    <p:sldId id="292" r:id="rId39"/>
    <p:sldId id="291" r:id="rId40"/>
    <p:sldId id="309" r:id="rId41"/>
    <p:sldId id="310" r:id="rId42"/>
    <p:sldId id="311" r:id="rId43"/>
    <p:sldId id="300" r:id="rId44"/>
    <p:sldId id="299" r:id="rId45"/>
    <p:sldId id="301" r:id="rId46"/>
    <p:sldId id="302" r:id="rId47"/>
    <p:sldId id="303" r:id="rId48"/>
    <p:sldId id="304" r:id="rId49"/>
    <p:sldId id="298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E1450B4-8983-4D36-A277-8A7A694B0C92}">
  <a:tblStyle styleId="{2E1450B4-8983-4D36-A277-8A7A694B0C92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6AF62-74C0-4F68-9ECD-56E7E5EC416E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49AD45-2818-4F09-AAC4-449387375C7B}">
      <dgm:prSet phldrT="[Texto]"/>
      <dgm:spPr/>
      <dgm:t>
        <a:bodyPr/>
        <a:lstStyle/>
        <a:p>
          <a:r>
            <a:rPr lang="pt-BR" dirty="0" smtClean="0"/>
            <a:t>Externo</a:t>
          </a:r>
          <a:endParaRPr lang="pt-BR" dirty="0"/>
        </a:p>
      </dgm:t>
    </dgm:pt>
    <dgm:pt modelId="{8CBF0FF5-AA75-4247-98AA-3D64DF34B396}" type="parTrans" cxnId="{25EEEA92-81A5-4073-92F9-021B6BAA915A}">
      <dgm:prSet/>
      <dgm:spPr/>
      <dgm:t>
        <a:bodyPr/>
        <a:lstStyle/>
        <a:p>
          <a:endParaRPr lang="pt-BR"/>
        </a:p>
      </dgm:t>
    </dgm:pt>
    <dgm:pt modelId="{49ED729B-E95F-4D2D-B7D4-881891A3B27C}" type="sibTrans" cxnId="{25EEEA92-81A5-4073-92F9-021B6BAA915A}">
      <dgm:prSet/>
      <dgm:spPr/>
      <dgm:t>
        <a:bodyPr/>
        <a:lstStyle/>
        <a:p>
          <a:endParaRPr lang="pt-BR"/>
        </a:p>
      </dgm:t>
    </dgm:pt>
    <dgm:pt modelId="{F42F6879-4B0C-41A5-AF1E-3CB5C2D46E83}">
      <dgm:prSet phldrT="[Texto]"/>
      <dgm:spPr/>
      <dgm:t>
        <a:bodyPr/>
        <a:lstStyle/>
        <a:p>
          <a:r>
            <a:rPr lang="pt-BR" dirty="0" smtClean="0"/>
            <a:t>Pessoal</a:t>
          </a:r>
          <a:endParaRPr lang="pt-BR" dirty="0"/>
        </a:p>
      </dgm:t>
    </dgm:pt>
    <dgm:pt modelId="{8A30FEE1-5552-40B7-B9F4-A6D3038FCCA4}" type="parTrans" cxnId="{2E0F155A-D4E3-4856-8FAB-FC08B70EA253}">
      <dgm:prSet/>
      <dgm:spPr/>
      <dgm:t>
        <a:bodyPr/>
        <a:lstStyle/>
        <a:p>
          <a:endParaRPr lang="pt-BR"/>
        </a:p>
      </dgm:t>
    </dgm:pt>
    <dgm:pt modelId="{316D2D37-9F46-4C39-AAAA-6AD4F3358095}" type="sibTrans" cxnId="{2E0F155A-D4E3-4856-8FAB-FC08B70EA253}">
      <dgm:prSet/>
      <dgm:spPr/>
      <dgm:t>
        <a:bodyPr/>
        <a:lstStyle/>
        <a:p>
          <a:endParaRPr lang="pt-BR"/>
        </a:p>
      </dgm:t>
    </dgm:pt>
    <dgm:pt modelId="{D434E097-C1DF-4161-BC99-98207E3C798C}">
      <dgm:prSet phldrT="[Texto]"/>
      <dgm:spPr/>
      <dgm:t>
        <a:bodyPr/>
        <a:lstStyle/>
        <a:p>
          <a:r>
            <a:rPr lang="pt-BR" dirty="0" smtClean="0"/>
            <a:t>Concorrência</a:t>
          </a:r>
          <a:endParaRPr lang="pt-BR" dirty="0"/>
        </a:p>
      </dgm:t>
    </dgm:pt>
    <dgm:pt modelId="{80CD5749-E277-4F2C-A9FC-3F6DDEA13286}" type="parTrans" cxnId="{E4B645E7-5A63-4BDD-812A-587FCAE9ED4A}">
      <dgm:prSet/>
      <dgm:spPr/>
      <dgm:t>
        <a:bodyPr/>
        <a:lstStyle/>
        <a:p>
          <a:endParaRPr lang="pt-BR"/>
        </a:p>
      </dgm:t>
    </dgm:pt>
    <dgm:pt modelId="{4DB5A7DA-FFD3-4F86-8414-2373E1EC8E3C}" type="sibTrans" cxnId="{E4B645E7-5A63-4BDD-812A-587FCAE9ED4A}">
      <dgm:prSet/>
      <dgm:spPr/>
      <dgm:t>
        <a:bodyPr/>
        <a:lstStyle/>
        <a:p>
          <a:endParaRPr lang="pt-BR"/>
        </a:p>
      </dgm:t>
    </dgm:pt>
    <dgm:pt modelId="{E122D7F2-5E80-4D60-9A56-E63B6805E2EE}">
      <dgm:prSet phldrT="[Texto]"/>
      <dgm:spPr/>
      <dgm:t>
        <a:bodyPr/>
        <a:lstStyle/>
        <a:p>
          <a:r>
            <a:rPr lang="pt-BR" dirty="0" smtClean="0"/>
            <a:t>Interno</a:t>
          </a:r>
          <a:endParaRPr lang="pt-BR" dirty="0"/>
        </a:p>
      </dgm:t>
    </dgm:pt>
    <dgm:pt modelId="{0E9DA163-704F-4B54-8C21-55F26C4E9F62}" type="parTrans" cxnId="{2B7E6944-838B-4779-82F8-547E43BBF052}">
      <dgm:prSet/>
      <dgm:spPr/>
      <dgm:t>
        <a:bodyPr/>
        <a:lstStyle/>
        <a:p>
          <a:endParaRPr lang="pt-BR"/>
        </a:p>
      </dgm:t>
    </dgm:pt>
    <dgm:pt modelId="{8842F9AE-F0F2-4CBD-ADFC-F72B0582E7CF}" type="sibTrans" cxnId="{2B7E6944-838B-4779-82F8-547E43BBF052}">
      <dgm:prSet/>
      <dgm:spPr/>
      <dgm:t>
        <a:bodyPr/>
        <a:lstStyle/>
        <a:p>
          <a:endParaRPr lang="pt-BR"/>
        </a:p>
      </dgm:t>
    </dgm:pt>
    <dgm:pt modelId="{FD513E5C-4C11-4580-A1E9-32C84219F49C}">
      <dgm:prSet phldrT="[Texto]"/>
      <dgm:spPr/>
      <dgm:t>
        <a:bodyPr/>
        <a:lstStyle/>
        <a:p>
          <a:r>
            <a:rPr lang="pt-BR" dirty="0" smtClean="0"/>
            <a:t>Fiel</a:t>
          </a:r>
          <a:endParaRPr lang="pt-BR" dirty="0"/>
        </a:p>
      </dgm:t>
    </dgm:pt>
    <dgm:pt modelId="{45C24D8D-A5EC-40DF-960A-1AD6097BF3C3}" type="parTrans" cxnId="{CFBFEF00-0EFE-44FE-A7F3-3E93B3E1419C}">
      <dgm:prSet/>
      <dgm:spPr/>
      <dgm:t>
        <a:bodyPr/>
        <a:lstStyle/>
        <a:p>
          <a:endParaRPr lang="pt-BR"/>
        </a:p>
      </dgm:t>
    </dgm:pt>
    <dgm:pt modelId="{F293193B-E44C-4587-8D07-7C93C327F6F7}" type="sibTrans" cxnId="{CFBFEF00-0EFE-44FE-A7F3-3E93B3E1419C}">
      <dgm:prSet/>
      <dgm:spPr/>
      <dgm:t>
        <a:bodyPr/>
        <a:lstStyle/>
        <a:p>
          <a:endParaRPr lang="pt-BR"/>
        </a:p>
      </dgm:t>
    </dgm:pt>
    <dgm:pt modelId="{32D5EC32-346F-4A0C-8326-4ECD27232642}">
      <dgm:prSet phldrT="[Texto]"/>
      <dgm:spPr/>
      <dgm:t>
        <a:bodyPr/>
        <a:lstStyle/>
        <a:p>
          <a:r>
            <a:rPr lang="pt-BR" dirty="0" smtClean="0"/>
            <a:t>Novo</a:t>
          </a:r>
          <a:endParaRPr lang="pt-BR" dirty="0"/>
        </a:p>
      </dgm:t>
    </dgm:pt>
    <dgm:pt modelId="{B96D2B6F-C291-4842-AD9B-C9BCD3733F20}" type="parTrans" cxnId="{19E6EA8F-D27F-4E9A-8ED3-99CBE3A77441}">
      <dgm:prSet/>
      <dgm:spPr/>
      <dgm:t>
        <a:bodyPr/>
        <a:lstStyle/>
        <a:p>
          <a:endParaRPr lang="pt-BR"/>
        </a:p>
      </dgm:t>
    </dgm:pt>
    <dgm:pt modelId="{E03FACD9-AA42-482E-A8CD-1A65EC727013}" type="sibTrans" cxnId="{19E6EA8F-D27F-4E9A-8ED3-99CBE3A77441}">
      <dgm:prSet/>
      <dgm:spPr/>
      <dgm:t>
        <a:bodyPr/>
        <a:lstStyle/>
        <a:p>
          <a:endParaRPr lang="pt-BR"/>
        </a:p>
      </dgm:t>
    </dgm:pt>
    <dgm:pt modelId="{B0351CAE-E676-4171-8E18-5FAAC2422CB9}" type="pres">
      <dgm:prSet presAssocID="{1C26AF62-74C0-4F68-9ECD-56E7E5EC416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2055F40-D9F9-4A44-8179-B5A04965B585}" type="pres">
      <dgm:prSet presAssocID="{5049AD45-2818-4F09-AAC4-449387375C7B}" presName="comp" presStyleCnt="0"/>
      <dgm:spPr/>
    </dgm:pt>
    <dgm:pt modelId="{8AD0268B-EDAE-4F7C-AA07-579FEB7D4AFF}" type="pres">
      <dgm:prSet presAssocID="{5049AD45-2818-4F09-AAC4-449387375C7B}" presName="box" presStyleLbl="node1" presStyleIdx="0" presStyleCnt="6"/>
      <dgm:spPr/>
      <dgm:t>
        <a:bodyPr/>
        <a:lstStyle/>
        <a:p>
          <a:endParaRPr lang="pt-BR"/>
        </a:p>
      </dgm:t>
    </dgm:pt>
    <dgm:pt modelId="{366253FD-4945-4B61-AC3A-6392F6639F26}" type="pres">
      <dgm:prSet presAssocID="{5049AD45-2818-4F09-AAC4-449387375C7B}" presName="img" presStyleLbl="fgImgPlace1" presStyleIdx="0" presStyleCnt="6" custScaleX="521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FC7E1D4-754F-40D4-AF67-4AE390BCE492}" type="pres">
      <dgm:prSet presAssocID="{5049AD45-2818-4F09-AAC4-449387375C7B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6FAD95-D160-4CB9-B3D8-4DE97DE10E95}" type="pres">
      <dgm:prSet presAssocID="{49ED729B-E95F-4D2D-B7D4-881891A3B27C}" presName="spacer" presStyleCnt="0"/>
      <dgm:spPr/>
    </dgm:pt>
    <dgm:pt modelId="{89548AE7-038A-42ED-ADF1-C9A51B2501C5}" type="pres">
      <dgm:prSet presAssocID="{F42F6879-4B0C-41A5-AF1E-3CB5C2D46E83}" presName="comp" presStyleCnt="0"/>
      <dgm:spPr/>
    </dgm:pt>
    <dgm:pt modelId="{B8B32F27-9CEA-4598-8A84-A6D8F1341AA4}" type="pres">
      <dgm:prSet presAssocID="{F42F6879-4B0C-41A5-AF1E-3CB5C2D46E83}" presName="box" presStyleLbl="node1" presStyleIdx="1" presStyleCnt="6"/>
      <dgm:spPr/>
      <dgm:t>
        <a:bodyPr/>
        <a:lstStyle/>
        <a:p>
          <a:endParaRPr lang="pt-BR"/>
        </a:p>
      </dgm:t>
    </dgm:pt>
    <dgm:pt modelId="{3094A6F7-9AED-48D1-8F1D-86235F2DEA41}" type="pres">
      <dgm:prSet presAssocID="{F42F6879-4B0C-41A5-AF1E-3CB5C2D46E83}" presName="img" presStyleLbl="fgImgPlace1" presStyleIdx="1" presStyleCnt="6" custScaleX="521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8059BF10-CBCC-46F6-8674-C32ABB59DE03}" type="pres">
      <dgm:prSet presAssocID="{F42F6879-4B0C-41A5-AF1E-3CB5C2D46E8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9F247E-3686-44D3-AE44-EED88F735365}" type="pres">
      <dgm:prSet presAssocID="{316D2D37-9F46-4C39-AAAA-6AD4F3358095}" presName="spacer" presStyleCnt="0"/>
      <dgm:spPr/>
    </dgm:pt>
    <dgm:pt modelId="{7559C431-A78B-4C44-88CE-460BDB0C66F4}" type="pres">
      <dgm:prSet presAssocID="{D434E097-C1DF-4161-BC99-98207E3C798C}" presName="comp" presStyleCnt="0"/>
      <dgm:spPr/>
    </dgm:pt>
    <dgm:pt modelId="{7426A230-8FEC-44BB-9203-3CE5D3FA5FEB}" type="pres">
      <dgm:prSet presAssocID="{D434E097-C1DF-4161-BC99-98207E3C798C}" presName="box" presStyleLbl="node1" presStyleIdx="2" presStyleCnt="6"/>
      <dgm:spPr/>
      <dgm:t>
        <a:bodyPr/>
        <a:lstStyle/>
        <a:p>
          <a:endParaRPr lang="pt-BR"/>
        </a:p>
      </dgm:t>
    </dgm:pt>
    <dgm:pt modelId="{5BD64877-CA15-41B2-A916-589A8A0D0731}" type="pres">
      <dgm:prSet presAssocID="{D434E097-C1DF-4161-BC99-98207E3C798C}" presName="img" presStyleLbl="fgImgPlace1" presStyleIdx="2" presStyleCnt="6" custScaleX="521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3E33462-2434-4DB9-805A-DB035CAEBB02}" type="pres">
      <dgm:prSet presAssocID="{D434E097-C1DF-4161-BC99-98207E3C798C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596E58-BB83-4084-B666-70DFD768CECF}" type="pres">
      <dgm:prSet presAssocID="{4DB5A7DA-FFD3-4F86-8414-2373E1EC8E3C}" presName="spacer" presStyleCnt="0"/>
      <dgm:spPr/>
    </dgm:pt>
    <dgm:pt modelId="{51C8C952-E8C4-4727-A38F-FCE212AB5128}" type="pres">
      <dgm:prSet presAssocID="{E122D7F2-5E80-4D60-9A56-E63B6805E2EE}" presName="comp" presStyleCnt="0"/>
      <dgm:spPr/>
    </dgm:pt>
    <dgm:pt modelId="{565EEF18-1E7D-4855-A259-35A90FC25EDB}" type="pres">
      <dgm:prSet presAssocID="{E122D7F2-5E80-4D60-9A56-E63B6805E2EE}" presName="box" presStyleLbl="node1" presStyleIdx="3" presStyleCnt="6"/>
      <dgm:spPr/>
      <dgm:t>
        <a:bodyPr/>
        <a:lstStyle/>
        <a:p>
          <a:endParaRPr lang="pt-BR"/>
        </a:p>
      </dgm:t>
    </dgm:pt>
    <dgm:pt modelId="{71313234-D5A6-456E-A1E1-7A53FD7180E6}" type="pres">
      <dgm:prSet presAssocID="{E122D7F2-5E80-4D60-9A56-E63B6805E2EE}" presName="img" presStyleLbl="fgImgPlace1" presStyleIdx="3" presStyleCnt="6" custScaleX="521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F8238C3-A511-43F8-86B0-5A21053B5FD0}" type="pres">
      <dgm:prSet presAssocID="{E122D7F2-5E80-4D60-9A56-E63B6805E2E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C0DCC8-FD24-40CA-A0BE-2D819F99DA88}" type="pres">
      <dgm:prSet presAssocID="{8842F9AE-F0F2-4CBD-ADFC-F72B0582E7CF}" presName="spacer" presStyleCnt="0"/>
      <dgm:spPr/>
    </dgm:pt>
    <dgm:pt modelId="{8DD7324C-EE28-4504-A28F-F2F2CC72E23A}" type="pres">
      <dgm:prSet presAssocID="{FD513E5C-4C11-4580-A1E9-32C84219F49C}" presName="comp" presStyleCnt="0"/>
      <dgm:spPr/>
    </dgm:pt>
    <dgm:pt modelId="{634A7582-7841-4653-BD60-CCF1AA787F68}" type="pres">
      <dgm:prSet presAssocID="{FD513E5C-4C11-4580-A1E9-32C84219F49C}" presName="box" presStyleLbl="node1" presStyleIdx="4" presStyleCnt="6"/>
      <dgm:spPr/>
      <dgm:t>
        <a:bodyPr/>
        <a:lstStyle/>
        <a:p>
          <a:endParaRPr lang="pt-BR"/>
        </a:p>
      </dgm:t>
    </dgm:pt>
    <dgm:pt modelId="{A624B8B7-B784-490D-A836-507334BA24E4}" type="pres">
      <dgm:prSet presAssocID="{FD513E5C-4C11-4580-A1E9-32C84219F49C}" presName="img" presStyleLbl="fgImgPlace1" presStyleIdx="4" presStyleCnt="6" custScaleX="521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CF53BA3-525F-4498-B074-3794C0FA11F3}" type="pres">
      <dgm:prSet presAssocID="{FD513E5C-4C11-4580-A1E9-32C84219F49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928B94-307D-4023-8BB0-D7F921F0F88C}" type="pres">
      <dgm:prSet presAssocID="{F293193B-E44C-4587-8D07-7C93C327F6F7}" presName="spacer" presStyleCnt="0"/>
      <dgm:spPr/>
    </dgm:pt>
    <dgm:pt modelId="{979761FC-C274-4548-8432-B4094BFC6797}" type="pres">
      <dgm:prSet presAssocID="{32D5EC32-346F-4A0C-8326-4ECD27232642}" presName="comp" presStyleCnt="0"/>
      <dgm:spPr/>
    </dgm:pt>
    <dgm:pt modelId="{889452F2-4605-4D89-B3F2-E99ECDCB01C3}" type="pres">
      <dgm:prSet presAssocID="{32D5EC32-346F-4A0C-8326-4ECD27232642}" presName="box" presStyleLbl="node1" presStyleIdx="5" presStyleCnt="6"/>
      <dgm:spPr/>
      <dgm:t>
        <a:bodyPr/>
        <a:lstStyle/>
        <a:p>
          <a:endParaRPr lang="pt-BR"/>
        </a:p>
      </dgm:t>
    </dgm:pt>
    <dgm:pt modelId="{DDAE49F1-182F-4DC7-AB69-EBAF24A9493E}" type="pres">
      <dgm:prSet presAssocID="{32D5EC32-346F-4A0C-8326-4ECD27232642}" presName="img" presStyleLbl="fgImgPlace1" presStyleIdx="5" presStyleCnt="6" custScaleX="521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C03B6E88-B8A4-44F3-8324-0EFC7F7B060F}" type="pres">
      <dgm:prSet presAssocID="{32D5EC32-346F-4A0C-8326-4ECD2723264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9697A6-F86C-4532-A9B7-E13767DD807F}" type="presOf" srcId="{FD513E5C-4C11-4580-A1E9-32C84219F49C}" destId="{634A7582-7841-4653-BD60-CCF1AA787F68}" srcOrd="0" destOrd="0" presId="urn:microsoft.com/office/officeart/2005/8/layout/vList4#1"/>
    <dgm:cxn modelId="{2B7E6944-838B-4779-82F8-547E43BBF052}" srcId="{1C26AF62-74C0-4F68-9ECD-56E7E5EC416E}" destId="{E122D7F2-5E80-4D60-9A56-E63B6805E2EE}" srcOrd="3" destOrd="0" parTransId="{0E9DA163-704F-4B54-8C21-55F26C4E9F62}" sibTransId="{8842F9AE-F0F2-4CBD-ADFC-F72B0582E7CF}"/>
    <dgm:cxn modelId="{25EEEA92-81A5-4073-92F9-021B6BAA915A}" srcId="{1C26AF62-74C0-4F68-9ECD-56E7E5EC416E}" destId="{5049AD45-2818-4F09-AAC4-449387375C7B}" srcOrd="0" destOrd="0" parTransId="{8CBF0FF5-AA75-4247-98AA-3D64DF34B396}" sibTransId="{49ED729B-E95F-4D2D-B7D4-881891A3B27C}"/>
    <dgm:cxn modelId="{E6553147-02E0-4C96-A50B-DC8C75018F94}" type="presOf" srcId="{F42F6879-4B0C-41A5-AF1E-3CB5C2D46E83}" destId="{8059BF10-CBCC-46F6-8674-C32ABB59DE03}" srcOrd="1" destOrd="0" presId="urn:microsoft.com/office/officeart/2005/8/layout/vList4#1"/>
    <dgm:cxn modelId="{2E0F155A-D4E3-4856-8FAB-FC08B70EA253}" srcId="{1C26AF62-74C0-4F68-9ECD-56E7E5EC416E}" destId="{F42F6879-4B0C-41A5-AF1E-3CB5C2D46E83}" srcOrd="1" destOrd="0" parTransId="{8A30FEE1-5552-40B7-B9F4-A6D3038FCCA4}" sibTransId="{316D2D37-9F46-4C39-AAAA-6AD4F3358095}"/>
    <dgm:cxn modelId="{17EB8428-4D22-4EB5-8268-6DBA34A99C4D}" type="presOf" srcId="{1C26AF62-74C0-4F68-9ECD-56E7E5EC416E}" destId="{B0351CAE-E676-4171-8E18-5FAAC2422CB9}" srcOrd="0" destOrd="0" presId="urn:microsoft.com/office/officeart/2005/8/layout/vList4#1"/>
    <dgm:cxn modelId="{89A846D3-B7B4-41E7-8E97-797AC64540F1}" type="presOf" srcId="{D434E097-C1DF-4161-BC99-98207E3C798C}" destId="{A3E33462-2434-4DB9-805A-DB035CAEBB02}" srcOrd="1" destOrd="0" presId="urn:microsoft.com/office/officeart/2005/8/layout/vList4#1"/>
    <dgm:cxn modelId="{570DBE7F-9C11-4BE8-9719-9C47171A717B}" type="presOf" srcId="{FD513E5C-4C11-4580-A1E9-32C84219F49C}" destId="{6CF53BA3-525F-4498-B074-3794C0FA11F3}" srcOrd="1" destOrd="0" presId="urn:microsoft.com/office/officeart/2005/8/layout/vList4#1"/>
    <dgm:cxn modelId="{4D341EA4-B43D-4A58-B39C-312413939BA9}" type="presOf" srcId="{D434E097-C1DF-4161-BC99-98207E3C798C}" destId="{7426A230-8FEC-44BB-9203-3CE5D3FA5FEB}" srcOrd="0" destOrd="0" presId="urn:microsoft.com/office/officeart/2005/8/layout/vList4#1"/>
    <dgm:cxn modelId="{461CBC65-D704-4654-A7CF-FAFCB638C904}" type="presOf" srcId="{F42F6879-4B0C-41A5-AF1E-3CB5C2D46E83}" destId="{B8B32F27-9CEA-4598-8A84-A6D8F1341AA4}" srcOrd="0" destOrd="0" presId="urn:microsoft.com/office/officeart/2005/8/layout/vList4#1"/>
    <dgm:cxn modelId="{CDB92002-3DBE-4703-82AF-B7A0D16423F6}" type="presOf" srcId="{32D5EC32-346F-4A0C-8326-4ECD27232642}" destId="{C03B6E88-B8A4-44F3-8324-0EFC7F7B060F}" srcOrd="1" destOrd="0" presId="urn:microsoft.com/office/officeart/2005/8/layout/vList4#1"/>
    <dgm:cxn modelId="{A5C2B85A-D3DC-4786-A0AF-12E98C72D6C0}" type="presOf" srcId="{32D5EC32-346F-4A0C-8326-4ECD27232642}" destId="{889452F2-4605-4D89-B3F2-E99ECDCB01C3}" srcOrd="0" destOrd="0" presId="urn:microsoft.com/office/officeart/2005/8/layout/vList4#1"/>
    <dgm:cxn modelId="{2A812AF9-215B-4BB2-A686-DD6A6876FFD3}" type="presOf" srcId="{E122D7F2-5E80-4D60-9A56-E63B6805E2EE}" destId="{DF8238C3-A511-43F8-86B0-5A21053B5FD0}" srcOrd="1" destOrd="0" presId="urn:microsoft.com/office/officeart/2005/8/layout/vList4#1"/>
    <dgm:cxn modelId="{2C417E7B-B402-49D1-A869-CD8CE00EDDBA}" type="presOf" srcId="{E122D7F2-5E80-4D60-9A56-E63B6805E2EE}" destId="{565EEF18-1E7D-4855-A259-35A90FC25EDB}" srcOrd="0" destOrd="0" presId="urn:microsoft.com/office/officeart/2005/8/layout/vList4#1"/>
    <dgm:cxn modelId="{19E6EA8F-D27F-4E9A-8ED3-99CBE3A77441}" srcId="{1C26AF62-74C0-4F68-9ECD-56E7E5EC416E}" destId="{32D5EC32-346F-4A0C-8326-4ECD27232642}" srcOrd="5" destOrd="0" parTransId="{B96D2B6F-C291-4842-AD9B-C9BCD3733F20}" sibTransId="{E03FACD9-AA42-482E-A8CD-1A65EC727013}"/>
    <dgm:cxn modelId="{CFBFEF00-0EFE-44FE-A7F3-3E93B3E1419C}" srcId="{1C26AF62-74C0-4F68-9ECD-56E7E5EC416E}" destId="{FD513E5C-4C11-4580-A1E9-32C84219F49C}" srcOrd="4" destOrd="0" parTransId="{45C24D8D-A5EC-40DF-960A-1AD6097BF3C3}" sibTransId="{F293193B-E44C-4587-8D07-7C93C327F6F7}"/>
    <dgm:cxn modelId="{8C4228B4-4B5C-4E82-B946-FDB71635BA10}" type="presOf" srcId="{5049AD45-2818-4F09-AAC4-449387375C7B}" destId="{7FC7E1D4-754F-40D4-AF67-4AE390BCE492}" srcOrd="1" destOrd="0" presId="urn:microsoft.com/office/officeart/2005/8/layout/vList4#1"/>
    <dgm:cxn modelId="{4CF7C786-C2EE-49B9-8CD4-44F5594D4DC4}" type="presOf" srcId="{5049AD45-2818-4F09-AAC4-449387375C7B}" destId="{8AD0268B-EDAE-4F7C-AA07-579FEB7D4AFF}" srcOrd="0" destOrd="0" presId="urn:microsoft.com/office/officeart/2005/8/layout/vList4#1"/>
    <dgm:cxn modelId="{E4B645E7-5A63-4BDD-812A-587FCAE9ED4A}" srcId="{1C26AF62-74C0-4F68-9ECD-56E7E5EC416E}" destId="{D434E097-C1DF-4161-BC99-98207E3C798C}" srcOrd="2" destOrd="0" parTransId="{80CD5749-E277-4F2C-A9FC-3F6DDEA13286}" sibTransId="{4DB5A7DA-FFD3-4F86-8414-2373E1EC8E3C}"/>
    <dgm:cxn modelId="{32C56173-7140-4B61-A02F-F6CBE9476B78}" type="presParOf" srcId="{B0351CAE-E676-4171-8E18-5FAAC2422CB9}" destId="{82055F40-D9F9-4A44-8179-B5A04965B585}" srcOrd="0" destOrd="0" presId="urn:microsoft.com/office/officeart/2005/8/layout/vList4#1"/>
    <dgm:cxn modelId="{0089979D-DC06-4104-B286-F895F96B6FAD}" type="presParOf" srcId="{82055F40-D9F9-4A44-8179-B5A04965B585}" destId="{8AD0268B-EDAE-4F7C-AA07-579FEB7D4AFF}" srcOrd="0" destOrd="0" presId="urn:microsoft.com/office/officeart/2005/8/layout/vList4#1"/>
    <dgm:cxn modelId="{B97866A3-DB37-4B7C-BC87-0884909D87DC}" type="presParOf" srcId="{82055F40-D9F9-4A44-8179-B5A04965B585}" destId="{366253FD-4945-4B61-AC3A-6392F6639F26}" srcOrd="1" destOrd="0" presId="urn:microsoft.com/office/officeart/2005/8/layout/vList4#1"/>
    <dgm:cxn modelId="{763FE435-3CC5-40D0-BDCE-F4E5836A266C}" type="presParOf" srcId="{82055F40-D9F9-4A44-8179-B5A04965B585}" destId="{7FC7E1D4-754F-40D4-AF67-4AE390BCE492}" srcOrd="2" destOrd="0" presId="urn:microsoft.com/office/officeart/2005/8/layout/vList4#1"/>
    <dgm:cxn modelId="{6DC2C37D-A17E-4C6D-A86D-A201547CD727}" type="presParOf" srcId="{B0351CAE-E676-4171-8E18-5FAAC2422CB9}" destId="{E56FAD95-D160-4CB9-B3D8-4DE97DE10E95}" srcOrd="1" destOrd="0" presId="urn:microsoft.com/office/officeart/2005/8/layout/vList4#1"/>
    <dgm:cxn modelId="{185EF07C-5788-4C47-829D-F1F65F29B79C}" type="presParOf" srcId="{B0351CAE-E676-4171-8E18-5FAAC2422CB9}" destId="{89548AE7-038A-42ED-ADF1-C9A51B2501C5}" srcOrd="2" destOrd="0" presId="urn:microsoft.com/office/officeart/2005/8/layout/vList4#1"/>
    <dgm:cxn modelId="{B732F545-D8A7-4AB8-87A6-3E32C9591925}" type="presParOf" srcId="{89548AE7-038A-42ED-ADF1-C9A51B2501C5}" destId="{B8B32F27-9CEA-4598-8A84-A6D8F1341AA4}" srcOrd="0" destOrd="0" presId="urn:microsoft.com/office/officeart/2005/8/layout/vList4#1"/>
    <dgm:cxn modelId="{9652E382-AC7A-4E64-A0E4-4D55C9EEB7A8}" type="presParOf" srcId="{89548AE7-038A-42ED-ADF1-C9A51B2501C5}" destId="{3094A6F7-9AED-48D1-8F1D-86235F2DEA41}" srcOrd="1" destOrd="0" presId="urn:microsoft.com/office/officeart/2005/8/layout/vList4#1"/>
    <dgm:cxn modelId="{E526D71E-A233-4F2E-8639-AFB57D76607C}" type="presParOf" srcId="{89548AE7-038A-42ED-ADF1-C9A51B2501C5}" destId="{8059BF10-CBCC-46F6-8674-C32ABB59DE03}" srcOrd="2" destOrd="0" presId="urn:microsoft.com/office/officeart/2005/8/layout/vList4#1"/>
    <dgm:cxn modelId="{E840EAF8-89C3-4BD8-9FD5-0ACB32217D3F}" type="presParOf" srcId="{B0351CAE-E676-4171-8E18-5FAAC2422CB9}" destId="{CB9F247E-3686-44D3-AE44-EED88F735365}" srcOrd="3" destOrd="0" presId="urn:microsoft.com/office/officeart/2005/8/layout/vList4#1"/>
    <dgm:cxn modelId="{872E2E52-FAF7-4E66-8CA5-3C4C26258CD8}" type="presParOf" srcId="{B0351CAE-E676-4171-8E18-5FAAC2422CB9}" destId="{7559C431-A78B-4C44-88CE-460BDB0C66F4}" srcOrd="4" destOrd="0" presId="urn:microsoft.com/office/officeart/2005/8/layout/vList4#1"/>
    <dgm:cxn modelId="{2CB672F4-C325-42F4-8AA5-4712EF325BAE}" type="presParOf" srcId="{7559C431-A78B-4C44-88CE-460BDB0C66F4}" destId="{7426A230-8FEC-44BB-9203-3CE5D3FA5FEB}" srcOrd="0" destOrd="0" presId="urn:microsoft.com/office/officeart/2005/8/layout/vList4#1"/>
    <dgm:cxn modelId="{66E3E27F-371C-4877-B7C8-44D400445437}" type="presParOf" srcId="{7559C431-A78B-4C44-88CE-460BDB0C66F4}" destId="{5BD64877-CA15-41B2-A916-589A8A0D0731}" srcOrd="1" destOrd="0" presId="urn:microsoft.com/office/officeart/2005/8/layout/vList4#1"/>
    <dgm:cxn modelId="{C33408FF-028B-4AE6-99D4-93EF88187BC0}" type="presParOf" srcId="{7559C431-A78B-4C44-88CE-460BDB0C66F4}" destId="{A3E33462-2434-4DB9-805A-DB035CAEBB02}" srcOrd="2" destOrd="0" presId="urn:microsoft.com/office/officeart/2005/8/layout/vList4#1"/>
    <dgm:cxn modelId="{448153D5-741D-4199-9EB6-4C2D6AD8A5BA}" type="presParOf" srcId="{B0351CAE-E676-4171-8E18-5FAAC2422CB9}" destId="{5D596E58-BB83-4084-B666-70DFD768CECF}" srcOrd="5" destOrd="0" presId="urn:microsoft.com/office/officeart/2005/8/layout/vList4#1"/>
    <dgm:cxn modelId="{CF761526-AF43-4ACA-8401-096C3441A394}" type="presParOf" srcId="{B0351CAE-E676-4171-8E18-5FAAC2422CB9}" destId="{51C8C952-E8C4-4727-A38F-FCE212AB5128}" srcOrd="6" destOrd="0" presId="urn:microsoft.com/office/officeart/2005/8/layout/vList4#1"/>
    <dgm:cxn modelId="{D1558D76-BED4-4857-A4E1-3A6B3C32E871}" type="presParOf" srcId="{51C8C952-E8C4-4727-A38F-FCE212AB5128}" destId="{565EEF18-1E7D-4855-A259-35A90FC25EDB}" srcOrd="0" destOrd="0" presId="urn:microsoft.com/office/officeart/2005/8/layout/vList4#1"/>
    <dgm:cxn modelId="{97B9A07B-6994-43EC-B981-4FF0301BC9F5}" type="presParOf" srcId="{51C8C952-E8C4-4727-A38F-FCE212AB5128}" destId="{71313234-D5A6-456E-A1E1-7A53FD7180E6}" srcOrd="1" destOrd="0" presId="urn:microsoft.com/office/officeart/2005/8/layout/vList4#1"/>
    <dgm:cxn modelId="{1E6A15E9-1A28-4597-AB08-A28FC832EDDB}" type="presParOf" srcId="{51C8C952-E8C4-4727-A38F-FCE212AB5128}" destId="{DF8238C3-A511-43F8-86B0-5A21053B5FD0}" srcOrd="2" destOrd="0" presId="urn:microsoft.com/office/officeart/2005/8/layout/vList4#1"/>
    <dgm:cxn modelId="{D6EDB33E-F65E-4710-8D9C-DB6BFDC173B0}" type="presParOf" srcId="{B0351CAE-E676-4171-8E18-5FAAC2422CB9}" destId="{FEC0DCC8-FD24-40CA-A0BE-2D819F99DA88}" srcOrd="7" destOrd="0" presId="urn:microsoft.com/office/officeart/2005/8/layout/vList4#1"/>
    <dgm:cxn modelId="{94621A88-7107-4039-9999-CF620D7A8E9A}" type="presParOf" srcId="{B0351CAE-E676-4171-8E18-5FAAC2422CB9}" destId="{8DD7324C-EE28-4504-A28F-F2F2CC72E23A}" srcOrd="8" destOrd="0" presId="urn:microsoft.com/office/officeart/2005/8/layout/vList4#1"/>
    <dgm:cxn modelId="{C52C3B54-2E10-4CFA-9DDD-3029475A63EE}" type="presParOf" srcId="{8DD7324C-EE28-4504-A28F-F2F2CC72E23A}" destId="{634A7582-7841-4653-BD60-CCF1AA787F68}" srcOrd="0" destOrd="0" presId="urn:microsoft.com/office/officeart/2005/8/layout/vList4#1"/>
    <dgm:cxn modelId="{F53270CB-AEFE-4D92-9E26-BEB15BEBE8DC}" type="presParOf" srcId="{8DD7324C-EE28-4504-A28F-F2F2CC72E23A}" destId="{A624B8B7-B784-490D-A836-507334BA24E4}" srcOrd="1" destOrd="0" presId="urn:microsoft.com/office/officeart/2005/8/layout/vList4#1"/>
    <dgm:cxn modelId="{F3C19603-F7C3-420C-80C7-F22E2FAB482E}" type="presParOf" srcId="{8DD7324C-EE28-4504-A28F-F2F2CC72E23A}" destId="{6CF53BA3-525F-4498-B074-3794C0FA11F3}" srcOrd="2" destOrd="0" presId="urn:microsoft.com/office/officeart/2005/8/layout/vList4#1"/>
    <dgm:cxn modelId="{D7FFC51E-73D3-4887-A616-706C34E841D6}" type="presParOf" srcId="{B0351CAE-E676-4171-8E18-5FAAC2422CB9}" destId="{E2928B94-307D-4023-8BB0-D7F921F0F88C}" srcOrd="9" destOrd="0" presId="urn:microsoft.com/office/officeart/2005/8/layout/vList4#1"/>
    <dgm:cxn modelId="{13AC25AF-27FB-4881-809D-1E053EE42271}" type="presParOf" srcId="{B0351CAE-E676-4171-8E18-5FAAC2422CB9}" destId="{979761FC-C274-4548-8432-B4094BFC6797}" srcOrd="10" destOrd="0" presId="urn:microsoft.com/office/officeart/2005/8/layout/vList4#1"/>
    <dgm:cxn modelId="{1B638A34-84DB-4FBF-B324-814308E2EBBE}" type="presParOf" srcId="{979761FC-C274-4548-8432-B4094BFC6797}" destId="{889452F2-4605-4D89-B3F2-E99ECDCB01C3}" srcOrd="0" destOrd="0" presId="urn:microsoft.com/office/officeart/2005/8/layout/vList4#1"/>
    <dgm:cxn modelId="{D491F32A-2230-41F8-9B68-42B9C91B3FD5}" type="presParOf" srcId="{979761FC-C274-4548-8432-B4094BFC6797}" destId="{DDAE49F1-182F-4DC7-AB69-EBAF24A9493E}" srcOrd="1" destOrd="0" presId="urn:microsoft.com/office/officeart/2005/8/layout/vList4#1"/>
    <dgm:cxn modelId="{8A20B659-825D-4A31-8E7C-6B57FAD2007E}" type="presParOf" srcId="{979761FC-C274-4548-8432-B4094BFC6797}" destId="{C03B6E88-B8A4-44F3-8324-0EFC7F7B060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0139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Shape 18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Shape 18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Shape 18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Shape 1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Shape 18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Shape 1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Shape 18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Shape 18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Shape 18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Shape 18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Shape 18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Shape 18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Shape 1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" name="Shape 18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Shape 19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Shape 19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Shape 20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Shape 20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Shape 18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Shape 1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Shape 18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Shape 18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Shape 20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Shape 18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Shape 18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Shape 18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Shape 18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4" name="Shape 18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Shape 18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Shape 18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95A5A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1" y="9"/>
            <a:ext cx="9152064" cy="6864065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0" t="0" r="0" b="0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0" t="0" r="0" b="0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0" t="0" r="0" b="0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0" t="0" r="0" b="0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0" t="0" r="0" b="0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0" t="0" r="0" b="0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0" t="0" r="0" b="0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0" t="0" r="0" b="0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0" t="0" r="0" b="0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0" t="0" r="0" b="0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0" t="0" r="0" b="0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0" t="0" r="0" b="0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0" t="0" r="0" b="0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0" t="0" r="0" b="0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0" t="0" r="0" b="0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0" t="0" r="0" b="0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0" t="0" r="0" b="0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0" t="0" r="0" b="0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0" t="0" r="0" b="0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0" t="0" r="0" b="0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0" t="0" r="0" b="0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0" t="0" r="0" b="0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0" t="0" r="0" b="0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0" t="0" r="0" b="0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0" t="0" r="0" b="0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0" t="0" r="0" b="0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0" t="0" r="0" b="0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0" t="0" r="0" b="0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0" t="0" r="0" b="0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0" t="0" r="0" b="0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0" t="0" r="0" b="0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0" t="0" r="0" b="0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0" t="0" r="0" b="0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0" t="0" r="0" b="0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0" t="0" r="0" b="0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0" t="0" r="0" b="0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0" t="0" r="0" b="0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0" t="0" r="0" b="0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0" t="0" r="0" b="0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0" t="0" r="0" b="0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0" t="0" r="0" b="0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0" t="0" r="0" b="0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0" t="0" r="0" b="0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0" t="0" r="0" b="0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0" t="0" r="0" b="0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0" t="0" r="0" b="0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0" t="0" r="0" b="0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0" t="0" r="0" b="0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0" t="0" r="0" b="0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0" t="0" r="0" b="0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0" t="0" r="0" b="0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0" t="0" r="0" b="0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0" t="0" r="0" b="0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0" t="0" r="0" b="0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0" t="0" r="0" b="0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0" t="0" r="0" b="0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0" t="0" r="0" b="0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0" t="0" r="0" b="0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0" t="0" r="0" b="0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0" t="0" r="0" b="0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0" t="0" r="0" b="0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0" t="0" r="0" b="0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0" t="0" r="0" b="0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0" t="0" r="0" b="0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0" t="0" r="0" b="0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0" t="0" r="0" b="0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0" t="0" r="0" b="0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0" t="0" r="0" b="0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0" t="0" r="0" b="0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0" t="0" r="0" b="0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0" t="0" r="0" b="0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0" t="0" r="0" b="0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0" t="0" r="0" b="0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0" t="0" r="0" b="0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0" t="0" r="0" b="0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0" t="0" r="0" b="0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0" t="0" r="0" b="0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0" t="0" r="0" b="0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0" t="0" r="0" b="0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0" t="0" r="0" b="0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0" t="0" r="0" b="0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0" t="0" r="0" b="0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0" t="0" r="0" b="0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0" t="0" r="0" b="0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0" t="0" r="0" b="0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0" t="0" r="0" b="0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0" t="0" r="0" b="0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0" t="0" r="0" b="0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0" t="0" r="0" b="0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0" t="0" r="0" b="0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0" t="0" r="0" b="0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0" t="0" r="0" b="0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0" t="0" r="0" b="0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0" t="0" r="0" b="0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0" t="0" r="0" b="0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0" t="0" r="0" b="0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0" t="0" r="0" b="0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0" t="0" r="0" b="0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0" t="0" r="0" b="0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0" t="0" r="0" b="0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0" t="0" r="0" b="0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0" t="0" r="0" b="0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0" t="0" r="0" b="0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0" t="0" r="0" b="0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0" t="0" r="0" b="0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0" t="0" r="0" b="0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0" t="0" r="0" b="0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0" t="0" r="0" b="0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0" t="0" r="0" b="0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0" t="0" r="0" b="0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0" t="0" r="0" b="0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0" t="0" r="0" b="0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0" t="0" r="0" b="0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0" t="0" r="0" b="0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0" t="0" r="0" b="0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0" t="0" r="0" b="0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0" t="0" r="0" b="0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0" t="0" r="0" b="0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0" t="0" r="0" b="0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0" t="0" r="0" b="0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0" t="0" r="0" b="0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0" t="0" r="0" b="0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0" t="0" r="0" b="0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0" t="0" r="0" b="0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0" t="0" r="0" b="0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0" t="0" r="0" b="0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0" t="0" r="0" b="0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0" t="0" r="0" b="0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0" t="0" r="0" b="0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0" t="0" r="0" b="0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0" t="0" r="0" b="0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0" t="0" r="0" b="0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0" t="0" r="0" b="0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0" t="0" r="0" b="0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0" t="0" r="0" b="0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0" t="0" r="0" b="0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0" t="0" r="0" b="0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0" t="0" r="0" b="0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0" t="0" r="0" b="0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0" t="0" r="0" b="0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0" t="0" r="0" b="0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0" t="0" r="0" b="0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0" t="0" r="0" b="0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0" t="0" r="0" b="0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0" t="0" r="0" b="0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0" t="0" r="0" b="0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0" t="0" r="0" b="0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0" t="0" r="0" b="0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0" t="0" r="0" b="0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0" t="0" r="0" b="0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0" t="0" r="0" b="0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0" t="0" r="0" b="0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0" t="0" r="0" b="0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0" t="0" r="0" b="0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0" t="0" r="0" b="0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0" t="0" r="0" b="0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0" t="0" r="0" b="0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0" t="0" r="0" b="0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0" t="0" r="0" b="0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0" t="0" r="0" b="0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0" t="0" r="0" b="0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0" t="0" r="0" b="0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0" t="0" r="0" b="0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0" t="0" r="0" b="0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0" t="0" r="0" b="0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0" t="0" r="0" b="0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0" t="0" r="0" b="0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0" t="0" r="0" b="0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0" t="0" r="0" b="0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5" name="Shape 465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ubTitle" idx="1"/>
          </p:nvPr>
        </p:nvSpPr>
        <p:spPr>
          <a:xfrm>
            <a:off x="1557875" y="3329550"/>
            <a:ext cx="6028199" cy="106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Shape 468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469" name="Shape 469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defRPr i="1">
                <a:solidFill>
                  <a:srgbClr val="F55D4B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Shape 844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845" name="Shape 84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599" cy="464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1021" name="Shape 1021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599" cy="464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Shape 1023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1024" name="Shape 102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8" name="Shape 119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0" name="Shape 1200"/>
          <p:cNvSpPr txBox="1">
            <a:spLocks noGrp="1"/>
          </p:cNvSpPr>
          <p:nvPr>
            <p:ph type="body" idx="2"/>
          </p:nvPr>
        </p:nvSpPr>
        <p:spPr>
          <a:xfrm>
            <a:off x="3391602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1" name="Shape 1201"/>
          <p:cNvSpPr txBox="1">
            <a:spLocks noGrp="1"/>
          </p:cNvSpPr>
          <p:nvPr>
            <p:ph type="body" idx="3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dark">
    <p:bg>
      <p:bgPr>
        <a:solidFill>
          <a:srgbClr val="95A5A6"/>
        </a:solidFill>
        <a:effectLst/>
      </p:bgPr>
    </p:bg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Shape 1593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594" name="Shape 1594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5" name="Shape 1595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6" name="Shape 1596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7" name="Shape 1597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8" name="Shape 1598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9" name="Shape 1599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0" name="Shape 160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1" name="Shape 1601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2" name="Shape 160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3" name="Shape 1603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4" name="Shape 1604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5" name="Shape 1605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7" name="Shape 1607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8" name="Shape 1608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9" name="Shape 1609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0" name="Shape 16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1" name="Shape 1611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2" name="Shape 16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3" name="Shape 1613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4" name="Shape 1614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6" name="Shape 1616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7" name="Shape 1617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8" name="Shape 1618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9" name="Shape 1619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0" name="Shape 162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1" name="Shape 1621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2" name="Shape 162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3" name="Shape 1623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4" name="Shape 1624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5" name="Shape 1625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6" name="Shape 1626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7" name="Shape 1627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8" name="Shape 1628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9" name="Shape 1629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0" name="Shape 163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1" name="Shape 1631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3" name="Shape 1633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4" name="Shape 1634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6" name="Shape 1636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7" name="Shape 1637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8" name="Shape 1638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0" name="Shape 164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1" name="Shape 1641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2" name="Shape 164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3" name="Shape 1643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4" name="Shape 1644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5" name="Shape 1645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6" name="Shape 1646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8" name="Shape 1648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0" name="Shape 165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1" name="Shape 1651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2" name="Shape 165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3" name="Shape 1653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4" name="Shape 1654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7" name="Shape 1657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9" name="Shape 1659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0" name="Shape 166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2" name="Shape 166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4" name="Shape 1664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6" name="Shape 1666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7" name="Shape 1667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8" name="Shape 1668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9" name="Shape 1669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1" name="Shape 1671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2" name="Shape 167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3" name="Shape 1673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4" name="Shape 1674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5" name="Shape 1675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6" name="Shape 1676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7" name="Shape 1677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8" name="Shape 1678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9" name="Shape 1679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0" name="Shape 168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1" name="Shape 1681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2" name="Shape 168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4" name="Shape 1684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5" name="Shape 1685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6" name="Shape 1686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7" name="Shape 1687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8" name="Shape 1688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9" name="Shape 1689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0" name="Shape 169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1" name="Shape 1691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2" name="Shape 169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3" name="Shape 1693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4" name="Shape 1694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5" name="Shape 1695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6" name="Shape 1696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7" name="Shape 1697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499" cy="466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C3E50"/>
              </a:buClr>
              <a:buSzPct val="1000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br/url?sa=i&amp;rct=j&amp;q=&amp;esrc=s&amp;source=images&amp;cd=&amp;cad=rja&amp;uact=8&amp;ved=0ahUKEwiRgpLGucTSAhXCx5AKHVgkAJAQjRwIBw&amp;url=http://www.freeiconspng.com/icons/email-icon&amp;bvm=bv.148747831,d.Y2I&amp;psig=AFQjCNH5peLwyFWzmm7MF_UB7JAfoIykUg&amp;ust=148897802496712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br/url?sa=i&amp;rct=j&amp;q=&amp;esrc=s&amp;source=images&amp;cd=&amp;cad=rja&amp;uact=8&amp;ved=0ahUKEwiq0N2jucTSAhXFIJAKHe9EBFMQjRwIBw&amp;url=https://logodownload.org/whatsapp-logo/&amp;bvm=bv.148747831,d.Y2I&amp;psig=AFQjCNFS1oruck-3aBEoco2qxF-WC7yOsw&amp;ust=1488977954836969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google.com.br/url?sa=i&amp;rct=j&amp;q=&amp;esrc=s&amp;source=images&amp;cd=&amp;cad=rja&amp;uact=8&amp;ved=0ahUKEwillc2GucTSAhWJHZAKHZcIAssQjRwIBw&amp;url=http://www.freeiconspng.com/icons/facebook-icon-png&amp;bvm=bv.148747831,d.Y2I&amp;psig=AFQjCNFiInZcUM8tpTR7DRNxI7edZNvhPw&amp;ust=1488977890652343" TargetMode="Externa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../Perfil%20do%20Consumidor%20Vol.%202%20-%202014.pdf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>
            <a:spLocks noGrp="1"/>
          </p:cNvSpPr>
          <p:nvPr>
            <p:ph type="ctrTitle"/>
          </p:nvPr>
        </p:nvSpPr>
        <p:spPr>
          <a:xfrm>
            <a:off x="1619672" y="2276872"/>
            <a:ext cx="6264696" cy="223224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Administração de Marketing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043608" y="170080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Sem Marketing</a:t>
            </a:r>
          </a:p>
          <a:p>
            <a:pPr algn="ctr"/>
            <a:r>
              <a:rPr lang="pt-BR" sz="4800" dirty="0" smtClean="0"/>
              <a:t>Você é escolhido, o público decide (Risco).</a:t>
            </a:r>
          </a:p>
        </p:txBody>
      </p:sp>
    </p:spTree>
    <p:extLst>
      <p:ext uri="{BB962C8B-B14F-4D97-AF65-F5344CB8AC3E}">
        <p14:creationId xmlns:p14="http://schemas.microsoft.com/office/powerpoint/2010/main" val="34838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Shape 1849"/>
          <p:cNvSpPr/>
          <p:nvPr/>
        </p:nvSpPr>
        <p:spPr>
          <a:xfrm>
            <a:off x="3213452" y="703601"/>
            <a:ext cx="2728141" cy="2522752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50" name="Shape 1850"/>
          <p:cNvSpPr/>
          <p:nvPr/>
        </p:nvSpPr>
        <p:spPr>
          <a:xfrm>
            <a:off x="4014779" y="1296298"/>
            <a:ext cx="1114426" cy="1337353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Retângulo 2"/>
          <p:cNvSpPr/>
          <p:nvPr/>
        </p:nvSpPr>
        <p:spPr>
          <a:xfrm>
            <a:off x="899592" y="3059668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sz="3200" dirty="0" smtClean="0">
                <a:solidFill>
                  <a:schemeClr val="bg1"/>
                </a:solidFill>
              </a:rPr>
              <a:t>Marketing </a:t>
            </a:r>
            <a:r>
              <a:rPr lang="pt-BR" sz="3200" dirty="0">
                <a:solidFill>
                  <a:schemeClr val="bg1"/>
                </a:solidFill>
              </a:rPr>
              <a:t>significa ação no mercado e busca por </a:t>
            </a:r>
            <a:r>
              <a:rPr lang="pt-BR" sz="3200" b="1" dirty="0">
                <a:solidFill>
                  <a:schemeClr val="bg1"/>
                </a:solidFill>
              </a:rPr>
              <a:t>demanda </a:t>
            </a:r>
            <a:r>
              <a:rPr lang="pt-BR" sz="3200" dirty="0">
                <a:solidFill>
                  <a:schemeClr val="bg1"/>
                </a:solidFill>
              </a:rPr>
              <a:t>(desejos por produtos específicos que são respaldados pela habilidade e disposição de comprá-los).</a:t>
            </a:r>
          </a:p>
        </p:txBody>
      </p:sp>
    </p:spTree>
    <p:extLst>
      <p:ext uri="{BB962C8B-B14F-4D97-AF65-F5344CB8AC3E}">
        <p14:creationId xmlns:p14="http://schemas.microsoft.com/office/powerpoint/2010/main" val="17423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Shape 1849"/>
          <p:cNvSpPr/>
          <p:nvPr/>
        </p:nvSpPr>
        <p:spPr>
          <a:xfrm>
            <a:off x="3213452" y="703601"/>
            <a:ext cx="2728141" cy="2522752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50" name="Shape 1850"/>
          <p:cNvSpPr/>
          <p:nvPr/>
        </p:nvSpPr>
        <p:spPr>
          <a:xfrm>
            <a:off x="4014779" y="1296298"/>
            <a:ext cx="1114426" cy="1337353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CaixaDeTexto 5"/>
          <p:cNvSpPr txBox="1"/>
          <p:nvPr/>
        </p:nvSpPr>
        <p:spPr>
          <a:xfrm>
            <a:off x="539552" y="2915619"/>
            <a:ext cx="78564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Marketing é mais do que simplesmente vender, é todo o processo prático para tornar o que a empresa faz visto como algo valioso para o público.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084168" y="6550222"/>
            <a:ext cx="285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Vídeo Candidatura Rio </a:t>
            </a:r>
            <a:r>
              <a:rPr lang="pt-BR" dirty="0" err="1" smtClean="0"/>
              <a:t>Olimpiada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3806" y="1340768"/>
            <a:ext cx="85689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Processos de desenvolvimento, produção, precificação, promoção e distribuição de produtos e serviços que satisfaçam às necessidades de pessoas e organizações .</a:t>
            </a:r>
          </a:p>
          <a:p>
            <a:pPr algn="ctr"/>
            <a:endParaRPr lang="pt-BR" sz="4000" dirty="0"/>
          </a:p>
          <a:p>
            <a:pPr algn="r"/>
            <a:r>
              <a:rPr lang="pt-BR" sz="2800" dirty="0" err="1" smtClean="0"/>
              <a:t>Vavra</a:t>
            </a:r>
            <a:r>
              <a:rPr lang="pt-BR" sz="2800" dirty="0" smtClean="0"/>
              <a:t> (1993)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5354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3600" dirty="0" smtClean="0"/>
              <a:t>Marketing é um processo social por meio do qual pessoas e grupos de pessoas obtêm aquilo de que necessitam e o que desejam com a criação, oferta e livre negociação de produtos e serviços de valor com outros.  </a:t>
            </a:r>
            <a:endParaRPr lang="pt-B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144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72867" y="1124744"/>
            <a:ext cx="8208912" cy="4581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1000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pt-BR" sz="4000" smtClean="0"/>
              <a:t>Ferramenta de suporte técnico em atividades orientadas para o mercado com o propósito de influenciar a população em relação a uma marca, um produto ou serviços específicos, bem como a determinada ideia, fato, instituição ou pessoa. </a:t>
            </a:r>
            <a:endParaRPr lang="pt-BR" sz="4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145275" y="5949280"/>
            <a:ext cx="500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/>
              <a:t>Achiles</a:t>
            </a:r>
            <a:r>
              <a:rPr lang="pt-BR" sz="2800" dirty="0" smtClean="0"/>
              <a:t> Batista Ferreira Junior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72816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É uma técnica que visa conjugar uma série de instrumentos objetivando um melhor aproveitamento das oportunidades de mercado.</a:t>
            </a:r>
          </a:p>
          <a:p>
            <a:endParaRPr lang="pt-BR" sz="4000" dirty="0"/>
          </a:p>
          <a:p>
            <a:pPr algn="r"/>
            <a:r>
              <a:rPr lang="pt-BR" sz="2800" dirty="0" smtClean="0"/>
              <a:t>Simões (1986)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922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28600" y="1371600"/>
            <a:ext cx="86868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>
              <a:buFont typeface="Arial" charset="0"/>
              <a:buNone/>
            </a:pPr>
            <a:r>
              <a:rPr lang="pt-BR" sz="4400" dirty="0" smtClean="0"/>
              <a:t>O </a:t>
            </a:r>
            <a:r>
              <a:rPr lang="pt-BR" sz="4400" i="1" dirty="0" smtClean="0"/>
              <a:t>marketing</a:t>
            </a:r>
            <a:r>
              <a:rPr lang="pt-BR" sz="4400" dirty="0" smtClean="0"/>
              <a:t> não cria necessidades.</a:t>
            </a:r>
          </a:p>
          <a:p>
            <a:pPr algn="ctr">
              <a:buFont typeface="Arial" charset="0"/>
              <a:buNone/>
            </a:pPr>
            <a:endParaRPr lang="pt-BR" sz="2800" dirty="0" smtClean="0"/>
          </a:p>
          <a:p>
            <a:pPr algn="ctr">
              <a:buFont typeface="Arial" charset="0"/>
              <a:buNone/>
            </a:pPr>
            <a:r>
              <a:rPr lang="pt-BR" sz="4400" dirty="0" smtClean="0"/>
              <a:t>Todos nascemos com necessidades.</a:t>
            </a:r>
          </a:p>
          <a:p>
            <a:pPr algn="ctr">
              <a:buFont typeface="Arial" charset="0"/>
              <a:buNone/>
            </a:pPr>
            <a:endParaRPr lang="pt-BR" sz="2800" b="1" dirty="0" smtClean="0"/>
          </a:p>
          <a:p>
            <a:pPr algn="ctr">
              <a:buFont typeface="Arial" charset="0"/>
              <a:buNone/>
            </a:pPr>
            <a:r>
              <a:rPr lang="pt-BR" sz="4400" b="1" dirty="0" smtClean="0"/>
              <a:t>O </a:t>
            </a:r>
            <a:r>
              <a:rPr lang="pt-BR" sz="4400" b="1" i="1" dirty="0" smtClean="0"/>
              <a:t>marketing</a:t>
            </a:r>
            <a:r>
              <a:rPr lang="pt-BR" sz="4400" b="1" dirty="0" smtClean="0"/>
              <a:t> cria desejos</a:t>
            </a:r>
            <a:r>
              <a:rPr lang="pt-BR" sz="4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1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28600" y="1371600"/>
            <a:ext cx="8686800" cy="43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just">
              <a:buNone/>
            </a:pPr>
            <a:r>
              <a:rPr lang="pt-BR" sz="4800" dirty="0" smtClean="0"/>
              <a:t>“É a atividade dirigida para a satisfação das necessidades e desejos, por meio dos processos de troca.“</a:t>
            </a:r>
          </a:p>
          <a:p>
            <a:pPr algn="just">
              <a:buNone/>
            </a:pPr>
            <a:endParaRPr lang="pt-BR" sz="1200" dirty="0" smtClean="0"/>
          </a:p>
          <a:p>
            <a:pPr algn="just">
              <a:buNone/>
            </a:pPr>
            <a:r>
              <a:rPr lang="pt-BR" sz="4800" dirty="0"/>
              <a:t>	</a:t>
            </a:r>
            <a:r>
              <a:rPr lang="pt-BR" sz="4800" dirty="0" smtClean="0"/>
              <a:t>					    </a:t>
            </a:r>
            <a:r>
              <a:rPr lang="pt-BR" sz="2800" dirty="0" smtClean="0"/>
              <a:t>(Philip Kotler).</a:t>
            </a:r>
          </a:p>
        </p:txBody>
      </p:sp>
    </p:spTree>
    <p:extLst>
      <p:ext uri="{BB962C8B-B14F-4D97-AF65-F5344CB8AC3E}">
        <p14:creationId xmlns:p14="http://schemas.microsoft.com/office/powerpoint/2010/main" val="33578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nieducar.org.br/sites/default/files/imagecache/product_full/cursos/imagens/marketing-de-eve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56" y="0"/>
            <a:ext cx="911554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3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90" y="692696"/>
            <a:ext cx="6758148" cy="1805416"/>
          </a:xfrm>
          <a:prstGeom prst="rect">
            <a:avLst/>
          </a:prstGeom>
        </p:spPr>
      </p:pic>
      <p:sp>
        <p:nvSpPr>
          <p:cNvPr id="8" name="Shape 76"/>
          <p:cNvSpPr txBox="1">
            <a:spLocks/>
          </p:cNvSpPr>
          <p:nvPr/>
        </p:nvSpPr>
        <p:spPr>
          <a:xfrm>
            <a:off x="1691680" y="2852936"/>
            <a:ext cx="6137689" cy="288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Char char="✖"/>
              <a:defRPr sz="26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22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C3E50"/>
              </a:buClr>
              <a:buSzPct val="100000"/>
              <a:buFont typeface="Merriweather"/>
              <a:buNone/>
              <a:defRPr sz="1800" b="0" i="0" u="none" strike="noStrike" cap="none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>
              <a:spcBef>
                <a:spcPts val="0"/>
              </a:spcBef>
              <a:buFont typeface="Merriweather"/>
              <a:buNone/>
            </a:pPr>
            <a:r>
              <a:rPr lang="en" sz="3200" b="1" dirty="0" smtClean="0">
                <a:solidFill>
                  <a:srgbClr val="FF0000"/>
                </a:solidFill>
              </a:rPr>
              <a:t>Prof. Carlos Eduardo Vipievski</a:t>
            </a:r>
          </a:p>
          <a:p>
            <a:pPr>
              <a:spcBef>
                <a:spcPts val="0"/>
              </a:spcBef>
              <a:buFont typeface="Merriweather"/>
              <a:buNone/>
            </a:pPr>
            <a:endParaRPr lang="en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duduvipi@hotmail.com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     f</a:t>
            </a: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acebook.com/carloseduardovipievski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2400" dirty="0" smtClean="0">
                <a:solidFill>
                  <a:schemeClr val="accent1">
                    <a:lumMod val="75000"/>
                  </a:schemeClr>
                </a:solidFill>
              </a:rPr>
              <a:t>          (47) 9 9917 9959</a:t>
            </a:r>
            <a:endParaRPr lang="en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 descr="Resultado de imagem para facebook 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32" y="4280358"/>
            <a:ext cx="677490" cy="67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m para whatsapp 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89982"/>
            <a:ext cx="777685" cy="7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m para email 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02" y="3644318"/>
            <a:ext cx="648778" cy="6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332656"/>
            <a:ext cx="6442075" cy="1143000"/>
          </a:xfrm>
        </p:spPr>
        <p:txBody>
          <a:bodyPr/>
          <a:lstStyle/>
          <a:p>
            <a:r>
              <a:rPr lang="pt-BR" dirty="0"/>
              <a:t>HISTÓRICO DO MARKETING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r>
              <a:rPr lang="pt-BR" sz="2000" b="1"/>
              <a:t>Início: </a:t>
            </a:r>
            <a:r>
              <a:rPr lang="pt-BR" sz="2000"/>
              <a:t>mercadores que viajavam vendendo e comprando bens e/ou fazendo trocas a pelo menos 2100 anos antes de Cristo. Com o crescimento das cidades surgiram mercados onde as pessoas se encontravam para venderem e comprarem produtos. Os artesões foram grandes homens de marketing, pois trabalhavam visando públicos específicos (diferenciados).</a:t>
            </a:r>
          </a:p>
          <a:p>
            <a:endParaRPr lang="pt-BR" sz="2000"/>
          </a:p>
          <a:p>
            <a:r>
              <a:rPr lang="pt-BR" sz="2000" b="1"/>
              <a:t>Idade Média: </a:t>
            </a:r>
            <a:r>
              <a:rPr lang="pt-BR" sz="2000"/>
              <a:t>trouxe consigo uma demanda maior de bens. Com o crescimento do comércio entre nações surgiram os segmentos nas industrias organizadas semelhante aos modelos que hoje conhecemos.</a:t>
            </a:r>
          </a:p>
          <a:p>
            <a:endParaRPr lang="pt-BR" sz="2000"/>
          </a:p>
          <a:p>
            <a:r>
              <a:rPr lang="pt-BR" sz="2000" b="1"/>
              <a:t>Revolução Industrial: </a:t>
            </a:r>
            <a:r>
              <a:rPr lang="pt-BR" sz="2000"/>
              <a:t>colaborou para a produção em massa requerendo que se conquistassem novos mercados que pudessem absorver a elevação da produção.</a:t>
            </a:r>
          </a:p>
          <a:p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6803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457200"/>
            <a:ext cx="6442075" cy="1143000"/>
          </a:xfrm>
        </p:spPr>
        <p:txBody>
          <a:bodyPr/>
          <a:lstStyle/>
          <a:p>
            <a:r>
              <a:rPr lang="pt-BR" dirty="0"/>
              <a:t>Evolução do Foco Empresarial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3600" dirty="0"/>
              <a:t>Era da produção: a partir de 1700</a:t>
            </a:r>
            <a:r>
              <a:rPr lang="pt-BR" sz="3600" dirty="0" smtClean="0"/>
              <a:t>;</a:t>
            </a:r>
          </a:p>
          <a:p>
            <a:pPr>
              <a:lnSpc>
                <a:spcPct val="110000"/>
              </a:lnSpc>
              <a:buNone/>
            </a:pPr>
            <a:endParaRPr lang="pt-BR" sz="3600" dirty="0"/>
          </a:p>
          <a:p>
            <a:pPr>
              <a:lnSpc>
                <a:spcPct val="110000"/>
              </a:lnSpc>
            </a:pPr>
            <a:r>
              <a:rPr lang="pt-BR" sz="3600" dirty="0"/>
              <a:t>Era de vendas: a partir de 1930</a:t>
            </a:r>
            <a:r>
              <a:rPr lang="pt-BR" sz="3600" dirty="0" smtClean="0"/>
              <a:t>;</a:t>
            </a:r>
          </a:p>
          <a:p>
            <a:pPr>
              <a:lnSpc>
                <a:spcPct val="110000"/>
              </a:lnSpc>
              <a:buNone/>
            </a:pPr>
            <a:endParaRPr lang="pt-BR" sz="3600" dirty="0"/>
          </a:p>
          <a:p>
            <a:pPr>
              <a:lnSpc>
                <a:spcPct val="110000"/>
              </a:lnSpc>
            </a:pPr>
            <a:r>
              <a:rPr lang="pt-BR" sz="3600" dirty="0"/>
              <a:t>Era de marketing: a partir de 1950.</a:t>
            </a:r>
          </a:p>
          <a:p>
            <a:pPr lvl="2" algn="just">
              <a:lnSpc>
                <a:spcPct val="110000"/>
              </a:lnSpc>
            </a:pPr>
            <a:endParaRPr lang="pt-BR" sz="2800" dirty="0"/>
          </a:p>
          <a:p>
            <a:pPr>
              <a:lnSpc>
                <a:spcPct val="110000"/>
              </a:lnSpc>
            </a:pP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335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ríodo        1870         1920           1950          1980                  2000                                      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0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rketing como                     função                 organizacional   Aumento  gradual deimportância do  Marketin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rketing como                  função               predominante Consumidorcomo função  principal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8" y="-21026"/>
            <a:ext cx="9172035" cy="68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rketing   Consumidor                como               função            controlador                aeo             Mark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3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2708920"/>
            <a:ext cx="4572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pt-BR" dirty="0" smtClean="0"/>
              <a:t>Vídeo - Comerciais Antigos n 1</a:t>
            </a:r>
          </a:p>
          <a:p>
            <a:pPr marL="342900" indent="-342900">
              <a:buAutoNum type="alphaUcParenR"/>
            </a:pPr>
            <a:r>
              <a:rPr lang="pt-BR" dirty="0" smtClean="0"/>
              <a:t>Vídeo – Alguns Sucessos Propagandas anos 2000</a:t>
            </a:r>
          </a:p>
          <a:p>
            <a:pPr marL="342900" indent="-342900">
              <a:buAutoNum type="alphaU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1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ncontresuafranquia.com.br/wp-content/uploads/2015/05/Clien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14"/>
            <a:ext cx="9144000" cy="317182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87524" y="378904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/>
              <a:t>Para conhecer o Mercado precisamos conhecer nossos consumidores</a:t>
            </a:r>
            <a:endParaRPr lang="pt-B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403648" y="476672"/>
            <a:ext cx="6260232" cy="108012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4800" smtClean="0"/>
              <a:t>Públicos da Empresa</a:t>
            </a:r>
            <a:endParaRPr lang="pt-BR" sz="4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27584" y="1556792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400" dirty="0" smtClean="0"/>
              <a:t>Público </a:t>
            </a:r>
            <a:r>
              <a:rPr lang="pt-BR" sz="2400" dirty="0"/>
              <a:t>é “o agrupamento espontâneo de pessoas adultas ou grupos sociais organizados, com ou sem </a:t>
            </a:r>
            <a:r>
              <a:rPr lang="pt-BR" sz="2400" dirty="0" smtClean="0"/>
              <a:t>contiguidade </a:t>
            </a:r>
            <a:r>
              <a:rPr lang="pt-BR" sz="2400" dirty="0"/>
              <a:t>física, com abundância de informações, analisando uma controvérsia, com atitudes e opiniões múltiplas quanto à solução ou medidas a serem tomadas frente a ela; com ampla oportunidade de discussão e acompanhamento ou participando do debate geral, através da interação social ou dos veículos de comunicação, à procura de uma atitude comum, expressa em uma decisão ou opinião coletiva, que permitirá a ação conjugada</a:t>
            </a:r>
            <a:r>
              <a:rPr lang="pt-BR" sz="2400" dirty="0" smtClean="0"/>
              <a:t>”.           </a:t>
            </a:r>
            <a:r>
              <a:rPr lang="pt-BR" sz="2400" b="1" dirty="0" smtClean="0"/>
              <a:t>Cândido Teobaldo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Shape 1813"/>
          <p:cNvSpPr txBox="1">
            <a:spLocks noGrp="1"/>
          </p:cNvSpPr>
          <p:nvPr>
            <p:ph type="title"/>
          </p:nvPr>
        </p:nvSpPr>
        <p:spPr>
          <a:xfrm>
            <a:off x="971600" y="1196752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/>
              <a:t>Públicos da Empresa</a:t>
            </a:r>
            <a:endParaRPr lang="en" sz="4000" dirty="0"/>
          </a:p>
        </p:txBody>
      </p:sp>
      <p:sp>
        <p:nvSpPr>
          <p:cNvPr id="1815" name="Shape 1815"/>
          <p:cNvSpPr txBox="1"/>
          <p:nvPr/>
        </p:nvSpPr>
        <p:spPr>
          <a:xfrm>
            <a:off x="971600" y="2644950"/>
            <a:ext cx="3600399" cy="40964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pt-BR" sz="2000" b="1" dirty="0" smtClean="0">
                <a:solidFill>
                  <a:srgbClr val="C00000"/>
                </a:solidFill>
              </a:rPr>
              <a:t>Público </a:t>
            </a:r>
            <a:r>
              <a:rPr lang="pt-BR" sz="2000" b="1" dirty="0">
                <a:solidFill>
                  <a:srgbClr val="C00000"/>
                </a:solidFill>
              </a:rPr>
              <a:t>Interno: 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fontAlgn="base"/>
            <a:r>
              <a:rPr lang="pt-BR" sz="2000" dirty="0" smtClean="0"/>
              <a:t>Diretamente </a:t>
            </a:r>
            <a:r>
              <a:rPr lang="pt-BR" sz="2000" dirty="0"/>
              <a:t>ligado a empresa. </a:t>
            </a:r>
          </a:p>
          <a:p>
            <a:pPr fontAlgn="base"/>
            <a:endParaRPr lang="pt-BR" sz="2000" dirty="0"/>
          </a:p>
          <a:p>
            <a:pPr fontAlgn="base"/>
            <a:r>
              <a:rPr lang="pt-BR" sz="2000" dirty="0" smtClean="0"/>
              <a:t>Empregados </a:t>
            </a:r>
            <a:r>
              <a:rPr lang="pt-BR" sz="2000" dirty="0"/>
              <a:t>de todos os níveis </a:t>
            </a:r>
            <a:r>
              <a:rPr lang="pt-BR" sz="2000" dirty="0" smtClean="0"/>
              <a:t>da organização </a:t>
            </a:r>
            <a:r>
              <a:rPr lang="pt-BR" sz="2000" dirty="0"/>
              <a:t>e seus familiares.</a:t>
            </a:r>
          </a:p>
          <a:p>
            <a:pPr fontAlgn="base"/>
            <a:r>
              <a:rPr lang="pt-BR" sz="2000" dirty="0"/>
              <a:t>	</a:t>
            </a:r>
          </a:p>
          <a:p>
            <a:pPr fontAlgn="base"/>
            <a:r>
              <a:rPr lang="pt-BR" sz="2000" dirty="0" smtClean="0"/>
              <a:t>OBS</a:t>
            </a:r>
            <a:r>
              <a:rPr lang="pt-BR" sz="2000" dirty="0"/>
              <a:t>:  acionistas, </a:t>
            </a:r>
            <a:r>
              <a:rPr lang="pt-BR" sz="2000" dirty="0" smtClean="0"/>
              <a:t>distribuidores, fornecedores</a:t>
            </a:r>
            <a:r>
              <a:rPr lang="pt-BR" sz="2000" dirty="0"/>
              <a:t>, revendedores. </a:t>
            </a:r>
          </a:p>
        </p:txBody>
      </p:sp>
      <p:sp>
        <p:nvSpPr>
          <p:cNvPr id="1816" name="Shape 1816"/>
          <p:cNvSpPr txBox="1"/>
          <p:nvPr/>
        </p:nvSpPr>
        <p:spPr>
          <a:xfrm>
            <a:off x="4860032" y="2642234"/>
            <a:ext cx="3685300" cy="3448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fontAlgn="base"/>
            <a:r>
              <a:rPr lang="pt-BR" sz="2000" b="1" dirty="0">
                <a:solidFill>
                  <a:srgbClr val="C00000"/>
                </a:solidFill>
              </a:rPr>
              <a:t>Público Externo: 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fontAlgn="base"/>
            <a:r>
              <a:rPr lang="pt-BR" sz="2000" dirty="0" smtClean="0"/>
              <a:t>Ligados </a:t>
            </a:r>
            <a:r>
              <a:rPr lang="pt-BR" sz="2000" dirty="0"/>
              <a:t>a </a:t>
            </a:r>
            <a:r>
              <a:rPr lang="pt-BR" sz="2400" dirty="0"/>
              <a:t>empresa</a:t>
            </a:r>
            <a:r>
              <a:rPr lang="pt-BR" sz="2000" dirty="0"/>
              <a:t>, mas não diretamente.</a:t>
            </a:r>
          </a:p>
          <a:p>
            <a:pPr fontAlgn="base"/>
            <a:endParaRPr lang="pt-BR" sz="2000" dirty="0"/>
          </a:p>
          <a:p>
            <a:pPr fontAlgn="base"/>
            <a:r>
              <a:rPr lang="pt-BR" sz="2000" dirty="0" smtClean="0"/>
              <a:t>Consumidores</a:t>
            </a:r>
            <a:endParaRPr lang="pt-BR" sz="2000" dirty="0"/>
          </a:p>
          <a:p>
            <a:pPr fontAlgn="base"/>
            <a:r>
              <a:rPr lang="pt-BR" sz="2000" dirty="0" smtClean="0"/>
              <a:t>Concorrentes</a:t>
            </a:r>
            <a:endParaRPr lang="pt-BR" sz="2000" dirty="0"/>
          </a:p>
          <a:p>
            <a:pPr fontAlgn="base"/>
            <a:r>
              <a:rPr lang="pt-BR" sz="2000" dirty="0" smtClean="0"/>
              <a:t>Imprensa</a:t>
            </a:r>
            <a:endParaRPr lang="pt-BR" sz="2000" dirty="0"/>
          </a:p>
          <a:p>
            <a:pPr fontAlgn="base"/>
            <a:r>
              <a:rPr lang="pt-BR" sz="2000" dirty="0" smtClean="0"/>
              <a:t>Governo</a:t>
            </a:r>
            <a:endParaRPr lang="pt-BR" sz="2000" dirty="0"/>
          </a:p>
          <a:p>
            <a:pPr fontAlgn="base"/>
            <a:r>
              <a:rPr lang="pt-BR" sz="2000" dirty="0" smtClean="0"/>
              <a:t>Comunidade</a:t>
            </a:r>
            <a:endParaRPr lang="pt-BR" sz="2000" dirty="0"/>
          </a:p>
          <a:p>
            <a:pPr fontAlgn="base"/>
            <a:r>
              <a:rPr lang="pt-BR" sz="2000" dirty="0" smtClean="0"/>
              <a:t>Público </a:t>
            </a:r>
            <a:r>
              <a:rPr lang="pt-BR" sz="2000" dirty="0"/>
              <a:t>em geral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642"/>
            <a:ext cx="9144000" cy="41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5A6"/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1403648" y="980728"/>
            <a:ext cx="6260232" cy="108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1000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pt-BR" sz="4800" smtClean="0"/>
              <a:t>Clientes da Empresa</a:t>
            </a:r>
            <a:endParaRPr lang="pt-BR" sz="48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67544" y="2348880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600" dirty="0" smtClean="0"/>
              <a:t>“No negócio, o atendimento ao cliente é um dos aspectos mais importantes, sendo que o cliente é o principal objetivo do negócio”.</a:t>
            </a:r>
          </a:p>
          <a:p>
            <a:pPr fontAlgn="base"/>
            <a:endParaRPr lang="pt-BR" sz="3600" dirty="0"/>
          </a:p>
          <a:p>
            <a:pPr algn="r" fontAlgn="base"/>
            <a:r>
              <a:rPr lang="pt-BR" sz="2400" dirty="0" err="1" smtClean="0"/>
              <a:t>Chiavenato</a:t>
            </a:r>
            <a:r>
              <a:rPr lang="pt-BR" sz="2400" dirty="0" smtClean="0"/>
              <a:t> (2005, p.209)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1403648" y="764704"/>
            <a:ext cx="6260232" cy="108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1000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pt-BR" sz="4800" dirty="0" smtClean="0">
                <a:solidFill>
                  <a:srgbClr val="C00000"/>
                </a:solidFill>
              </a:rPr>
              <a:t>Clientes da Empresa</a:t>
            </a:r>
            <a:endParaRPr lang="pt-BR" sz="4800" dirty="0">
              <a:solidFill>
                <a:srgbClr val="C0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67544" y="2103256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3600" dirty="0"/>
              <a:t>Ponto chave da empresa.</a:t>
            </a:r>
          </a:p>
          <a:p>
            <a:pPr fontAlgn="base"/>
            <a:endParaRPr lang="pt-BR" sz="3600" dirty="0"/>
          </a:p>
          <a:p>
            <a:pPr fontAlgn="base"/>
            <a:r>
              <a:rPr lang="pt-BR" sz="3600" dirty="0"/>
              <a:t>Responsável pelo avanço ou retrocesso.</a:t>
            </a:r>
          </a:p>
          <a:p>
            <a:pPr fontAlgn="base"/>
            <a:endParaRPr lang="pt-BR" sz="3600" dirty="0"/>
          </a:p>
          <a:p>
            <a:pPr fontAlgn="base"/>
            <a:r>
              <a:rPr lang="pt-BR" sz="3600" dirty="0"/>
              <a:t>O Cliente não depende da empresa, a empresa depende do cliente.</a:t>
            </a:r>
          </a:p>
        </p:txBody>
      </p:sp>
    </p:spTree>
    <p:extLst>
      <p:ext uri="{BB962C8B-B14F-4D97-AF65-F5344CB8AC3E}">
        <p14:creationId xmlns:p14="http://schemas.microsoft.com/office/powerpoint/2010/main" val="20070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5576" y="620688"/>
            <a:ext cx="8568952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1000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pt-BR" sz="4400" dirty="0" smtClean="0">
                <a:solidFill>
                  <a:schemeClr val="tx1"/>
                </a:solidFill>
              </a:rPr>
              <a:t>Tipos de Cliente </a:t>
            </a:r>
            <a:r>
              <a:rPr lang="pt-BR" sz="1800" dirty="0" smtClean="0">
                <a:solidFill>
                  <a:schemeClr val="tx1"/>
                </a:solidFill>
              </a:rPr>
              <a:t>(MARQUES (1997)</a:t>
            </a:r>
            <a:endParaRPr lang="pt-BR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96526478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41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412776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600" b="1" dirty="0" smtClean="0"/>
              <a:t>		Cliente Externo</a:t>
            </a:r>
          </a:p>
          <a:p>
            <a:pPr algn="just" fontAlgn="base"/>
            <a:endParaRPr lang="pt-BR" sz="3600" dirty="0"/>
          </a:p>
          <a:p>
            <a:pPr algn="just" fontAlgn="base"/>
            <a:r>
              <a:rPr lang="pt-BR" sz="3600" dirty="0" smtClean="0"/>
              <a:t>É aquele que compra os produtos e serviços que são oferecidos, mas não faz parte da empresa e não participa do processo de produção e realização do mesmo.</a:t>
            </a:r>
          </a:p>
        </p:txBody>
      </p:sp>
    </p:spTree>
    <p:extLst>
      <p:ext uri="{BB962C8B-B14F-4D97-AF65-F5344CB8AC3E}">
        <p14:creationId xmlns:p14="http://schemas.microsoft.com/office/powerpoint/2010/main" val="30353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1549" y="1052736"/>
            <a:ext cx="88924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900" b="1" dirty="0" smtClean="0"/>
              <a:t>		Cliente Externo – Exemplos:</a:t>
            </a:r>
          </a:p>
          <a:p>
            <a:pPr fontAlgn="base"/>
            <a:endParaRPr lang="pt-BR" sz="2900" dirty="0"/>
          </a:p>
          <a:p>
            <a:pPr fontAlgn="base"/>
            <a:r>
              <a:rPr lang="pt-BR" sz="2900" dirty="0" smtClean="0"/>
              <a:t>• Pessoas que podem estar interessadas em comprar seu produto; </a:t>
            </a:r>
          </a:p>
          <a:p>
            <a:pPr fontAlgn="base"/>
            <a:r>
              <a:rPr lang="pt-BR" sz="2900" dirty="0" smtClean="0"/>
              <a:t>• Pessoas que visitam sua empresa pelo menos uma vez; </a:t>
            </a:r>
          </a:p>
          <a:p>
            <a:pPr fontAlgn="base"/>
            <a:r>
              <a:rPr lang="pt-BR" sz="2900" dirty="0" smtClean="0"/>
              <a:t>• Pessoas que adquiriram um ou mais produtos ou serviços de sua empresa; </a:t>
            </a:r>
          </a:p>
          <a:p>
            <a:pPr fontAlgn="base"/>
            <a:r>
              <a:rPr lang="pt-BR" sz="2900" dirty="0" smtClean="0"/>
              <a:t>• Pessoas que adquirem regularmente seus produtos e serviços; </a:t>
            </a:r>
          </a:p>
          <a:p>
            <a:pPr fontAlgn="base"/>
            <a:r>
              <a:rPr lang="pt-BR" sz="2900" dirty="0" smtClean="0"/>
              <a:t>• Pessoas que elogiam a qualidade de seu negócio a outros.</a:t>
            </a:r>
          </a:p>
        </p:txBody>
      </p:sp>
    </p:spTree>
    <p:extLst>
      <p:ext uri="{BB962C8B-B14F-4D97-AF65-F5344CB8AC3E}">
        <p14:creationId xmlns:p14="http://schemas.microsoft.com/office/powerpoint/2010/main" val="30826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980728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800" b="1" dirty="0" smtClean="0"/>
              <a:t>		Cliente Pessoal</a:t>
            </a:r>
          </a:p>
          <a:p>
            <a:pPr algn="just" fontAlgn="base"/>
            <a:endParaRPr lang="pt-BR" sz="2800" dirty="0"/>
          </a:p>
          <a:p>
            <a:pPr algn="just" fontAlgn="base"/>
            <a:r>
              <a:rPr lang="pt-BR" sz="2800" dirty="0" smtClean="0"/>
              <a:t>É aquele que acaba influenciando na vida das pessoas e no desempenho do trabalho, faz parte do cotidiano de todo e qualquer membro da organização, pois se trata de familiares. O ambiente que é formado por esses membros, é responsável pelo convívio dentro e fora da empresa, de certo modo é com eles que são compartilhados bons e maus momentos que irão refletir no comportamento e no ambiente de trabalho, entretanto é necessário zelar por esse  cliente.</a:t>
            </a:r>
          </a:p>
        </p:txBody>
      </p:sp>
    </p:spTree>
    <p:extLst>
      <p:ext uri="{BB962C8B-B14F-4D97-AF65-F5344CB8AC3E}">
        <p14:creationId xmlns:p14="http://schemas.microsoft.com/office/powerpoint/2010/main" val="30826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68760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200" b="1" dirty="0" smtClean="0"/>
              <a:t>		Cliente da Concorrência</a:t>
            </a:r>
          </a:p>
          <a:p>
            <a:pPr algn="just" fontAlgn="base"/>
            <a:endParaRPr lang="pt-BR" sz="3200" b="1" i="1" u="sng" dirty="0" smtClean="0"/>
          </a:p>
          <a:p>
            <a:pPr algn="just" fontAlgn="base"/>
            <a:r>
              <a:rPr lang="pt-BR" sz="3200" dirty="0" smtClean="0"/>
              <a:t>O cliente da concorrência é aquele que não compra, mas sim, dos nossos concorrentes. Aquele que a empresa não consegue conquistá-lo, mas para ele o concorrente oferece o melhor produto, melhor atendimento, melhor proposta e </a:t>
            </a:r>
          </a:p>
          <a:p>
            <a:pPr algn="just" fontAlgn="base"/>
            <a:r>
              <a:rPr lang="pt-BR" sz="3200" dirty="0" smtClean="0"/>
              <a:t>acaba atraindo-o o cliente a comprar na empresa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826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052736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4000" b="1" dirty="0" smtClean="0"/>
              <a:t>		Cliente Interno</a:t>
            </a:r>
          </a:p>
          <a:p>
            <a:pPr algn="just" fontAlgn="base"/>
            <a:endParaRPr lang="pt-BR" sz="4000" b="1" i="1" u="sng" dirty="0" smtClean="0"/>
          </a:p>
          <a:p>
            <a:pPr algn="just" fontAlgn="base"/>
            <a:r>
              <a:rPr lang="pt-BR" sz="4000" dirty="0" smtClean="0"/>
              <a:t>É aquele que trabalha na empresas e presta serviços, desde aquele que faz o café, até o que possui maior cargo, o que está envolvido na criação do produto até a prestação de serviços.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0826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387" y="1052736"/>
            <a:ext cx="86150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3000" b="1" dirty="0" smtClean="0"/>
              <a:t>		Cliente Fiel</a:t>
            </a:r>
          </a:p>
          <a:p>
            <a:pPr algn="just" fontAlgn="base"/>
            <a:endParaRPr lang="pt-BR" sz="3000" b="1" i="1" u="sng" dirty="0" smtClean="0"/>
          </a:p>
          <a:p>
            <a:pPr algn="just" fontAlgn="base"/>
            <a:r>
              <a:rPr lang="pt-BR" sz="3000" dirty="0" smtClean="0"/>
              <a:t>É aquele que mantém um vínculo de fidelidade a uma determinada empresa, produto ou prestação de serviço que a mesma oferece. Pode-se afirmar que se trata de relacionamento direto com a empresa, e o que pode ocasionar esta fidelidade são os produtos e os serviços prestados, tais como o atendimento que é fundamental, pois este cliente confia e está satisfeito com a Empresa.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0826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724" y="1268760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3200" b="1" dirty="0" smtClean="0"/>
              <a:t>		Cliente Novo</a:t>
            </a:r>
          </a:p>
          <a:p>
            <a:pPr fontAlgn="base"/>
            <a:endParaRPr lang="pt-BR" sz="3200" b="1" i="1" u="sng" dirty="0" smtClean="0"/>
          </a:p>
          <a:p>
            <a:pPr algn="just" fontAlgn="base"/>
            <a:r>
              <a:rPr lang="pt-BR" sz="3200" dirty="0" smtClean="0"/>
              <a:t>É atraído pela propaganda na mídia, panfletos promocionais, comentários do cliente fiel (a propaganda boca a boca), qualidade dos produtos oferecidos, bom atendimento entre outros. Após a conquista do novo cliente é necessário mantê-lo e se possível fidelizá-lo.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826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75656" y="2636912"/>
            <a:ext cx="653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Dinâmica de Grupo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8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mplantandomarketing.com/wp-content/uploads/2015/10/FLUXO-BAS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" y="14720"/>
            <a:ext cx="9124373" cy="68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mplantandomarketing.com/wp-content/uploads/2015/10/FLUXO-AMPLI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33"/>
          <p:cNvGrpSpPr>
            <a:grpSpLocks/>
          </p:cNvGrpSpPr>
          <p:nvPr/>
        </p:nvGrpSpPr>
        <p:grpSpPr bwMode="auto">
          <a:xfrm>
            <a:off x="1143000" y="2700338"/>
            <a:ext cx="6705600" cy="2266950"/>
            <a:chOff x="1143000" y="2700338"/>
            <a:chExt cx="6705600" cy="226695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1143000" y="2714625"/>
              <a:ext cx="6705600" cy="41751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4648200" y="2700338"/>
              <a:ext cx="0" cy="438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1143000" y="3233738"/>
              <a:ext cx="6705600" cy="355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4648200" y="3217863"/>
              <a:ext cx="0" cy="377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143000" y="3690938"/>
              <a:ext cx="6705600" cy="355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4648200" y="3675063"/>
              <a:ext cx="0" cy="377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1143000" y="4148138"/>
              <a:ext cx="6705600" cy="355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4648200" y="4132263"/>
              <a:ext cx="0" cy="377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143000" y="4605338"/>
              <a:ext cx="6705600" cy="3556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4648200" y="4589463"/>
              <a:ext cx="0" cy="377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84325" y="2700338"/>
            <a:ext cx="26908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500" b="1" dirty="0">
                <a:solidFill>
                  <a:schemeClr val="tx1"/>
                </a:solidFill>
                <a:latin typeface="Arial" charset="0"/>
                <a:cs typeface="Arial" charset="0"/>
              </a:rPr>
              <a:t>NECESSIDADES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477397" y="2700338"/>
            <a:ext cx="1697581" cy="47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pt-BR" sz="2500" b="1" dirty="0">
                <a:solidFill>
                  <a:schemeClr val="tx1"/>
                </a:solidFill>
                <a:latin typeface="Arial" charset="0"/>
                <a:cs typeface="Arial" charset="0"/>
              </a:rPr>
              <a:t>DESEJOS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2346325" y="3157538"/>
            <a:ext cx="10398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500" b="1">
                <a:solidFill>
                  <a:srgbClr val="2500C0"/>
                </a:solidFill>
                <a:latin typeface="Arial" charset="0"/>
                <a:cs typeface="Arial" charset="0"/>
              </a:rPr>
              <a:t>Carro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650702" y="3157538"/>
            <a:ext cx="985847" cy="47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pt-BR" sz="2500" dirty="0">
                <a:solidFill>
                  <a:schemeClr val="bg1"/>
                </a:solidFill>
                <a:latin typeface="Arial" charset="0"/>
                <a:cs typeface="Arial" charset="0"/>
              </a:rPr>
              <a:t>Volvo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889125" y="3614738"/>
            <a:ext cx="20923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500" b="1">
                <a:solidFill>
                  <a:srgbClr val="2500C0"/>
                </a:solidFill>
                <a:latin typeface="Arial" charset="0"/>
                <a:cs typeface="Arial" charset="0"/>
              </a:rPr>
              <a:t>Alimentação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577544" y="3630613"/>
            <a:ext cx="1341714" cy="47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pt-BR" sz="25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Picanha</a:t>
            </a:r>
            <a:endParaRPr lang="pt-BR" sz="25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286000" y="4071938"/>
            <a:ext cx="10588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500" b="1">
                <a:solidFill>
                  <a:srgbClr val="2500C0"/>
                </a:solidFill>
                <a:latin typeface="Arial" charset="0"/>
                <a:cs typeface="Arial" charset="0"/>
              </a:rPr>
              <a:t>Vestir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5580063" y="4071938"/>
            <a:ext cx="13684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pt-BR" sz="2500" dirty="0">
                <a:solidFill>
                  <a:schemeClr val="bg1"/>
                </a:solidFill>
                <a:latin typeface="Arial" charset="0"/>
                <a:cs typeface="Arial" charset="0"/>
              </a:rPr>
              <a:t>Armani</a:t>
            </a: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2209800" y="4529138"/>
            <a:ext cx="11652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2500" b="1">
                <a:solidFill>
                  <a:srgbClr val="2500C0"/>
                </a:solidFill>
                <a:latin typeface="Arial" charset="0"/>
                <a:cs typeface="Arial" charset="0"/>
              </a:rPr>
              <a:t>Calçar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5581650" y="4529138"/>
            <a:ext cx="14319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pt-BR" sz="2500" dirty="0" err="1">
                <a:solidFill>
                  <a:schemeClr val="bg1"/>
                </a:solidFill>
                <a:latin typeface="Arial" charset="0"/>
                <a:cs typeface="Arial" charset="0"/>
              </a:rPr>
              <a:t>Ferracini</a:t>
            </a:r>
            <a:endParaRPr lang="pt-BR" sz="25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80963" y="1060450"/>
            <a:ext cx="4419600" cy="1331913"/>
          </a:xfrm>
          <a:prstGeom prst="rect">
            <a:avLst/>
          </a:prstGeom>
          <a:noFill/>
          <a:ln w="12700">
            <a:solidFill>
              <a:schemeClr val="tx1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pt-BR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 um estado de privação de alguma satisfação básica.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pt-BR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São inerentes do seres vivos.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572000" y="996950"/>
            <a:ext cx="4419600" cy="1495425"/>
          </a:xfrm>
          <a:prstGeom prst="rect">
            <a:avLst/>
          </a:prstGeom>
          <a:noFill/>
          <a:ln w="12700">
            <a:solidFill>
              <a:schemeClr val="tx1">
                <a:lumMod val="75000"/>
              </a:schemeClr>
            </a:solidFill>
            <a:miter lim="800000"/>
            <a:headEnd type="none" w="sm" len="sm"/>
            <a:tailEnd type="none" w="sm" len="sm"/>
          </a:ln>
          <a:effectLst>
            <a:outerShdw dist="127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pt-BR" sz="23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São carências por satisfações específicas para atender necessidades. São inerentes da pessoa humana.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00063" y="5289550"/>
            <a:ext cx="82867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pt-BR" sz="2500" b="1">
                <a:solidFill>
                  <a:srgbClr val="0D11B3"/>
                </a:solidFill>
                <a:latin typeface="Arial" charset="0"/>
                <a:cs typeface="Arial" charset="0"/>
              </a:rPr>
              <a:t>Demanda: Potencial de compra de determinado grupo de produtos, apoiados pelo potencial consumidor do  mercado.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57188" y="285750"/>
            <a:ext cx="3219450" cy="554038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pt-BR" sz="3000" b="1">
                <a:solidFill>
                  <a:srgbClr val="FF0000"/>
                </a:solidFill>
                <a:latin typeface="Arial" charset="0"/>
                <a:cs typeface="Arial" charset="0"/>
              </a:rPr>
              <a:t>NECESSIDADES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429250" y="285750"/>
            <a:ext cx="3103563" cy="554038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pt-BR" sz="3000" b="1">
                <a:solidFill>
                  <a:srgbClr val="00B050"/>
                </a:solidFill>
                <a:latin typeface="Arial" charset="0"/>
                <a:cs typeface="Arial" charset="0"/>
              </a:rPr>
              <a:t>DESEJOS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4286250" y="206375"/>
            <a:ext cx="615950" cy="7080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BR" sz="4000" b="1">
                <a:solidFill>
                  <a:schemeClr val="bg1"/>
                </a:solidFill>
                <a:latin typeface="Arial" charset="0"/>
                <a:cs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673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rretorprofissional.com/wp-content/uploads/2016/09/Imagem1-PERFIL-DO-CLIEN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1538"/>
            <a:ext cx="9144000" cy="480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827584" y="836712"/>
            <a:ext cx="7488832" cy="108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1000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pt-BR" sz="4800" smtClean="0">
                <a:solidFill>
                  <a:schemeClr val="tx1"/>
                </a:solidFill>
              </a:rPr>
              <a:t>Perfil atual do Cliente</a:t>
            </a:r>
            <a:endParaRPr lang="pt-BR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619672" y="944724"/>
            <a:ext cx="6260232" cy="792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1000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pt-BR" sz="4800" smtClean="0"/>
              <a:t>Perfil do Cliente</a:t>
            </a:r>
            <a:endParaRPr lang="pt-BR" sz="4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1736811"/>
            <a:ext cx="7200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3200" dirty="0" smtClean="0">
                <a:solidFill>
                  <a:schemeClr val="bg1"/>
                </a:solidFill>
              </a:rPr>
              <a:t>Podemos ter vários estilos de perfis: </a:t>
            </a:r>
            <a:r>
              <a:rPr lang="pt-BR" sz="2400" dirty="0" smtClean="0">
                <a:solidFill>
                  <a:schemeClr val="bg1"/>
                </a:solidFill>
              </a:rPr>
              <a:t>(HBK Consultoria)</a:t>
            </a:r>
          </a:p>
          <a:p>
            <a:pPr fontAlgn="base"/>
            <a:endParaRPr lang="pt-BR" sz="3200" dirty="0">
              <a:solidFill>
                <a:schemeClr val="bg1"/>
              </a:solidFill>
            </a:endParaRPr>
          </a:p>
          <a:p>
            <a:pPr fontAlgn="base"/>
            <a:r>
              <a:rPr lang="pt-BR" sz="3200" b="1" i="1" u="sng" dirty="0" smtClean="0">
                <a:solidFill>
                  <a:schemeClr val="bg1"/>
                </a:solidFill>
              </a:rPr>
              <a:t>A) Perfil Demográfico:</a:t>
            </a:r>
          </a:p>
          <a:p>
            <a:pPr fontAlgn="base"/>
            <a:endParaRPr lang="pt-BR" sz="3200" b="1" i="1" u="sng" dirty="0">
              <a:solidFill>
                <a:schemeClr val="bg1"/>
              </a:solidFill>
            </a:endParaRPr>
          </a:p>
          <a:p>
            <a:pPr algn="just" fontAlgn="base"/>
            <a:r>
              <a:rPr lang="pt-BR" sz="3200" dirty="0">
                <a:solidFill>
                  <a:schemeClr val="bg1"/>
                </a:solidFill>
              </a:rPr>
              <a:t>São as mais conhecidas variáveis de segmentação de clientes. Envolvem e consideram características como faixa etária, sexo, religião e renda.</a:t>
            </a:r>
          </a:p>
          <a:p>
            <a:pPr fontAlgn="base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1305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619672" y="944724"/>
            <a:ext cx="6260232" cy="792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1000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pt-BR" sz="4800" smtClean="0"/>
              <a:t>Perfil do Cliente</a:t>
            </a:r>
            <a:endParaRPr lang="pt-BR" sz="4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1736811"/>
            <a:ext cx="7200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3200" dirty="0" smtClean="0">
                <a:solidFill>
                  <a:schemeClr val="bg1"/>
                </a:solidFill>
              </a:rPr>
              <a:t>Podemos ter vários estilos de perfis: </a:t>
            </a:r>
            <a:r>
              <a:rPr lang="pt-BR" sz="2400" dirty="0" smtClean="0">
                <a:solidFill>
                  <a:schemeClr val="bg1"/>
                </a:solidFill>
              </a:rPr>
              <a:t>(HBK Consultoria)</a:t>
            </a:r>
          </a:p>
          <a:p>
            <a:pPr fontAlgn="base"/>
            <a:endParaRPr lang="pt-BR" sz="3200" dirty="0">
              <a:solidFill>
                <a:schemeClr val="bg1"/>
              </a:solidFill>
            </a:endParaRPr>
          </a:p>
          <a:p>
            <a:pPr algn="just" fontAlgn="base"/>
            <a:r>
              <a:rPr lang="pt-BR" sz="2800" b="1" i="1" u="sng" dirty="0">
                <a:solidFill>
                  <a:schemeClr val="bg1"/>
                </a:solidFill>
              </a:rPr>
              <a:t>B) Perfil Geográfico:</a:t>
            </a:r>
          </a:p>
          <a:p>
            <a:pPr algn="just" fontAlgn="base"/>
            <a:endParaRPr lang="pt-BR" sz="2800" dirty="0">
              <a:solidFill>
                <a:schemeClr val="bg1"/>
              </a:solidFill>
            </a:endParaRPr>
          </a:p>
          <a:p>
            <a:pPr algn="just" fontAlgn="base"/>
            <a:r>
              <a:rPr lang="pt-BR" sz="2800" dirty="0">
                <a:solidFill>
                  <a:schemeClr val="bg1"/>
                </a:solidFill>
              </a:rPr>
              <a:t>Partindo do Perfil Demográfico, pode-se estreitá-lo, através da localização (ou enfoque) em determinada região ou área da cidade ou o clima que mais se adeque ao seu produto (no caso de uma indústria de casacos de couro, por exemplo).</a:t>
            </a:r>
          </a:p>
          <a:p>
            <a:pPr fontAlgn="base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79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619672" y="944724"/>
            <a:ext cx="6260232" cy="792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1000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pt-BR" sz="4800" smtClean="0"/>
              <a:t>Perfil do Cliente</a:t>
            </a:r>
            <a:endParaRPr lang="pt-BR" sz="4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1628800"/>
            <a:ext cx="741682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3200" dirty="0" smtClean="0">
                <a:solidFill>
                  <a:schemeClr val="bg1"/>
                </a:solidFill>
              </a:rPr>
              <a:t>Podemos ter vários estilos de perfis: </a:t>
            </a:r>
            <a:r>
              <a:rPr lang="pt-BR" sz="2400" dirty="0" smtClean="0">
                <a:solidFill>
                  <a:schemeClr val="bg1"/>
                </a:solidFill>
              </a:rPr>
              <a:t>(HBK Consultoria)</a:t>
            </a:r>
          </a:p>
          <a:p>
            <a:pPr fontAlgn="base"/>
            <a:endParaRPr lang="pt-BR" sz="3200" dirty="0">
              <a:solidFill>
                <a:schemeClr val="bg1"/>
              </a:solidFill>
            </a:endParaRPr>
          </a:p>
          <a:p>
            <a:pPr fontAlgn="base"/>
            <a:r>
              <a:rPr lang="pt-BR" sz="2700" b="1" i="1" u="sng" dirty="0">
                <a:solidFill>
                  <a:schemeClr val="bg1"/>
                </a:solidFill>
              </a:rPr>
              <a:t>C) Perfil Comportamental</a:t>
            </a:r>
            <a:r>
              <a:rPr lang="pt-BR" sz="2700" b="1" i="1" u="sng" dirty="0" smtClean="0">
                <a:solidFill>
                  <a:schemeClr val="bg1"/>
                </a:solidFill>
              </a:rPr>
              <a:t>:</a:t>
            </a:r>
          </a:p>
          <a:p>
            <a:pPr fontAlgn="base"/>
            <a:endParaRPr lang="pt-BR" sz="2700" b="1" i="1" u="sng" dirty="0">
              <a:solidFill>
                <a:schemeClr val="bg1"/>
              </a:solidFill>
            </a:endParaRPr>
          </a:p>
          <a:p>
            <a:pPr algn="just" fontAlgn="base"/>
            <a:r>
              <a:rPr lang="pt-BR" sz="2700" dirty="0">
                <a:solidFill>
                  <a:schemeClr val="bg1"/>
                </a:solidFill>
              </a:rPr>
              <a:t>Este tipo de perfil identifica </a:t>
            </a:r>
            <a:r>
              <a:rPr lang="pt-BR" sz="2700" dirty="0" smtClean="0">
                <a:solidFill>
                  <a:schemeClr val="bg1"/>
                </a:solidFill>
              </a:rPr>
              <a:t>o comportamento </a:t>
            </a:r>
            <a:r>
              <a:rPr lang="pt-BR" sz="2700" dirty="0">
                <a:solidFill>
                  <a:schemeClr val="bg1"/>
                </a:solidFill>
              </a:rPr>
              <a:t>do consumidor ao comprar o produto, considerando o benefício do produto que o cliente procura, como ele usa o produto, com que constância e em que ocasião, bem como a ocasião em que ele compra (festas, datas comemorativas, dia-a-dia</a:t>
            </a:r>
            <a:r>
              <a:rPr lang="pt-BR" sz="2700" dirty="0" smtClean="0">
                <a:solidFill>
                  <a:schemeClr val="bg1"/>
                </a:solidFill>
              </a:rPr>
              <a:t>).</a:t>
            </a:r>
            <a:endParaRPr lang="pt-BR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619672" y="944724"/>
            <a:ext cx="6260232" cy="792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ct val="100000"/>
              <a:buFont typeface="Amatic SC"/>
              <a:buNone/>
              <a:defRPr sz="2800" b="1" i="0" u="none" strike="noStrike" cap="none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pt-BR" sz="4800" smtClean="0"/>
              <a:t>Perfil do Cliente</a:t>
            </a:r>
            <a:endParaRPr lang="pt-BR" sz="4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1628800"/>
            <a:ext cx="74168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3200" dirty="0" smtClean="0">
                <a:solidFill>
                  <a:schemeClr val="bg1"/>
                </a:solidFill>
              </a:rPr>
              <a:t>Podemos ter vários estilos de perfis: </a:t>
            </a:r>
            <a:r>
              <a:rPr lang="pt-BR" sz="2400" dirty="0" smtClean="0">
                <a:solidFill>
                  <a:schemeClr val="bg1"/>
                </a:solidFill>
              </a:rPr>
              <a:t>(HBK Consultoria)</a:t>
            </a:r>
          </a:p>
          <a:p>
            <a:pPr fontAlgn="base"/>
            <a:endParaRPr lang="pt-BR" sz="3200" dirty="0">
              <a:solidFill>
                <a:schemeClr val="bg1"/>
              </a:solidFill>
            </a:endParaRPr>
          </a:p>
          <a:p>
            <a:pPr algn="just" fontAlgn="base"/>
            <a:r>
              <a:rPr lang="pt-BR" sz="2600" b="1" i="1" u="sng" dirty="0">
                <a:solidFill>
                  <a:schemeClr val="bg1"/>
                </a:solidFill>
              </a:rPr>
              <a:t>D) Perfil Psicográfico</a:t>
            </a:r>
            <a:r>
              <a:rPr lang="pt-BR" sz="2600" b="1" i="1" u="sng" dirty="0" smtClean="0">
                <a:solidFill>
                  <a:schemeClr val="bg1"/>
                </a:solidFill>
              </a:rPr>
              <a:t>:</a:t>
            </a:r>
          </a:p>
          <a:p>
            <a:pPr algn="just" fontAlgn="base"/>
            <a:endParaRPr lang="pt-BR" sz="2600" b="1" i="1" u="sng" dirty="0">
              <a:solidFill>
                <a:schemeClr val="bg1"/>
              </a:solidFill>
            </a:endParaRPr>
          </a:p>
          <a:p>
            <a:pPr algn="just" fontAlgn="base"/>
            <a:r>
              <a:rPr lang="pt-BR" sz="2600" dirty="0">
                <a:solidFill>
                  <a:schemeClr val="bg1"/>
                </a:solidFill>
              </a:rPr>
              <a:t>Diz respeito aos influenciadores de comportamento, como estilo de vida e personalidade. As pessoas possuem e desenvolvem, ao longo da vida, comportamentos baseados nos grupos aos quais pertencem e isto acaba influenciando em seu “modus operandi” relacionado a compras e seleção de produtos.</a:t>
            </a:r>
          </a:p>
        </p:txBody>
      </p:sp>
    </p:spTree>
    <p:extLst>
      <p:ext uri="{BB962C8B-B14F-4D97-AF65-F5344CB8AC3E}">
        <p14:creationId xmlns:p14="http://schemas.microsoft.com/office/powerpoint/2010/main" val="25342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196752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800" dirty="0" smtClean="0">
                <a:solidFill>
                  <a:schemeClr val="bg1"/>
                </a:solidFill>
              </a:rPr>
              <a:t>Exemplo:</a:t>
            </a:r>
          </a:p>
          <a:p>
            <a:pPr algn="just" fontAlgn="base"/>
            <a:endParaRPr lang="pt-BR" sz="2800" dirty="0">
              <a:solidFill>
                <a:schemeClr val="bg1"/>
              </a:solidFill>
            </a:endParaRPr>
          </a:p>
          <a:p>
            <a:pPr algn="just" fontAlgn="base"/>
            <a:r>
              <a:rPr lang="pt-BR" sz="2800" dirty="0" smtClean="0">
                <a:solidFill>
                  <a:schemeClr val="bg1"/>
                </a:solidFill>
              </a:rPr>
              <a:t>Loja de roupas e acessórios femininos de marcas famosa como: Prada</a:t>
            </a:r>
            <a:r>
              <a:rPr lang="pt-BR" sz="2800" dirty="0">
                <a:solidFill>
                  <a:schemeClr val="bg1"/>
                </a:solidFill>
              </a:rPr>
              <a:t>, </a:t>
            </a:r>
            <a:r>
              <a:rPr lang="pt-BR" sz="2800" dirty="0" smtClean="0">
                <a:solidFill>
                  <a:schemeClr val="bg1"/>
                </a:solidFill>
              </a:rPr>
              <a:t>Louis </a:t>
            </a:r>
            <a:r>
              <a:rPr lang="pt-BR" sz="2800" dirty="0" err="1">
                <a:solidFill>
                  <a:schemeClr val="bg1"/>
                </a:solidFill>
              </a:rPr>
              <a:t>Vuitton</a:t>
            </a:r>
            <a:r>
              <a:rPr lang="pt-BR" sz="2800" dirty="0">
                <a:solidFill>
                  <a:schemeClr val="bg1"/>
                </a:solidFill>
              </a:rPr>
              <a:t>, </a:t>
            </a:r>
            <a:r>
              <a:rPr lang="pt-BR" sz="2800" dirty="0" err="1" smtClean="0">
                <a:solidFill>
                  <a:schemeClr val="bg1"/>
                </a:solidFill>
              </a:rPr>
              <a:t>Rolex</a:t>
            </a:r>
            <a:r>
              <a:rPr lang="pt-BR" sz="2800" dirty="0">
                <a:solidFill>
                  <a:schemeClr val="bg1"/>
                </a:solidFill>
              </a:rPr>
              <a:t>, </a:t>
            </a:r>
            <a:r>
              <a:rPr lang="pt-BR" sz="2800" dirty="0" smtClean="0">
                <a:solidFill>
                  <a:schemeClr val="bg1"/>
                </a:solidFill>
              </a:rPr>
              <a:t>Calvin Klein e </a:t>
            </a:r>
            <a:r>
              <a:rPr lang="pt-BR" sz="2800" dirty="0" err="1" smtClean="0">
                <a:solidFill>
                  <a:schemeClr val="bg1"/>
                </a:solidFill>
              </a:rPr>
              <a:t>Lacoste</a:t>
            </a:r>
            <a:r>
              <a:rPr lang="pt-BR" sz="2800" dirty="0" smtClean="0">
                <a:solidFill>
                  <a:schemeClr val="bg1"/>
                </a:solidFill>
              </a:rPr>
              <a:t>. </a:t>
            </a:r>
          </a:p>
          <a:p>
            <a:pPr algn="just" fontAlgn="base"/>
            <a:endParaRPr lang="pt-BR" sz="2800" dirty="0">
              <a:solidFill>
                <a:schemeClr val="bg1"/>
              </a:solidFill>
            </a:endParaRPr>
          </a:p>
          <a:p>
            <a:pPr algn="just" fontAlgn="base"/>
            <a:r>
              <a:rPr lang="pt-BR" sz="2800" dirty="0" smtClean="0">
                <a:solidFill>
                  <a:schemeClr val="bg1"/>
                </a:solidFill>
              </a:rPr>
              <a:t>Trabalha principalmente com roupas para mulheres jovens.</a:t>
            </a:r>
          </a:p>
          <a:p>
            <a:pPr algn="just" fontAlgn="base"/>
            <a:endParaRPr lang="pt-BR" sz="2800" dirty="0" smtClean="0">
              <a:solidFill>
                <a:schemeClr val="bg1"/>
              </a:solidFill>
            </a:endParaRPr>
          </a:p>
          <a:p>
            <a:pPr algn="just" fontAlgn="base"/>
            <a:r>
              <a:rPr lang="pt-BR" sz="2800" dirty="0" smtClean="0">
                <a:solidFill>
                  <a:schemeClr val="bg1"/>
                </a:solidFill>
              </a:rPr>
              <a:t>Está localizada em um Shopping </a:t>
            </a:r>
            <a:r>
              <a:rPr lang="pt-BR" sz="2800" i="1" u="sng" dirty="0" smtClean="0">
                <a:solidFill>
                  <a:schemeClr val="bg1"/>
                </a:solidFill>
              </a:rPr>
              <a:t>chique</a:t>
            </a:r>
            <a:r>
              <a:rPr lang="pt-BR" sz="2800" dirty="0" smtClean="0">
                <a:solidFill>
                  <a:schemeClr val="bg1"/>
                </a:solidFill>
              </a:rPr>
              <a:t>.</a:t>
            </a:r>
            <a:r>
              <a:rPr lang="pt-BR" sz="2800" dirty="0">
                <a:solidFill>
                  <a:schemeClr val="bg1"/>
                </a:solidFill>
              </a:rPr>
              <a:t> </a:t>
            </a: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1196752"/>
            <a:ext cx="7272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sz="2800" dirty="0" smtClean="0"/>
              <a:t>Atual cliente:</a:t>
            </a:r>
          </a:p>
          <a:p>
            <a:pPr algn="just" fontAlgn="base"/>
            <a:endParaRPr lang="pt-BR" sz="2800" dirty="0"/>
          </a:p>
          <a:p>
            <a:pPr marL="457200" indent="-457200" algn="just" fontAlgn="base">
              <a:buFont typeface="Wingdings" pitchFamily="2" charset="2"/>
              <a:buChar char="ü"/>
            </a:pPr>
            <a:r>
              <a:rPr lang="pt-BR" sz="2800" dirty="0"/>
              <a:t>Consumidores cada vez mais exigentes. </a:t>
            </a:r>
            <a:endParaRPr lang="pt-BR" sz="2800" dirty="0" smtClean="0"/>
          </a:p>
          <a:p>
            <a:pPr marL="457200" indent="-457200" algn="just" fontAlgn="base">
              <a:buFont typeface="Wingdings" pitchFamily="2" charset="2"/>
              <a:buChar char="ü"/>
            </a:pPr>
            <a:r>
              <a:rPr lang="pt-BR" sz="2800" dirty="0" smtClean="0"/>
              <a:t>Quer bom atendimento</a:t>
            </a:r>
          </a:p>
          <a:p>
            <a:pPr marL="457200" indent="-457200" algn="just" fontAlgn="base">
              <a:buFont typeface="Wingdings" pitchFamily="2" charset="2"/>
              <a:buChar char="ü"/>
            </a:pPr>
            <a:r>
              <a:rPr lang="pt-BR" sz="2800" dirty="0" smtClean="0"/>
              <a:t>Necessita de produtos/serviços </a:t>
            </a:r>
            <a:r>
              <a:rPr lang="pt-BR" sz="2800" dirty="0"/>
              <a:t>de </a:t>
            </a:r>
            <a:r>
              <a:rPr lang="pt-BR" sz="2800" dirty="0" smtClean="0"/>
              <a:t>qualidade.</a:t>
            </a:r>
          </a:p>
          <a:p>
            <a:pPr marL="457200" indent="-457200" algn="just" fontAlgn="base">
              <a:buFont typeface="Wingdings" pitchFamily="2" charset="2"/>
              <a:buChar char="ü"/>
            </a:pPr>
            <a:r>
              <a:rPr lang="pt-BR" sz="2800" dirty="0" smtClean="0"/>
              <a:t>Menos tempo para comprar.</a:t>
            </a:r>
          </a:p>
          <a:p>
            <a:pPr marL="457200" indent="-457200" algn="just" fontAlgn="base">
              <a:buFont typeface="Wingdings" pitchFamily="2" charset="2"/>
              <a:buChar char="ü"/>
            </a:pPr>
            <a:r>
              <a:rPr lang="pt-BR" sz="2800" dirty="0" smtClean="0"/>
              <a:t>Busca </a:t>
            </a:r>
            <a:r>
              <a:rPr lang="pt-BR" sz="2800" dirty="0"/>
              <a:t>a melhor relação </a:t>
            </a:r>
            <a:r>
              <a:rPr lang="pt-BR" sz="2800" dirty="0" smtClean="0"/>
              <a:t>custo-benefício.</a:t>
            </a:r>
          </a:p>
          <a:p>
            <a:pPr marL="457200" indent="-457200" algn="just" fontAlgn="base">
              <a:buFont typeface="Wingdings" pitchFamily="2" charset="2"/>
              <a:buChar char="ü"/>
            </a:pPr>
            <a:r>
              <a:rPr lang="pt-BR" sz="2800" dirty="0" smtClean="0"/>
              <a:t>Tem bastante acesso ao mercado.</a:t>
            </a:r>
          </a:p>
          <a:p>
            <a:pPr marL="457200" indent="-457200" algn="just" fontAlgn="base">
              <a:buFont typeface="Wingdings" pitchFamily="2" charset="2"/>
              <a:buChar char="ü"/>
            </a:pPr>
            <a:r>
              <a:rPr lang="pt-BR" sz="2800" dirty="0" smtClean="0"/>
              <a:t>Aumento e-commerce (compra na internet).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3203848" y="6381328"/>
            <a:ext cx="3756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t-BR" dirty="0">
                <a:hlinkClick r:id="rId3" action="ppaction://hlinkfile"/>
              </a:rPr>
              <a:t>Guia do Perfil do Consumidor 2014 – Sebrae</a:t>
            </a:r>
          </a:p>
        </p:txBody>
      </p:sp>
    </p:spTree>
    <p:extLst>
      <p:ext uri="{BB962C8B-B14F-4D97-AF65-F5344CB8AC3E}">
        <p14:creationId xmlns:p14="http://schemas.microsoft.com/office/powerpoint/2010/main" val="41305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85392"/>
            <a:ext cx="75409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06024" y="188640"/>
            <a:ext cx="891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Palitos de Fósforo Usados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7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06164" y="188640"/>
            <a:ext cx="7917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Tocos de Lápis Usados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51587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9361" y="188640"/>
            <a:ext cx="707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Latinhas Amassadas</a:t>
            </a:r>
            <a:endParaRPr lang="pt-B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http://www.clinobeso.com.br/img_noticias/201410282053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1" y="1628800"/>
            <a:ext cx="882665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5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seta para baixo 3"/>
          <p:cNvSpPr/>
          <p:nvPr/>
        </p:nvSpPr>
        <p:spPr>
          <a:xfrm>
            <a:off x="498215" y="1919177"/>
            <a:ext cx="8208912" cy="2232248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43793" y="1919177"/>
            <a:ext cx="4139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/>
              <a:t>Marketing 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4332757" y="2207209"/>
            <a:ext cx="1345354" cy="6118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682791" y="1919177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i="1" dirty="0" err="1" smtClean="0"/>
              <a:t>Market</a:t>
            </a:r>
            <a:endParaRPr lang="pt-BR" sz="6600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71800" y="393305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 smtClean="0"/>
              <a:t>Mercado</a:t>
            </a:r>
            <a:endParaRPr lang="pt-B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99592" y="177281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Com Marketing</a:t>
            </a:r>
          </a:p>
          <a:p>
            <a:pPr algn="ctr"/>
            <a:r>
              <a:rPr lang="pt-BR" sz="4800" dirty="0" smtClean="0"/>
              <a:t>Eu escolho o meu público e como vender.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1069</Words>
  <Application>Microsoft Office PowerPoint</Application>
  <PresentationFormat>Apresentação na tela (4:3)</PresentationFormat>
  <Paragraphs>174</Paragraphs>
  <Slides>49</Slides>
  <Notes>49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0" baseType="lpstr">
      <vt:lpstr>Nathaniel template</vt:lpstr>
      <vt:lpstr>Administração de Marketing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HISTÓRICO DO MARKETING</vt:lpstr>
      <vt:lpstr>Evolução do Foco Empresarial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Públicos da Empresa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Administração de Marketing</dc:title>
  <dc:creator>Pc</dc:creator>
  <cp:lastModifiedBy>Pc</cp:lastModifiedBy>
  <cp:revision>21</cp:revision>
  <dcterms:modified xsi:type="dcterms:W3CDTF">2017-04-05T19:05:25Z</dcterms:modified>
</cp:coreProperties>
</file>