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1"/>
  </p:notesMasterIdLst>
  <p:sldIdLst>
    <p:sldId id="346" r:id="rId2"/>
    <p:sldId id="256" r:id="rId3"/>
    <p:sldId id="289" r:id="rId4"/>
    <p:sldId id="257" r:id="rId5"/>
    <p:sldId id="268" r:id="rId6"/>
    <p:sldId id="290" r:id="rId7"/>
    <p:sldId id="269" r:id="rId8"/>
    <p:sldId id="271" r:id="rId9"/>
    <p:sldId id="291" r:id="rId10"/>
    <p:sldId id="283" r:id="rId11"/>
    <p:sldId id="292" r:id="rId12"/>
    <p:sldId id="294" r:id="rId13"/>
    <p:sldId id="293" r:id="rId14"/>
    <p:sldId id="274" r:id="rId15"/>
    <p:sldId id="295" r:id="rId16"/>
    <p:sldId id="281" r:id="rId17"/>
    <p:sldId id="282" r:id="rId18"/>
    <p:sldId id="285" r:id="rId19"/>
    <p:sldId id="286" r:id="rId20"/>
    <p:sldId id="287" r:id="rId21"/>
    <p:sldId id="288" r:id="rId22"/>
    <p:sldId id="297" r:id="rId23"/>
    <p:sldId id="298" r:id="rId24"/>
    <p:sldId id="299" r:id="rId25"/>
    <p:sldId id="300" r:id="rId26"/>
    <p:sldId id="301" r:id="rId27"/>
    <p:sldId id="303" r:id="rId28"/>
    <p:sldId id="308" r:id="rId29"/>
    <p:sldId id="311" r:id="rId30"/>
    <p:sldId id="312" r:id="rId31"/>
    <p:sldId id="313" r:id="rId32"/>
    <p:sldId id="314" r:id="rId33"/>
    <p:sldId id="315" r:id="rId34"/>
    <p:sldId id="316" r:id="rId35"/>
    <p:sldId id="317" r:id="rId36"/>
    <p:sldId id="318" r:id="rId37"/>
    <p:sldId id="319" r:id="rId38"/>
    <p:sldId id="320" r:id="rId39"/>
    <p:sldId id="321" r:id="rId40"/>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8824" autoAdjust="0"/>
    <p:restoredTop sz="94671" autoAdjust="0"/>
  </p:normalViewPr>
  <p:slideViewPr>
    <p:cSldViewPr>
      <p:cViewPr varScale="1">
        <p:scale>
          <a:sx n="69" d="100"/>
          <a:sy n="69" d="100"/>
        </p:scale>
        <p:origin x="-1284" y="-102"/>
      </p:cViewPr>
      <p:guideLst>
        <p:guide orient="horz" pos="2160"/>
        <p:guide pos="2880"/>
      </p:guideLst>
    </p:cSldViewPr>
  </p:slideViewPr>
  <p:outlineViewPr>
    <p:cViewPr>
      <p:scale>
        <a:sx n="33" d="100"/>
        <a:sy n="33" d="100"/>
      </p:scale>
      <p:origin x="0" y="1926"/>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3C7877-71B9-4B0D-AAF7-11699C1A32A2}" type="datetimeFigureOut">
              <a:rPr lang="pt-BR" smtClean="0"/>
              <a:pPr/>
              <a:t>20/02/2017</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A1EF1A-7258-4E0D-8458-E042E2597810}" type="slidenum">
              <a:rPr lang="pt-BR" smtClean="0"/>
              <a:pPr/>
              <a:t>‹nº›</a:t>
            </a:fld>
            <a:endParaRPr lang="pt-BR"/>
          </a:p>
        </p:txBody>
      </p:sp>
    </p:spTree>
    <p:extLst>
      <p:ext uri="{BB962C8B-B14F-4D97-AF65-F5344CB8AC3E}">
        <p14:creationId xmlns:p14="http://schemas.microsoft.com/office/powerpoint/2010/main" xmlns="" val="43650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111029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443483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62751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349243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37661485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7407065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59183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4168692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9826679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96941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7E2857E-847E-4558-876E-35CAAF308477}" type="datetimeFigureOut">
              <a:rPr lang="pt-BR" smtClean="0"/>
              <a:pPr/>
              <a:t>20/02/2017</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2017202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2857E-847E-4558-876E-35CAAF308477}" type="datetimeFigureOut">
              <a:rPr lang="pt-BR" smtClean="0"/>
              <a:pPr/>
              <a:t>20/02/2017</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2B4BC6-6FEA-4EE4-AADC-7BD028B87563}" type="slidenum">
              <a:rPr lang="pt-BR" smtClean="0"/>
              <a:pPr/>
              <a:t>‹nº›</a:t>
            </a:fld>
            <a:endParaRPr lang="pt-BR"/>
          </a:p>
        </p:txBody>
      </p:sp>
    </p:spTree>
    <p:extLst>
      <p:ext uri="{BB962C8B-B14F-4D97-AF65-F5344CB8AC3E}">
        <p14:creationId xmlns:p14="http://schemas.microsoft.com/office/powerpoint/2010/main" xmlns="" val="36405395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Felipe-wld@hotmail.com"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pt.wikibooks.org/wiki/Imagem:Personal_computer,_exploded_5.svg"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p:txBody>
          <a:bodyPr/>
          <a:lstStyle/>
          <a:p>
            <a:pPr marL="0" indent="0" algn="ctr">
              <a:buNone/>
            </a:pPr>
            <a:r>
              <a:rPr lang="pt-BR" b="1" dirty="0" smtClean="0"/>
              <a:t>AULA 1</a:t>
            </a:r>
          </a:p>
          <a:p>
            <a:pPr marL="0" indent="0" algn="ctr">
              <a:buNone/>
            </a:pPr>
            <a:endParaRPr lang="pt-BR" b="1" dirty="0" smtClean="0"/>
          </a:p>
          <a:p>
            <a:pPr marL="0" indent="0" algn="ctr">
              <a:buNone/>
            </a:pPr>
            <a:r>
              <a:rPr lang="pt-BR" b="1" dirty="0" smtClean="0"/>
              <a:t>FELIPE WALDMANN</a:t>
            </a:r>
          </a:p>
          <a:p>
            <a:pPr marL="0" indent="0" algn="ctr">
              <a:buNone/>
            </a:pPr>
            <a:r>
              <a:rPr lang="pt-BR" b="1" dirty="0" smtClean="0">
                <a:hlinkClick r:id="rId2"/>
              </a:rPr>
              <a:t>Felipe-wld@hotmail.com</a:t>
            </a:r>
            <a:endParaRPr lang="pt-BR" b="1" dirty="0" smtClean="0"/>
          </a:p>
          <a:p>
            <a:pPr algn="ctr"/>
            <a:endParaRPr lang="pt-BR" dirty="0"/>
          </a:p>
          <a:p>
            <a:pPr algn="ctr"/>
            <a:endParaRPr lang="pt-BR" dirty="0" smtClean="0"/>
          </a:p>
          <a:p>
            <a:pPr algn="ctr"/>
            <a:endParaRPr lang="pt-BR" dirty="0"/>
          </a:p>
        </p:txBody>
      </p:sp>
    </p:spTree>
    <p:extLst>
      <p:ext uri="{BB962C8B-B14F-4D97-AF65-F5344CB8AC3E}">
        <p14:creationId xmlns:p14="http://schemas.microsoft.com/office/powerpoint/2010/main" xmlns="" val="39523595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1330605" y="1734944"/>
            <a:ext cx="7599312" cy="2339102"/>
          </a:xfrm>
          <a:prstGeom prst="rect">
            <a:avLst/>
          </a:prstGeom>
        </p:spPr>
        <p:txBody>
          <a:bodyPr wrap="square">
            <a:spAutoFit/>
          </a:bodyPr>
          <a:lstStyle/>
          <a:p>
            <a:pPr marL="285750" lvl="0" indent="-285750" algn="just" eaLnBrk="0" fontAlgn="base" hangingPunct="0">
              <a:spcBef>
                <a:spcPts val="600"/>
              </a:spcBef>
              <a:spcAft>
                <a:spcPts val="600"/>
              </a:spcAft>
              <a:buFont typeface="Arial" panose="020B0604020202020204" pitchFamily="34" charset="0"/>
              <a:buChar char="•"/>
            </a:pP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Estes dispositivos possuem grande capacidade de armazenamento e possibilitam um acesso a dados muito rápido. </a:t>
            </a:r>
            <a:endParaRPr kumimoji="0" lang="pt-PT" b="0" i="0" u="none" strike="noStrike" cap="none" normalizeH="0" baseline="0" dirty="0" smtClean="0">
              <a:ln>
                <a:noFill/>
              </a:ln>
              <a:solidFill>
                <a:schemeClr val="tx1"/>
              </a:solidFill>
              <a:effectLst/>
              <a:latin typeface="Arial" pitchFamily="34" charset="0"/>
              <a:cs typeface="Arial" pitchFamily="34" charset="0"/>
            </a:endParaRPr>
          </a:p>
          <a:p>
            <a:pPr marL="285750" lvl="0" indent="-285750" algn="just" eaLnBrk="0" fontAlgn="base" hangingPunct="0">
              <a:spcBef>
                <a:spcPts val="600"/>
              </a:spcBef>
              <a:spcAft>
                <a:spcPts val="600"/>
              </a:spcAft>
              <a:buFont typeface="Arial" panose="020B0604020202020204" pitchFamily="34" charset="0"/>
              <a:buChar char="•"/>
            </a:pP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É comum encontrar discos de CD-ROM com bibliotecas de imagens, fotografias, enciclopédias, obras literárias ou mesmo servindo como backup de grandes empresas. </a:t>
            </a:r>
          </a:p>
          <a:p>
            <a:pPr marL="285750" lvl="0" indent="-285750" algn="just" eaLnBrk="0" fontAlgn="base" hangingPunct="0">
              <a:spcBef>
                <a:spcPts val="600"/>
              </a:spcBef>
              <a:spcAft>
                <a:spcPts val="600"/>
              </a:spcAft>
              <a:buFont typeface="Arial" panose="020B0604020202020204" pitchFamily="34" charset="0"/>
              <a:buChar char="•"/>
            </a:pP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9" name="Picture 7" descr="http://t2.gstatic.com/images?q=tbn:ANd9GcRf-Jl2NYcrjnkjInfW1T-mw_kNDVwjY95lyrZXMUKUyd6OMAml"/>
          <p:cNvPicPr>
            <a:picLocks noChangeAspect="1" noChangeArrowheads="1"/>
          </p:cNvPicPr>
          <p:nvPr/>
        </p:nvPicPr>
        <p:blipFill>
          <a:blip r:embed="rId2" cstate="print"/>
          <a:srcRect/>
          <a:stretch>
            <a:fillRect/>
          </a:stretch>
        </p:blipFill>
        <p:spPr bwMode="auto">
          <a:xfrm rot="20753877">
            <a:off x="5651524" y="3941760"/>
            <a:ext cx="1667246" cy="1667246"/>
          </a:xfrm>
          <a:prstGeom prst="rect">
            <a:avLst/>
          </a:prstGeom>
          <a:noFill/>
        </p:spPr>
      </p:pic>
      <p:pic>
        <p:nvPicPr>
          <p:cNvPr id="33797" name="Picture 5" descr="http://t2.gstatic.com/images?q=tbn:ANd9GcTs1Tr7fAU1VNvoT50FFw0KkaY1EHgpSWmMp3xlV5Yzh14gW0ix3Q"/>
          <p:cNvPicPr>
            <a:picLocks noChangeAspect="1" noChangeArrowheads="1"/>
          </p:cNvPicPr>
          <p:nvPr/>
        </p:nvPicPr>
        <p:blipFill>
          <a:blip r:embed="rId3" cstate="print"/>
          <a:srcRect/>
          <a:stretch>
            <a:fillRect/>
          </a:stretch>
        </p:blipFill>
        <p:spPr bwMode="auto">
          <a:xfrm>
            <a:off x="1801125" y="3978550"/>
            <a:ext cx="3264361" cy="2232248"/>
          </a:xfrm>
          <a:prstGeom prst="rect">
            <a:avLst/>
          </a:prstGeom>
          <a:noFill/>
        </p:spPr>
      </p:pic>
      <p:sp>
        <p:nvSpPr>
          <p:cNvPr id="2" name="Retângulo 1"/>
          <p:cNvSpPr/>
          <p:nvPr/>
        </p:nvSpPr>
        <p:spPr>
          <a:xfrm>
            <a:off x="1297069" y="1314254"/>
            <a:ext cx="7488832" cy="400110"/>
          </a:xfrm>
          <a:prstGeom prst="rect">
            <a:avLst/>
          </a:prstGeom>
        </p:spPr>
        <p:txBody>
          <a:bodyPr wrap="square">
            <a:spAutoFit/>
          </a:bodyPr>
          <a:lstStyle/>
          <a:p>
            <a:pPr algn="just" eaLnBrk="0" fontAlgn="base" hangingPunct="0">
              <a:spcBef>
                <a:spcPts val="600"/>
              </a:spcBef>
              <a:spcAft>
                <a:spcPts val="600"/>
              </a:spcAft>
            </a:pPr>
            <a:r>
              <a:rPr lang="pt-PT" sz="2000" b="1" dirty="0">
                <a:cs typeface="Arial" pitchFamily="34" charset="0"/>
              </a:rPr>
              <a:t>UNIDADE (DRIVE) DE CD ROM / DVD – (ENTRADA) </a:t>
            </a:r>
          </a:p>
        </p:txBody>
      </p:sp>
    </p:spTree>
    <p:extLst>
      <p:ext uri="{BB962C8B-B14F-4D97-AF65-F5344CB8AC3E}">
        <p14:creationId xmlns:p14="http://schemas.microsoft.com/office/powerpoint/2010/main" xmlns="" val="3506549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369219"/>
            <a:ext cx="7488832" cy="2923877"/>
          </a:xfrm>
          <a:prstGeom prst="rect">
            <a:avLst/>
          </a:prstGeom>
        </p:spPr>
        <p:txBody>
          <a:bodyPr wrap="square">
            <a:spAutoFit/>
          </a:bodyPr>
          <a:lstStyle/>
          <a:p>
            <a:r>
              <a:rPr lang="pt-BR" sz="2000" b="1" dirty="0" smtClean="0"/>
              <a:t>PLACA DE VÍDEO</a:t>
            </a:r>
          </a:p>
          <a:p>
            <a:endParaRPr lang="pt-BR" sz="2000" b="1" dirty="0" smtClean="0"/>
          </a:p>
          <a:p>
            <a:r>
              <a:rPr lang="pt-BR" dirty="0" smtClean="0"/>
              <a:t>É </a:t>
            </a:r>
            <a:r>
              <a:rPr lang="pt-BR" dirty="0"/>
              <a:t>o componente responsável pelo processamento das imagens</a:t>
            </a:r>
          </a:p>
          <a:p>
            <a:r>
              <a:rPr lang="pt-BR" dirty="0"/>
              <a:t>que serão exibidas no monitor. </a:t>
            </a:r>
            <a:endParaRPr lang="pt-BR" dirty="0" smtClean="0"/>
          </a:p>
          <a:p>
            <a:r>
              <a:rPr lang="pt-BR" dirty="0" smtClean="0"/>
              <a:t>Determina </a:t>
            </a:r>
            <a:r>
              <a:rPr lang="pt-BR" dirty="0"/>
              <a:t>a resolução e </a:t>
            </a:r>
            <a:r>
              <a:rPr lang="pt-BR" dirty="0" smtClean="0"/>
              <a:t>a quantidade </a:t>
            </a:r>
            <a:r>
              <a:rPr lang="pt-BR" dirty="0"/>
              <a:t>de cores da imagem.</a:t>
            </a:r>
          </a:p>
          <a:p>
            <a:r>
              <a:rPr lang="pt-BR" dirty="0"/>
              <a:t>Tipos:</a:t>
            </a:r>
          </a:p>
          <a:p>
            <a:pPr marL="285750" indent="-285750">
              <a:buFont typeface="Arial" panose="020B0604020202020204" pitchFamily="34" charset="0"/>
              <a:buChar char="•"/>
            </a:pPr>
            <a:r>
              <a:rPr lang="pt-BR" dirty="0" err="1" smtClean="0"/>
              <a:t>Onboard</a:t>
            </a:r>
            <a:r>
              <a:rPr lang="pt-BR" dirty="0" smtClean="0"/>
              <a:t> </a:t>
            </a:r>
            <a:r>
              <a:rPr lang="pt-BR" dirty="0"/>
              <a:t>(integrada na placa mãe) – economia de gastos, porém</a:t>
            </a:r>
          </a:p>
          <a:p>
            <a:r>
              <a:rPr lang="pt-BR" dirty="0"/>
              <a:t>com pior desempenho.</a:t>
            </a:r>
          </a:p>
          <a:p>
            <a:pPr marL="285750" indent="-285750">
              <a:buFont typeface="Arial" panose="020B0604020202020204" pitchFamily="34" charset="0"/>
              <a:buChar char="•"/>
            </a:pPr>
            <a:r>
              <a:rPr lang="pt-BR" dirty="0" smtClean="0"/>
              <a:t> </a:t>
            </a:r>
            <a:r>
              <a:rPr lang="pt-BR" dirty="0" err="1"/>
              <a:t>Offboard</a:t>
            </a:r>
            <a:r>
              <a:rPr lang="pt-BR" dirty="0"/>
              <a:t> – maior preço e maior performance.</a:t>
            </a:r>
          </a:p>
          <a:p>
            <a:r>
              <a:rPr lang="pt-BR" dirty="0"/>
              <a:t>Importante: quantidade de memória de vídeo (resolução e cores).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580112" y="4293096"/>
            <a:ext cx="2857500"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041154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331640" y="1340768"/>
            <a:ext cx="7560840" cy="1538883"/>
          </a:xfrm>
          <a:prstGeom prst="rect">
            <a:avLst/>
          </a:prstGeom>
        </p:spPr>
        <p:txBody>
          <a:bodyPr wrap="square">
            <a:spAutoFit/>
          </a:bodyPr>
          <a:lstStyle/>
          <a:p>
            <a:r>
              <a:rPr lang="pt-BR" sz="2000" b="1" dirty="0" smtClean="0"/>
              <a:t>PLACA DE REDE</a:t>
            </a:r>
          </a:p>
          <a:p>
            <a:endParaRPr lang="pt-BR" sz="2000" b="1" dirty="0" smtClean="0"/>
          </a:p>
          <a:p>
            <a:r>
              <a:rPr lang="pt-BR" dirty="0" smtClean="0"/>
              <a:t> </a:t>
            </a:r>
            <a:r>
              <a:rPr lang="pt-BR" dirty="0"/>
              <a:t>Sua função é estabelecer a comunicação do seu computador</a:t>
            </a:r>
          </a:p>
          <a:p>
            <a:r>
              <a:rPr lang="pt-BR" dirty="0"/>
              <a:t>com outros computadores formando uma rede. Também é</a:t>
            </a:r>
          </a:p>
          <a:p>
            <a:r>
              <a:rPr lang="pt-BR" dirty="0"/>
              <a:t>utilizada para acesso a internet de banda larga (modem ADSL).</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13615" t="51411" r="46917" b="17659"/>
          <a:stretch/>
        </p:blipFill>
        <p:spPr bwMode="auto">
          <a:xfrm>
            <a:off x="1763688" y="3282978"/>
            <a:ext cx="7032211" cy="30983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tângulo 2"/>
          <p:cNvSpPr/>
          <p:nvPr/>
        </p:nvSpPr>
        <p:spPr>
          <a:xfrm>
            <a:off x="1907704" y="5229200"/>
            <a:ext cx="1584176" cy="7920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schemeClr val="bg1"/>
              </a:solidFill>
            </a:endParaRPr>
          </a:p>
        </p:txBody>
      </p:sp>
    </p:spTree>
    <p:extLst>
      <p:ext uri="{BB962C8B-B14F-4D97-AF65-F5344CB8AC3E}">
        <p14:creationId xmlns:p14="http://schemas.microsoft.com/office/powerpoint/2010/main" xmlns="" val="1276726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259632" y="1325379"/>
            <a:ext cx="7488832" cy="46320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R="0" lvl="0" algn="just" defTabSz="914400" rtl="0" eaLnBrk="0" fontAlgn="base" latinLnBrk="0" hangingPunct="0">
              <a:lnSpc>
                <a:spcPct val="100000"/>
              </a:lnSpc>
              <a:spcBef>
                <a:spcPct val="0"/>
              </a:spcBef>
              <a:spcAft>
                <a:spcPct val="0"/>
              </a:spcAft>
              <a:buClrTx/>
              <a:buSzTx/>
              <a:buFontTx/>
              <a:buNone/>
              <a:tabLst/>
            </a:pP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Os computadores processam as informações através de circuitos elétricos, que em uma combinação de liga-desliga, faz com que os dados sejam codificados e entendidos pela máquina. </a:t>
            </a:r>
            <a:endParaRPr kumimoji="0" lang="pt-PT" sz="1600" b="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ct val="0"/>
              </a:spcBef>
              <a:spcAft>
                <a:spcPct val="0"/>
              </a:spcAft>
              <a:buClrTx/>
              <a:buSzTx/>
              <a:buFontTx/>
              <a:buNone/>
              <a:tabLst/>
            </a:pPr>
            <a:endParaRPr kumimoji="0" lang="pt-PT" sz="1600" b="0" i="0" u="none" strike="noStrike" cap="none" normalizeH="0" baseline="0" dirty="0" smtClean="0">
              <a:ln>
                <a:noFill/>
              </a:ln>
              <a:solidFill>
                <a:schemeClr val="tx1"/>
              </a:solidFill>
              <a:effectLst/>
              <a:ea typeface="Times New Roman" pitchFamily="18" charset="0"/>
              <a:cs typeface="Times New Roman" pitchFamily="18" charset="0"/>
            </a:endParaRPr>
          </a:p>
          <a:p>
            <a:pPr marR="0" lvl="0" algn="just" defTabSz="914400" rtl="0" eaLnBrk="0" fontAlgn="base" latinLnBrk="0" hangingPunct="0">
              <a:lnSpc>
                <a:spcPct val="100000"/>
              </a:lnSpc>
              <a:spcBef>
                <a:spcPts val="600"/>
              </a:spcBef>
              <a:spcAft>
                <a:spcPts val="600"/>
              </a:spcAft>
              <a:buClrTx/>
              <a:buSzTx/>
              <a:buFontTx/>
              <a:buNone/>
              <a:tabLst/>
            </a:pP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Bit</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 é a menor unidade de informação de um sistema informático. BIT é a contração do termo </a:t>
            </a:r>
            <a:r>
              <a:rPr kumimoji="0" lang="pt-PT" sz="1600" b="0" i="0" u="none" strike="noStrike" cap="none" normalizeH="0" baseline="0" dirty="0" err="1" smtClean="0">
                <a:ln>
                  <a:noFill/>
                </a:ln>
                <a:solidFill>
                  <a:schemeClr val="tx1"/>
                </a:solidFill>
                <a:effectLst/>
                <a:ea typeface="Times New Roman" pitchFamily="18" charset="0"/>
                <a:cs typeface="Times New Roman" pitchFamily="18" charset="0"/>
              </a:rPr>
              <a:t>Binary</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a:t>
            </a:r>
            <a:r>
              <a:rPr kumimoji="0" lang="pt-PT" sz="1600" b="0" i="0" u="none" strike="noStrike" cap="none" normalizeH="0" baseline="0" dirty="0" err="1" smtClean="0">
                <a:ln>
                  <a:noFill/>
                </a:ln>
                <a:solidFill>
                  <a:schemeClr val="tx1"/>
                </a:solidFill>
                <a:effectLst/>
                <a:ea typeface="Times New Roman" pitchFamily="18" charset="0"/>
                <a:cs typeface="Times New Roman" pitchFamily="18" charset="0"/>
              </a:rPr>
              <a:t>Digit</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que significam digito binário, onde só podem assumir o estado 0 (ligado) ou 1(desligado). </a:t>
            </a:r>
            <a:endParaRPr kumimoji="0" lang="pt-PT" sz="1600" b="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ts val="600"/>
              </a:spcBef>
              <a:spcAft>
                <a:spcPts val="600"/>
              </a:spcAft>
              <a:buClrTx/>
              <a:buSzTx/>
              <a:buFontTx/>
              <a:buNone/>
              <a:tabLst/>
            </a:pP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Byte </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é o conjunto de </a:t>
            </a: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8 bits</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capaz de representar um caractere ou uma informação. </a:t>
            </a:r>
            <a:endParaRPr kumimoji="0" lang="pt-PT" sz="1600" b="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ts val="600"/>
              </a:spcBef>
              <a:spcAft>
                <a:spcPts val="600"/>
              </a:spcAft>
              <a:buClrTx/>
              <a:buSzTx/>
              <a:buFontTx/>
              <a:buNone/>
              <a:tabLst/>
            </a:pPr>
            <a:r>
              <a:rPr kumimoji="0" lang="pt-PT" sz="1600" b="1" i="0" u="none" strike="noStrike" cap="none" normalizeH="0" baseline="0" dirty="0" err="1" smtClean="0">
                <a:ln>
                  <a:noFill/>
                </a:ln>
                <a:solidFill>
                  <a:schemeClr val="tx1"/>
                </a:solidFill>
                <a:effectLst/>
                <a:ea typeface="Times New Roman" pitchFamily="18" charset="0"/>
                <a:cs typeface="Times New Roman" pitchFamily="18" charset="0"/>
              </a:rPr>
              <a:t>KiloByte</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 é o equivalente a </a:t>
            </a: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1.024 bytes </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e é representado pela inicial KB. </a:t>
            </a:r>
            <a:endParaRPr kumimoji="0" lang="pt-PT" sz="1600" b="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ts val="600"/>
              </a:spcBef>
              <a:spcAft>
                <a:spcPts val="600"/>
              </a:spcAft>
              <a:buClrTx/>
              <a:buSzTx/>
              <a:buFontTx/>
              <a:buNone/>
              <a:tabLst/>
            </a:pPr>
            <a:r>
              <a:rPr kumimoji="0" lang="pt-PT" sz="1600" b="1" i="0" u="none" strike="noStrike" cap="none" normalizeH="0" baseline="0" dirty="0" err="1" smtClean="0">
                <a:ln>
                  <a:noFill/>
                </a:ln>
                <a:solidFill>
                  <a:schemeClr val="tx1"/>
                </a:solidFill>
                <a:effectLst/>
                <a:ea typeface="Times New Roman" pitchFamily="18" charset="0"/>
                <a:cs typeface="Times New Roman" pitchFamily="18" charset="0"/>
              </a:rPr>
              <a:t>MegaByte</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 equivale a </a:t>
            </a: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1.024 KB </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ou aproximadamente um milhão de caracteres (1.024 x 1.024 = 1.048.576). É representado pelas iniciais MB. </a:t>
            </a:r>
            <a:endParaRPr kumimoji="0" lang="pt-PT" sz="1600" b="0" i="0" u="none" strike="noStrike" cap="none" normalizeH="0" baseline="0" dirty="0" smtClean="0">
              <a:ln>
                <a:noFill/>
              </a:ln>
              <a:solidFill>
                <a:schemeClr val="tx1"/>
              </a:solidFill>
              <a:effectLst/>
              <a:cs typeface="Arial" pitchFamily="34" charset="0"/>
            </a:endParaRPr>
          </a:p>
          <a:p>
            <a:pPr marR="0" lvl="0" algn="just" defTabSz="914400" rtl="0" eaLnBrk="0" fontAlgn="base" latinLnBrk="0" hangingPunct="0">
              <a:lnSpc>
                <a:spcPct val="100000"/>
              </a:lnSpc>
              <a:spcBef>
                <a:spcPts val="600"/>
              </a:spcBef>
              <a:spcAft>
                <a:spcPts val="600"/>
              </a:spcAft>
              <a:buClrTx/>
              <a:buSzTx/>
              <a:buFontTx/>
              <a:buNone/>
              <a:tabLst/>
            </a:pPr>
            <a:r>
              <a:rPr kumimoji="0" lang="pt-PT" sz="1600" b="1" i="0" u="none" strike="noStrike" cap="none" normalizeH="0" baseline="0" dirty="0" err="1" smtClean="0">
                <a:ln>
                  <a:noFill/>
                </a:ln>
                <a:solidFill>
                  <a:schemeClr val="tx1"/>
                </a:solidFill>
                <a:effectLst/>
                <a:ea typeface="Times New Roman" pitchFamily="18" charset="0"/>
                <a:cs typeface="Times New Roman" pitchFamily="18" charset="0"/>
              </a:rPr>
              <a:t>GigaByte</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 representado por </a:t>
            </a: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GB</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 equivale a </a:t>
            </a:r>
            <a:r>
              <a:rPr kumimoji="0" lang="pt-PT" sz="1600" b="1" i="0" u="none" strike="noStrike" cap="none" normalizeH="0" baseline="0" dirty="0" smtClean="0">
                <a:ln>
                  <a:noFill/>
                </a:ln>
                <a:solidFill>
                  <a:schemeClr val="tx1"/>
                </a:solidFill>
                <a:effectLst/>
                <a:ea typeface="Times New Roman" pitchFamily="18" charset="0"/>
                <a:cs typeface="Times New Roman" pitchFamily="18" charset="0"/>
              </a:rPr>
              <a:t>1.024 MB </a:t>
            </a:r>
            <a:r>
              <a:rPr kumimoji="0" lang="pt-PT" sz="1600" b="0" i="0" u="none" strike="noStrike" cap="none" normalizeH="0" baseline="0" dirty="0" smtClean="0">
                <a:ln>
                  <a:noFill/>
                </a:ln>
                <a:solidFill>
                  <a:schemeClr val="tx1"/>
                </a:solidFill>
                <a:effectLst/>
                <a:ea typeface="Times New Roman" pitchFamily="18" charset="0"/>
                <a:cs typeface="Times New Roman" pitchFamily="18" charset="0"/>
              </a:rPr>
              <a:t>ou aproximadamente 1 bilião de caracteres (1.024 x 1.048.576 = 1.073.741.824). </a:t>
            </a:r>
          </a:p>
          <a:p>
            <a:pPr lvl="0" algn="just" eaLnBrk="0" fontAlgn="base" hangingPunct="0">
              <a:spcBef>
                <a:spcPts val="600"/>
              </a:spcBef>
              <a:spcAft>
                <a:spcPts val="600"/>
              </a:spcAft>
            </a:pPr>
            <a:r>
              <a:rPr lang="pt-PT" sz="1600" b="1" dirty="0" err="1" smtClean="0">
                <a:cs typeface="Times New Roman" pitchFamily="18" charset="0"/>
              </a:rPr>
              <a:t>TeraByte</a:t>
            </a:r>
            <a:r>
              <a:rPr lang="pt-PT" sz="1600" b="1" dirty="0" smtClean="0">
                <a:cs typeface="Times New Roman" pitchFamily="18" charset="0"/>
              </a:rPr>
              <a:t> </a:t>
            </a:r>
            <a:r>
              <a:rPr lang="pt-PT" sz="1600" dirty="0" smtClean="0">
                <a:cs typeface="Times New Roman" pitchFamily="18" charset="0"/>
              </a:rPr>
              <a:t>- </a:t>
            </a:r>
            <a:r>
              <a:rPr lang="pt-PT" sz="1600" dirty="0" smtClean="0">
                <a:ea typeface="Times New Roman" pitchFamily="18" charset="0"/>
                <a:cs typeface="Times New Roman" pitchFamily="18" charset="0"/>
              </a:rPr>
              <a:t>– representado por </a:t>
            </a:r>
            <a:r>
              <a:rPr lang="pt-PT" sz="1600" b="1" dirty="0" err="1" smtClean="0">
                <a:ea typeface="Times New Roman" pitchFamily="18" charset="0"/>
                <a:cs typeface="Times New Roman" pitchFamily="18" charset="0"/>
              </a:rPr>
              <a:t>TB</a:t>
            </a:r>
            <a:r>
              <a:rPr lang="pt-PT" sz="1600" dirty="0" smtClean="0">
                <a:ea typeface="Times New Roman" pitchFamily="18" charset="0"/>
                <a:cs typeface="Times New Roman" pitchFamily="18" charset="0"/>
              </a:rPr>
              <a:t>, equivale a </a:t>
            </a:r>
            <a:r>
              <a:rPr lang="pt-PT" sz="1600" b="1" dirty="0" smtClean="0">
                <a:ea typeface="Times New Roman" pitchFamily="18" charset="0"/>
                <a:cs typeface="Times New Roman" pitchFamily="18" charset="0"/>
              </a:rPr>
              <a:t>1.024 GB</a:t>
            </a:r>
            <a:endParaRPr kumimoji="0" lang="pt-PT" sz="1600" b="0" i="0" u="none" strike="noStrike" cap="none" normalizeH="0" baseline="0" dirty="0" smtClean="0">
              <a:ln>
                <a:noFill/>
              </a:ln>
              <a:solidFill>
                <a:schemeClr val="tx1"/>
              </a:solidFill>
              <a:effectLst/>
              <a:cs typeface="Arial" pitchFamily="34" charset="0"/>
            </a:endParaRPr>
          </a:p>
        </p:txBody>
      </p:sp>
    </p:spTree>
    <p:extLst>
      <p:ext uri="{BB962C8B-B14F-4D97-AF65-F5344CB8AC3E}">
        <p14:creationId xmlns:p14="http://schemas.microsoft.com/office/powerpoint/2010/main" xmlns="" val="336571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2529">
                                            <p:txEl>
                                              <p:pRg st="2" end="2"/>
                                            </p:txEl>
                                          </p:spTgt>
                                        </p:tgtEl>
                                        <p:attrNameLst>
                                          <p:attrName>style.visibility</p:attrName>
                                        </p:attrNameLst>
                                      </p:cBhvr>
                                      <p:to>
                                        <p:strVal val="visible"/>
                                      </p:to>
                                    </p:set>
                                    <p:anim calcmode="lin" valueType="num">
                                      <p:cBhvr>
                                        <p:cTn id="7" dur="1000" fill="hold"/>
                                        <p:tgtEl>
                                          <p:spTgt spid="22529">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2252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52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2529">
                                            <p:txEl>
                                              <p:pRg st="3" end="3"/>
                                            </p:txEl>
                                          </p:spTgt>
                                        </p:tgtEl>
                                        <p:attrNameLst>
                                          <p:attrName>style.visibility</p:attrName>
                                        </p:attrNameLst>
                                      </p:cBhvr>
                                      <p:to>
                                        <p:strVal val="visible"/>
                                      </p:to>
                                    </p:set>
                                    <p:anim calcmode="lin" valueType="num">
                                      <p:cBhvr>
                                        <p:cTn id="14" dur="1000" fill="hold"/>
                                        <p:tgtEl>
                                          <p:spTgt spid="22529">
                                            <p:txEl>
                                              <p:pRg st="3" end="3"/>
                                            </p:txEl>
                                          </p:spTgt>
                                        </p:tgtEl>
                                        <p:attrNameLst>
                                          <p:attrName>ppt_x</p:attrName>
                                        </p:attrNameLst>
                                      </p:cBhvr>
                                      <p:tavLst>
                                        <p:tav tm="0">
                                          <p:val>
                                            <p:strVal val="#ppt_x-.2"/>
                                          </p:val>
                                        </p:tav>
                                        <p:tav tm="100000">
                                          <p:val>
                                            <p:strVal val="#ppt_x"/>
                                          </p:val>
                                        </p:tav>
                                      </p:tavLst>
                                    </p:anim>
                                    <p:anim calcmode="lin" valueType="num">
                                      <p:cBhvr>
                                        <p:cTn id="15" dur="1000" fill="hold"/>
                                        <p:tgtEl>
                                          <p:spTgt spid="22529">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29">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2529">
                                            <p:txEl>
                                              <p:pRg st="4" end="4"/>
                                            </p:txEl>
                                          </p:spTgt>
                                        </p:tgtEl>
                                        <p:attrNameLst>
                                          <p:attrName>style.visibility</p:attrName>
                                        </p:attrNameLst>
                                      </p:cBhvr>
                                      <p:to>
                                        <p:strVal val="visible"/>
                                      </p:to>
                                    </p:set>
                                    <p:anim calcmode="lin" valueType="num">
                                      <p:cBhvr>
                                        <p:cTn id="21" dur="1000" fill="hold"/>
                                        <p:tgtEl>
                                          <p:spTgt spid="22529">
                                            <p:txEl>
                                              <p:pRg st="4" end="4"/>
                                            </p:txEl>
                                          </p:spTgt>
                                        </p:tgtEl>
                                        <p:attrNameLst>
                                          <p:attrName>ppt_x</p:attrName>
                                        </p:attrNameLst>
                                      </p:cBhvr>
                                      <p:tavLst>
                                        <p:tav tm="0">
                                          <p:val>
                                            <p:strVal val="#ppt_x-.2"/>
                                          </p:val>
                                        </p:tav>
                                        <p:tav tm="100000">
                                          <p:val>
                                            <p:strVal val="#ppt_x"/>
                                          </p:val>
                                        </p:tav>
                                      </p:tavLst>
                                    </p:anim>
                                    <p:anim calcmode="lin" valueType="num">
                                      <p:cBhvr>
                                        <p:cTn id="22" dur="1000" fill="hold"/>
                                        <p:tgtEl>
                                          <p:spTgt spid="22529">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2529">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2529">
                                            <p:txEl>
                                              <p:pRg st="5" end="5"/>
                                            </p:txEl>
                                          </p:spTgt>
                                        </p:tgtEl>
                                        <p:attrNameLst>
                                          <p:attrName>style.visibility</p:attrName>
                                        </p:attrNameLst>
                                      </p:cBhvr>
                                      <p:to>
                                        <p:strVal val="visible"/>
                                      </p:to>
                                    </p:set>
                                    <p:anim calcmode="lin" valueType="num">
                                      <p:cBhvr>
                                        <p:cTn id="28" dur="1000" fill="hold"/>
                                        <p:tgtEl>
                                          <p:spTgt spid="22529">
                                            <p:txEl>
                                              <p:pRg st="5" end="5"/>
                                            </p:txEl>
                                          </p:spTgt>
                                        </p:tgtEl>
                                        <p:attrNameLst>
                                          <p:attrName>ppt_x</p:attrName>
                                        </p:attrNameLst>
                                      </p:cBhvr>
                                      <p:tavLst>
                                        <p:tav tm="0">
                                          <p:val>
                                            <p:strVal val="#ppt_x-.2"/>
                                          </p:val>
                                        </p:tav>
                                        <p:tav tm="100000">
                                          <p:val>
                                            <p:strVal val="#ppt_x"/>
                                          </p:val>
                                        </p:tav>
                                      </p:tavLst>
                                    </p:anim>
                                    <p:anim calcmode="lin" valueType="num">
                                      <p:cBhvr>
                                        <p:cTn id="29" dur="1000" fill="hold"/>
                                        <p:tgtEl>
                                          <p:spTgt spid="2252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2529">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2529">
                                            <p:txEl>
                                              <p:pRg st="6" end="6"/>
                                            </p:txEl>
                                          </p:spTgt>
                                        </p:tgtEl>
                                        <p:attrNameLst>
                                          <p:attrName>style.visibility</p:attrName>
                                        </p:attrNameLst>
                                      </p:cBhvr>
                                      <p:to>
                                        <p:strVal val="visible"/>
                                      </p:to>
                                    </p:set>
                                    <p:anim calcmode="lin" valueType="num">
                                      <p:cBhvr>
                                        <p:cTn id="35" dur="1000" fill="hold"/>
                                        <p:tgtEl>
                                          <p:spTgt spid="22529">
                                            <p:txEl>
                                              <p:pRg st="6" end="6"/>
                                            </p:txEl>
                                          </p:spTgt>
                                        </p:tgtEl>
                                        <p:attrNameLst>
                                          <p:attrName>ppt_x</p:attrName>
                                        </p:attrNameLst>
                                      </p:cBhvr>
                                      <p:tavLst>
                                        <p:tav tm="0">
                                          <p:val>
                                            <p:strVal val="#ppt_x-.2"/>
                                          </p:val>
                                        </p:tav>
                                        <p:tav tm="100000">
                                          <p:val>
                                            <p:strVal val="#ppt_x"/>
                                          </p:val>
                                        </p:tav>
                                      </p:tavLst>
                                    </p:anim>
                                    <p:anim calcmode="lin" valueType="num">
                                      <p:cBhvr>
                                        <p:cTn id="36" dur="1000" fill="hold"/>
                                        <p:tgtEl>
                                          <p:spTgt spid="22529">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252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2529">
                                            <p:txEl>
                                              <p:pRg st="7" end="7"/>
                                            </p:txEl>
                                          </p:spTgt>
                                        </p:tgtEl>
                                        <p:attrNameLst>
                                          <p:attrName>style.visibility</p:attrName>
                                        </p:attrNameLst>
                                      </p:cBhvr>
                                      <p:to>
                                        <p:strVal val="visible"/>
                                      </p:to>
                                    </p:set>
                                    <p:anim calcmode="lin" valueType="num">
                                      <p:cBhvr>
                                        <p:cTn id="42" dur="1000" fill="hold"/>
                                        <p:tgtEl>
                                          <p:spTgt spid="22529">
                                            <p:txEl>
                                              <p:pRg st="7" end="7"/>
                                            </p:txEl>
                                          </p:spTgt>
                                        </p:tgtEl>
                                        <p:attrNameLst>
                                          <p:attrName>ppt_x</p:attrName>
                                        </p:attrNameLst>
                                      </p:cBhvr>
                                      <p:tavLst>
                                        <p:tav tm="0">
                                          <p:val>
                                            <p:strVal val="#ppt_x-.2"/>
                                          </p:val>
                                        </p:tav>
                                        <p:tav tm="100000">
                                          <p:val>
                                            <p:strVal val="#ppt_x"/>
                                          </p:val>
                                        </p:tav>
                                      </p:tavLst>
                                    </p:anim>
                                    <p:anim calcmode="lin" valueType="num">
                                      <p:cBhvr>
                                        <p:cTn id="43" dur="1000" fill="hold"/>
                                        <p:tgtEl>
                                          <p:spTgt spid="2252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252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340768"/>
            <a:ext cx="7488832" cy="4862870"/>
          </a:xfrm>
          <a:prstGeom prst="rect">
            <a:avLst/>
          </a:prstGeom>
        </p:spPr>
        <p:txBody>
          <a:bodyPr wrap="square">
            <a:spAutoFit/>
          </a:bodyPr>
          <a:lstStyle/>
          <a:p>
            <a:r>
              <a:rPr lang="pt-BR" sz="2000" b="1" dirty="0" smtClean="0"/>
              <a:t>PERIFÉRICOS (DISPOSITIVOS DE ENTRADA E SAIDA)</a:t>
            </a:r>
          </a:p>
          <a:p>
            <a:endParaRPr lang="pt-BR" sz="2000" dirty="0"/>
          </a:p>
          <a:p>
            <a:r>
              <a:rPr lang="pt-BR" b="1" dirty="0" smtClean="0"/>
              <a:t>Dispositivos </a:t>
            </a:r>
            <a:r>
              <a:rPr lang="pt-BR" b="1" dirty="0"/>
              <a:t>de entrada de dados:</a:t>
            </a:r>
          </a:p>
          <a:p>
            <a:pPr marL="285750" indent="-285750">
              <a:buFont typeface="Arial" panose="020B0604020202020204" pitchFamily="34" charset="0"/>
              <a:buChar char="•"/>
            </a:pPr>
            <a:r>
              <a:rPr lang="pt-BR" dirty="0"/>
              <a:t>São usados para transmitir informação ao computador. </a:t>
            </a:r>
            <a:endParaRPr lang="pt-BR" dirty="0" smtClean="0"/>
          </a:p>
          <a:p>
            <a:pPr marL="285750" indent="-285750">
              <a:buFont typeface="Arial" panose="020B0604020202020204" pitchFamily="34" charset="0"/>
              <a:buChar char="•"/>
            </a:pPr>
            <a:r>
              <a:rPr lang="pt-BR" dirty="0" smtClean="0"/>
              <a:t>Codificam a informação </a:t>
            </a:r>
            <a:r>
              <a:rPr lang="pt-BR" dirty="0"/>
              <a:t>em dados que possam ser processados pelo computador.</a:t>
            </a:r>
          </a:p>
          <a:p>
            <a:r>
              <a:rPr lang="pt-BR" dirty="0" smtClean="0"/>
              <a:t>    </a:t>
            </a:r>
            <a:r>
              <a:rPr lang="pt-BR" dirty="0" err="1" smtClean="0"/>
              <a:t>Ex</a:t>
            </a:r>
            <a:r>
              <a:rPr lang="pt-BR" dirty="0"/>
              <a:t>: teclado, mouse, joystick, scanner, microfone.</a:t>
            </a:r>
          </a:p>
          <a:p>
            <a:r>
              <a:rPr lang="pt-BR" dirty="0"/>
              <a:t> </a:t>
            </a:r>
            <a:endParaRPr lang="pt-BR" dirty="0" smtClean="0"/>
          </a:p>
          <a:p>
            <a:r>
              <a:rPr lang="pt-BR" b="1" dirty="0" smtClean="0"/>
              <a:t>Dispositivos </a:t>
            </a:r>
            <a:r>
              <a:rPr lang="pt-BR" b="1" dirty="0"/>
              <a:t>de saída de dados</a:t>
            </a:r>
            <a:r>
              <a:rPr lang="pt-BR" b="1" dirty="0" smtClean="0"/>
              <a:t>:</a:t>
            </a:r>
          </a:p>
          <a:p>
            <a:pPr marL="285750" indent="-285750">
              <a:buFont typeface="Arial" panose="020B0604020202020204" pitchFamily="34" charset="0"/>
              <a:buChar char="•"/>
            </a:pPr>
            <a:r>
              <a:rPr lang="pt-BR" dirty="0" smtClean="0"/>
              <a:t>São </a:t>
            </a:r>
            <a:r>
              <a:rPr lang="pt-BR" dirty="0"/>
              <a:t>usados pelo computador para se comunicar conosco. Decodificam </a:t>
            </a:r>
            <a:r>
              <a:rPr lang="pt-BR" dirty="0" smtClean="0"/>
              <a:t>os dados </a:t>
            </a:r>
            <a:r>
              <a:rPr lang="pt-BR" dirty="0"/>
              <a:t>em informação que pode ser entendida pelo usuário.</a:t>
            </a:r>
          </a:p>
          <a:p>
            <a:r>
              <a:rPr lang="pt-BR" dirty="0" smtClean="0"/>
              <a:t>     </a:t>
            </a:r>
            <a:r>
              <a:rPr lang="pt-BR" dirty="0" err="1" smtClean="0"/>
              <a:t>Ex</a:t>
            </a:r>
            <a:r>
              <a:rPr lang="pt-BR" dirty="0"/>
              <a:t>: monitor, caixa de som, impressora.</a:t>
            </a:r>
          </a:p>
          <a:p>
            <a:r>
              <a:rPr lang="pt-BR" dirty="0"/>
              <a:t> </a:t>
            </a:r>
            <a:endParaRPr lang="pt-BR" dirty="0" smtClean="0"/>
          </a:p>
          <a:p>
            <a:r>
              <a:rPr lang="pt-BR" b="1" dirty="0" smtClean="0"/>
              <a:t>Dispositivos </a:t>
            </a:r>
            <a:r>
              <a:rPr lang="pt-BR" b="1" dirty="0"/>
              <a:t>de entrada e saída de dados:</a:t>
            </a:r>
          </a:p>
          <a:p>
            <a:pPr marL="285750" indent="-285750">
              <a:buFont typeface="Arial" panose="020B0604020202020204" pitchFamily="34" charset="0"/>
              <a:buChar char="•"/>
            </a:pPr>
            <a:r>
              <a:rPr lang="pt-BR" dirty="0" smtClean="0"/>
              <a:t>Funcionam </a:t>
            </a:r>
            <a:r>
              <a:rPr lang="pt-BR" dirty="0"/>
              <a:t>tanto para entrada como para saída de dados.</a:t>
            </a:r>
          </a:p>
          <a:p>
            <a:r>
              <a:rPr lang="pt-BR" dirty="0" smtClean="0"/>
              <a:t>     </a:t>
            </a:r>
            <a:r>
              <a:rPr lang="pt-BR" dirty="0" err="1" smtClean="0"/>
              <a:t>Ex</a:t>
            </a:r>
            <a:r>
              <a:rPr lang="pt-BR" dirty="0"/>
              <a:t>: drive de disquete e CD, HD, modem, pen drive.</a:t>
            </a:r>
          </a:p>
        </p:txBody>
      </p:sp>
    </p:spTree>
    <p:extLst>
      <p:ext uri="{BB962C8B-B14F-4D97-AF65-F5344CB8AC3E}">
        <p14:creationId xmlns:p14="http://schemas.microsoft.com/office/powerpoint/2010/main" xmlns="" val="1609071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124744"/>
            <a:ext cx="7560840" cy="5047536"/>
          </a:xfrm>
          <a:prstGeom prst="rect">
            <a:avLst/>
          </a:prstGeom>
        </p:spPr>
        <p:txBody>
          <a:bodyPr wrap="square">
            <a:spAutoFit/>
          </a:bodyPr>
          <a:lstStyle/>
          <a:p>
            <a:endParaRPr lang="pt-BR" dirty="0" smtClean="0"/>
          </a:p>
          <a:p>
            <a:r>
              <a:rPr lang="pt-BR" sz="1600" b="1" dirty="0" smtClean="0">
                <a:latin typeface="+mj-lt"/>
              </a:rPr>
              <a:t>TIPOS DE MICROCOMPUTADOR</a:t>
            </a:r>
          </a:p>
          <a:p>
            <a:endParaRPr lang="pt-BR" sz="1600" b="1" dirty="0" smtClean="0">
              <a:latin typeface="+mj-lt"/>
            </a:endParaRPr>
          </a:p>
          <a:p>
            <a:r>
              <a:rPr lang="pt-BR" sz="1600" b="1" dirty="0" smtClean="0"/>
              <a:t> </a:t>
            </a:r>
            <a:r>
              <a:rPr lang="pt-BR" sz="1600" b="1" dirty="0"/>
              <a:t>Desktop</a:t>
            </a:r>
          </a:p>
          <a:p>
            <a:pPr marL="285750" indent="-285750">
              <a:buFont typeface="Arial" panose="020B0604020202020204" pitchFamily="34" charset="0"/>
              <a:buChar char="•"/>
            </a:pPr>
            <a:r>
              <a:rPr lang="pt-BR" sz="1600" dirty="0" smtClean="0"/>
              <a:t>Utilização</a:t>
            </a:r>
            <a:r>
              <a:rPr lang="pt-BR" sz="1600" dirty="0"/>
              <a:t>: pessoal / doméstica (</a:t>
            </a:r>
            <a:r>
              <a:rPr lang="pt-BR" sz="1600" dirty="0" err="1"/>
              <a:t>pc</a:t>
            </a:r>
            <a:r>
              <a:rPr lang="pt-BR" sz="1600" dirty="0"/>
              <a:t> + linha telefônica), pequenas empresas </a:t>
            </a:r>
            <a:r>
              <a:rPr lang="pt-BR" sz="1600" dirty="0" smtClean="0"/>
              <a:t>com redes </a:t>
            </a:r>
            <a:r>
              <a:rPr lang="pt-BR" sz="1600" dirty="0"/>
              <a:t>simples ou sem redes.</a:t>
            </a:r>
          </a:p>
          <a:p>
            <a:pPr marL="285750" indent="-285750">
              <a:buFont typeface="Arial" panose="020B0604020202020204" pitchFamily="34" charset="0"/>
              <a:buChar char="•"/>
            </a:pPr>
            <a:r>
              <a:rPr lang="pt-BR" sz="1600" dirty="0" smtClean="0"/>
              <a:t>Hardware</a:t>
            </a:r>
            <a:r>
              <a:rPr lang="pt-BR" sz="1600" dirty="0"/>
              <a:t>: menos robusto.</a:t>
            </a:r>
          </a:p>
          <a:p>
            <a:pPr marL="285750" indent="-285750">
              <a:buFontTx/>
              <a:buChar char="-"/>
            </a:pPr>
            <a:r>
              <a:rPr lang="pt-BR" sz="1600" dirty="0" smtClean="0"/>
              <a:t>Custo</a:t>
            </a:r>
            <a:r>
              <a:rPr lang="pt-BR" sz="1600" dirty="0"/>
              <a:t>: baixo</a:t>
            </a:r>
            <a:r>
              <a:rPr lang="pt-BR" sz="1600" dirty="0" smtClean="0"/>
              <a:t>.</a:t>
            </a:r>
          </a:p>
          <a:p>
            <a:endParaRPr lang="pt-BR" sz="1600" dirty="0"/>
          </a:p>
          <a:p>
            <a:r>
              <a:rPr lang="pt-BR" sz="1600" dirty="0"/>
              <a:t> </a:t>
            </a:r>
            <a:r>
              <a:rPr lang="pt-BR" sz="1600" b="1" dirty="0"/>
              <a:t>Workstation (estação de trabalho)</a:t>
            </a:r>
          </a:p>
          <a:p>
            <a:pPr marL="285750" indent="-285750">
              <a:buFont typeface="Arial" panose="020B0604020202020204" pitchFamily="34" charset="0"/>
              <a:buChar char="•"/>
            </a:pPr>
            <a:r>
              <a:rPr lang="pt-BR" sz="1600" dirty="0" smtClean="0"/>
              <a:t>Utilização</a:t>
            </a:r>
            <a:r>
              <a:rPr lang="pt-BR" sz="1600" dirty="0"/>
              <a:t>: em empresas (manipular dados provenientes da rede local </a:t>
            </a:r>
            <a:r>
              <a:rPr lang="pt-BR" sz="1600" dirty="0" smtClean="0"/>
              <a:t>ou corporativa</a:t>
            </a:r>
            <a:r>
              <a:rPr lang="pt-BR" sz="1600" dirty="0"/>
              <a:t>), computação técnica pesada (Engenharia / </a:t>
            </a:r>
            <a:r>
              <a:rPr lang="pt-BR" sz="1600" dirty="0" err="1"/>
              <a:t>Cad</a:t>
            </a:r>
            <a:r>
              <a:rPr lang="pt-BR" sz="1600" dirty="0"/>
              <a:t>). São </a:t>
            </a:r>
            <a:r>
              <a:rPr lang="pt-BR" sz="1600" dirty="0" smtClean="0"/>
              <a:t>janelas pessoais </a:t>
            </a:r>
            <a:r>
              <a:rPr lang="pt-BR" sz="1600" dirty="0"/>
              <a:t>abertas a um ambiente de processamento mais abrangente.</a:t>
            </a:r>
          </a:p>
          <a:p>
            <a:pPr marL="285750" indent="-285750">
              <a:buFont typeface="Arial" panose="020B0604020202020204" pitchFamily="34" charset="0"/>
              <a:buChar char="•"/>
            </a:pPr>
            <a:r>
              <a:rPr lang="pt-BR" sz="1600" dirty="0" smtClean="0"/>
              <a:t>Hardware</a:t>
            </a:r>
            <a:r>
              <a:rPr lang="pt-BR" sz="1600" dirty="0"/>
              <a:t>: mais robusto (mais desempenho e conectividade).</a:t>
            </a:r>
          </a:p>
          <a:p>
            <a:pPr marL="285750" indent="-285750">
              <a:buFont typeface="Arial" panose="020B0604020202020204" pitchFamily="34" charset="0"/>
              <a:buChar char="•"/>
            </a:pPr>
            <a:r>
              <a:rPr lang="pt-BR" sz="1600" dirty="0" smtClean="0"/>
              <a:t>Custo</a:t>
            </a:r>
            <a:r>
              <a:rPr lang="pt-BR" sz="1600" dirty="0"/>
              <a:t>: médio.</a:t>
            </a:r>
          </a:p>
          <a:p>
            <a:r>
              <a:rPr lang="pt-BR" sz="1600" dirty="0"/>
              <a:t> </a:t>
            </a:r>
            <a:endParaRPr lang="pt-BR" sz="1600" dirty="0" smtClean="0"/>
          </a:p>
          <a:p>
            <a:r>
              <a:rPr lang="pt-BR" sz="1600" b="1" dirty="0" smtClean="0"/>
              <a:t>Servidor</a:t>
            </a:r>
            <a:endParaRPr lang="pt-BR" sz="1600" b="1" dirty="0"/>
          </a:p>
          <a:p>
            <a:pPr marL="285750" indent="-285750">
              <a:buFont typeface="Arial" panose="020B0604020202020204" pitchFamily="34" charset="0"/>
              <a:buChar char="•"/>
            </a:pPr>
            <a:r>
              <a:rPr lang="pt-BR" sz="1600" dirty="0" smtClean="0"/>
              <a:t>Utilização</a:t>
            </a:r>
            <a:r>
              <a:rPr lang="pt-BR" sz="1600" dirty="0"/>
              <a:t>: hospedagem de aplicativos.</a:t>
            </a:r>
          </a:p>
          <a:p>
            <a:pPr marL="285750" indent="-285750">
              <a:buFont typeface="Arial" panose="020B0604020202020204" pitchFamily="34" charset="0"/>
              <a:buChar char="•"/>
            </a:pPr>
            <a:r>
              <a:rPr lang="pt-BR" sz="1600" dirty="0" smtClean="0"/>
              <a:t>Hardware</a:t>
            </a:r>
            <a:r>
              <a:rPr lang="pt-BR" sz="1600" dirty="0"/>
              <a:t>: muito robusto e diferenciado (</a:t>
            </a:r>
            <a:r>
              <a:rPr lang="pt-BR" sz="1600" dirty="0" err="1"/>
              <a:t>cpu</a:t>
            </a:r>
            <a:r>
              <a:rPr lang="pt-BR" sz="1600" dirty="0"/>
              <a:t>, </a:t>
            </a:r>
            <a:r>
              <a:rPr lang="pt-BR" sz="1600" dirty="0" err="1"/>
              <a:t>hd</a:t>
            </a:r>
            <a:r>
              <a:rPr lang="pt-BR" sz="1600" dirty="0"/>
              <a:t>, placa de rede).</a:t>
            </a:r>
          </a:p>
          <a:p>
            <a:pPr marL="285750" indent="-285750">
              <a:buFont typeface="Arial" panose="020B0604020202020204" pitchFamily="34" charset="0"/>
              <a:buChar char="•"/>
            </a:pPr>
            <a:r>
              <a:rPr lang="pt-BR" sz="1600" dirty="0" smtClean="0"/>
              <a:t>Custo</a:t>
            </a:r>
            <a:r>
              <a:rPr lang="pt-BR" sz="1600" dirty="0"/>
              <a:t>: alto.</a:t>
            </a:r>
          </a:p>
        </p:txBody>
      </p:sp>
    </p:spTree>
    <p:extLst>
      <p:ext uri="{BB962C8B-B14F-4D97-AF65-F5344CB8AC3E}">
        <p14:creationId xmlns:p14="http://schemas.microsoft.com/office/powerpoint/2010/main" xmlns="" val="2936129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1291613" y="1269341"/>
            <a:ext cx="7456851" cy="51706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304800" algn="just" defTabSz="914400" rtl="0" eaLnBrk="0" fontAlgn="base" latinLnBrk="0" hangingPunct="0">
              <a:lnSpc>
                <a:spcPct val="100000"/>
              </a:lnSpc>
              <a:spcBef>
                <a:spcPts val="600"/>
              </a:spcBef>
              <a:spcAft>
                <a:spcPts val="600"/>
              </a:spcAft>
              <a:buClrTx/>
              <a:buSzTx/>
              <a:buFontTx/>
              <a:buNone/>
              <a:tabLst>
                <a:tab pos="409575" algn="l"/>
              </a:tabLst>
            </a:pP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Utilizada para a impressão de relatórios e documentos em geral. Estas informações são as contidas na memória do computador ou armazenadas em meios secundários (ex.: </a:t>
            </a:r>
            <a:r>
              <a:rPr kumimoji="0" lang="pt-PT"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HD</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ou disquete). </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304800" algn="just" defTabSz="914400" rtl="0" eaLnBrk="0" fontAlgn="base" latinLnBrk="0" hangingPunct="0">
              <a:lnSpc>
                <a:spcPct val="100000"/>
              </a:lnSpc>
              <a:spcBef>
                <a:spcPts val="600"/>
              </a:spcBef>
              <a:spcAft>
                <a:spcPts val="600"/>
              </a:spcAft>
              <a:buClrTx/>
              <a:buSzTx/>
              <a:buFontTx/>
              <a:buNone/>
              <a:tabLst>
                <a:tab pos="409575" algn="l"/>
              </a:tabLst>
            </a:pPr>
            <a:r>
              <a:rPr kumimoji="0" lang="pt-PT" sz="1400"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Algumas impressoras mais usadas: </a:t>
            </a:r>
            <a:endParaRPr kumimoji="0" lang="pt-PT" sz="1400" b="1"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409575" algn="l"/>
              </a:tabLst>
            </a:pPr>
            <a:r>
              <a:rPr kumimoji="0" lang="pt-PT" sz="1400" b="1" i="0"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Matricial</a:t>
            </a:r>
            <a:r>
              <a:rPr kumimoji="0" lang="pt-PT" sz="1400" b="0" i="0"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Estas impressoras trabalham sobre uma matriz de agulhas que pressionam uma fita tintada sobre o papel. A velocidade é calculada em </a:t>
            </a:r>
            <a:r>
              <a:rPr kumimoji="0" lang="pt-PT"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cps</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(caracteres por segundo). Utilizada em áreas onde não se precisa de qualidade na impressão, na maioria dos casos em serviços internos.</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409575" algn="l"/>
              </a:tabLst>
            </a:pPr>
            <a:r>
              <a:rPr kumimoji="0" lang="pt-PT" sz="1400" b="1" i="0"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Jato de tinta: </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Nesta impressora cada caractere é desenhado sobre uma matriz de pontos, as informações são transferidas para um cartucho que possui orifícios, por onde a tinta é acionada por impulsos elétricos. Velocidade – </a:t>
            </a:r>
            <a:r>
              <a:rPr kumimoji="0" lang="pt-PT"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ppm</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(página por minuto). </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409575" algn="l"/>
              </a:tabLst>
            </a:pPr>
            <a:r>
              <a:rPr kumimoji="0" lang="pt-PT" sz="1400" b="1" i="0"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Laser: </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O processo de impressão é semelhante ao das fotocopiadoras. A página é projetada inteira em um cilindro e depois para o papel. Utiliza o toner como fonte de impressão. Sua velocidade também é medida na forma – </a:t>
            </a:r>
            <a:r>
              <a:rPr kumimoji="0" lang="pt-PT" sz="1400" b="0" i="0"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ppm</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(página por minuto). </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tab pos="409575" algn="l"/>
              </a:tabLst>
            </a:pPr>
            <a:r>
              <a:rPr kumimoji="0" lang="pt-PT" sz="1400" b="1" i="0"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Térmica: </a:t>
            </a:r>
            <a:r>
              <a:rPr kumimoji="0" lang="pt-PT" sz="1400"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Utiliza a sensibilidade do papel térmico gerado pelo aquecimento de agulha de impressão. Este tipo de tecnologia é usado na maioria dos fax similares no mercado. Tem como desvantagem em relação às outras, o fato de que os dados por ela impressos desaparecem com o tempo. </a:t>
            </a:r>
            <a:endParaRPr kumimoji="0" lang="pt-PT" sz="14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20841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36"/>
          <p:cNvSpPr txBox="1">
            <a:spLocks noChangeArrowheads="1"/>
          </p:cNvSpPr>
          <p:nvPr/>
        </p:nvSpPr>
        <p:spPr bwMode="auto">
          <a:xfrm>
            <a:off x="1835696" y="1960137"/>
            <a:ext cx="5425008" cy="707886"/>
          </a:xfrm>
          <a:prstGeom prst="rect">
            <a:avLst/>
          </a:prstGeom>
          <a:noFill/>
          <a:ln w="9525">
            <a:noFill/>
            <a:miter lim="800000"/>
            <a:headEnd/>
            <a:tailEnd/>
          </a:ln>
          <a:effectLst/>
        </p:spPr>
        <p:txBody>
          <a:bodyPr wrap="square">
            <a:spAutoFit/>
          </a:bodyPr>
          <a:lstStyle/>
          <a:p>
            <a:r>
              <a:rPr lang="pt-BR" sz="2000" b="1" dirty="0"/>
              <a:t>Matriciais</a:t>
            </a:r>
            <a:r>
              <a:rPr lang="pt-BR" sz="2000" dirty="0"/>
              <a:t> : Baixa qualidade, barulhentas, </a:t>
            </a:r>
            <a:r>
              <a:rPr lang="pt-BR" sz="2000" dirty="0" smtClean="0"/>
              <a:t>económicas</a:t>
            </a:r>
            <a:r>
              <a:rPr lang="pt-BR" sz="2000" dirty="0"/>
              <a:t>.</a:t>
            </a:r>
          </a:p>
        </p:txBody>
      </p:sp>
      <p:sp>
        <p:nvSpPr>
          <p:cNvPr id="3" name="Text Box 1037"/>
          <p:cNvSpPr txBox="1">
            <a:spLocks noChangeArrowheads="1"/>
          </p:cNvSpPr>
          <p:nvPr/>
        </p:nvSpPr>
        <p:spPr bwMode="auto">
          <a:xfrm>
            <a:off x="1943200" y="2825943"/>
            <a:ext cx="7200800" cy="1323439"/>
          </a:xfrm>
          <a:prstGeom prst="rect">
            <a:avLst/>
          </a:prstGeom>
          <a:noFill/>
          <a:ln w="9525">
            <a:noFill/>
            <a:miter lim="800000"/>
            <a:headEnd/>
            <a:tailEnd/>
          </a:ln>
          <a:effectLst/>
        </p:spPr>
        <p:txBody>
          <a:bodyPr wrap="square">
            <a:spAutoFit/>
          </a:bodyPr>
          <a:lstStyle/>
          <a:p>
            <a:pPr algn="just"/>
            <a:r>
              <a:rPr lang="pt-BR" sz="2000" b="1" dirty="0"/>
              <a:t>Jato de tinta</a:t>
            </a:r>
            <a:r>
              <a:rPr lang="pt-BR" sz="2000" dirty="0"/>
              <a:t>  :Orifícios borrifam tinta  de secagem rápida. Boa </a:t>
            </a:r>
            <a:r>
              <a:rPr lang="pt-BR" sz="2000" dirty="0" smtClean="0"/>
              <a:t>qualidade</a:t>
            </a:r>
            <a:r>
              <a:rPr lang="pt-BR" sz="2000" dirty="0" smtClean="0"/>
              <a:t>.</a:t>
            </a:r>
          </a:p>
          <a:p>
            <a:pPr algn="just"/>
            <a:endParaRPr lang="pt-BR" sz="2000" dirty="0" smtClean="0"/>
          </a:p>
          <a:p>
            <a:pPr algn="just"/>
            <a:endParaRPr lang="pt-BR" sz="2000" dirty="0"/>
          </a:p>
        </p:txBody>
      </p:sp>
      <p:sp>
        <p:nvSpPr>
          <p:cNvPr id="4" name="Text Box 1038"/>
          <p:cNvSpPr txBox="1">
            <a:spLocks noChangeArrowheads="1"/>
          </p:cNvSpPr>
          <p:nvPr/>
        </p:nvSpPr>
        <p:spPr bwMode="auto">
          <a:xfrm>
            <a:off x="1928794" y="4435626"/>
            <a:ext cx="4613314" cy="707886"/>
          </a:xfrm>
          <a:prstGeom prst="rect">
            <a:avLst/>
          </a:prstGeom>
          <a:noFill/>
          <a:ln w="9525">
            <a:noFill/>
            <a:miter lim="800000"/>
            <a:headEnd/>
            <a:tailEnd/>
          </a:ln>
          <a:effectLst/>
        </p:spPr>
        <p:txBody>
          <a:bodyPr wrap="square">
            <a:spAutoFit/>
          </a:bodyPr>
          <a:lstStyle/>
          <a:p>
            <a:r>
              <a:rPr lang="pt-BR" sz="2000" b="1" dirty="0"/>
              <a:t>Laser</a:t>
            </a:r>
            <a:r>
              <a:rPr lang="pt-BR" sz="2000" dirty="0"/>
              <a:t> – Rápida, silenciosa, qualidade </a:t>
            </a:r>
            <a:r>
              <a:rPr lang="pt-BR" sz="2000" dirty="0" smtClean="0"/>
              <a:t>excelente.</a:t>
            </a:r>
            <a:endParaRPr lang="pt-BR" sz="2000" dirty="0"/>
          </a:p>
        </p:txBody>
      </p:sp>
      <p:sp>
        <p:nvSpPr>
          <p:cNvPr id="6" name="Text Box 1038"/>
          <p:cNvSpPr txBox="1">
            <a:spLocks noChangeArrowheads="1"/>
          </p:cNvSpPr>
          <p:nvPr/>
        </p:nvSpPr>
        <p:spPr bwMode="auto">
          <a:xfrm>
            <a:off x="1857356" y="3429000"/>
            <a:ext cx="5409943" cy="707886"/>
          </a:xfrm>
          <a:prstGeom prst="rect">
            <a:avLst/>
          </a:prstGeom>
          <a:noFill/>
          <a:ln w="9525">
            <a:noFill/>
            <a:miter lim="800000"/>
            <a:headEnd/>
            <a:tailEnd/>
          </a:ln>
          <a:effectLst/>
        </p:spPr>
        <p:txBody>
          <a:bodyPr wrap="square">
            <a:spAutoFit/>
          </a:bodyPr>
          <a:lstStyle/>
          <a:p>
            <a:r>
              <a:rPr lang="pt-BR" sz="2000" dirty="0" smtClean="0"/>
              <a:t> </a:t>
            </a:r>
            <a:r>
              <a:rPr lang="pt-BR" sz="2000" b="1" dirty="0" smtClean="0"/>
              <a:t>Multifunções</a:t>
            </a:r>
            <a:r>
              <a:rPr lang="pt-BR" sz="2000" dirty="0" smtClean="0"/>
              <a:t>  - Impressora, Scaner, Fax, Fotocopiadora.</a:t>
            </a:r>
            <a:endParaRPr lang="pt-BR" sz="2000" dirty="0"/>
          </a:p>
        </p:txBody>
      </p:sp>
      <p:pic>
        <p:nvPicPr>
          <p:cNvPr id="8" name="Picture 2" descr="http://t1.gstatic.com/images?q=tbn:ANd9GcSxk4QliTTbcAG0kOt4nkRdBM-uCUTV4OdHTpSJmvjBo-PYkHoP"/>
          <p:cNvPicPr>
            <a:picLocks noChangeAspect="1" noChangeArrowheads="1"/>
          </p:cNvPicPr>
          <p:nvPr/>
        </p:nvPicPr>
        <p:blipFill>
          <a:blip r:embed="rId2" cstate="print"/>
          <a:srcRect/>
          <a:stretch>
            <a:fillRect/>
          </a:stretch>
        </p:blipFill>
        <p:spPr bwMode="auto">
          <a:xfrm>
            <a:off x="323528" y="2643182"/>
            <a:ext cx="1512168" cy="1512168"/>
          </a:xfrm>
          <a:prstGeom prst="rect">
            <a:avLst/>
          </a:prstGeom>
          <a:noFill/>
        </p:spPr>
      </p:pic>
      <p:pic>
        <p:nvPicPr>
          <p:cNvPr id="9" name="Picture 2" descr="http://t3.gstatic.com/images?q=tbn:ANd9GcRWQNnlWkNJZool7S-Hg7jpk8llkMyJf7rExBt5a6PB-A9pDo1T"/>
          <p:cNvPicPr>
            <a:picLocks noChangeAspect="1" noChangeArrowheads="1"/>
          </p:cNvPicPr>
          <p:nvPr/>
        </p:nvPicPr>
        <p:blipFill>
          <a:blip r:embed="rId3" cstate="print"/>
          <a:srcRect/>
          <a:stretch>
            <a:fillRect/>
          </a:stretch>
        </p:blipFill>
        <p:spPr bwMode="auto">
          <a:xfrm>
            <a:off x="428596" y="1571612"/>
            <a:ext cx="1313087" cy="1080120"/>
          </a:xfrm>
          <a:prstGeom prst="rect">
            <a:avLst/>
          </a:prstGeom>
          <a:noFill/>
        </p:spPr>
      </p:pic>
      <p:pic>
        <p:nvPicPr>
          <p:cNvPr id="10" name="Picture 4" descr="http://t2.gstatic.com/images?q=tbn:ANd9GcTpO6BIAA5HwS4nn29rYrpxu-YCGBheqKcSjop8haCg6d9bCk4g"/>
          <p:cNvPicPr>
            <a:picLocks noChangeAspect="1" noChangeArrowheads="1"/>
          </p:cNvPicPr>
          <p:nvPr/>
        </p:nvPicPr>
        <p:blipFill>
          <a:blip r:embed="rId4" cstate="print"/>
          <a:srcRect/>
          <a:stretch>
            <a:fillRect/>
          </a:stretch>
        </p:blipFill>
        <p:spPr bwMode="auto">
          <a:xfrm>
            <a:off x="357158" y="4143380"/>
            <a:ext cx="1461250" cy="1021425"/>
          </a:xfrm>
          <a:prstGeom prst="rect">
            <a:avLst/>
          </a:prstGeom>
          <a:noFill/>
        </p:spPr>
      </p:pic>
      <p:sp>
        <p:nvSpPr>
          <p:cNvPr id="12" name="CaixaDeTexto 11"/>
          <p:cNvSpPr txBox="1"/>
          <p:nvPr/>
        </p:nvSpPr>
        <p:spPr>
          <a:xfrm>
            <a:off x="1928794" y="5443381"/>
            <a:ext cx="6929485" cy="1200329"/>
          </a:xfrm>
          <a:prstGeom prst="rect">
            <a:avLst/>
          </a:prstGeom>
          <a:noFill/>
        </p:spPr>
        <p:txBody>
          <a:bodyPr wrap="square" rtlCol="0">
            <a:spAutoFit/>
          </a:bodyPr>
          <a:lstStyle/>
          <a:p>
            <a:r>
              <a:rPr lang="pt-BR" b="1" dirty="0" smtClean="0"/>
              <a:t>Impressora </a:t>
            </a:r>
            <a:r>
              <a:rPr lang="pt-BR" b="1" dirty="0" smtClean="0"/>
              <a:t>térmica</a:t>
            </a:r>
            <a:r>
              <a:rPr lang="pt-BR" dirty="0" smtClean="0"/>
              <a:t> </a:t>
            </a:r>
            <a:r>
              <a:rPr lang="pt-BR" dirty="0" smtClean="0"/>
              <a:t>- produz </a:t>
            </a:r>
            <a:r>
              <a:rPr lang="pt-BR" dirty="0" smtClean="0"/>
              <a:t>uma imagem impressa </a:t>
            </a:r>
            <a:r>
              <a:rPr lang="pt-BR" dirty="0" smtClean="0"/>
              <a:t>esfriando e esquentando </a:t>
            </a:r>
            <a:r>
              <a:rPr lang="pt-BR" dirty="0" smtClean="0"/>
              <a:t>seletivamente papel </a:t>
            </a:r>
            <a:r>
              <a:rPr lang="pt-BR" dirty="0" smtClean="0"/>
              <a:t>termo crômico</a:t>
            </a:r>
            <a:r>
              <a:rPr lang="pt-BR" dirty="0" smtClean="0"/>
              <a:t>  </a:t>
            </a:r>
            <a:endParaRPr lang="pt-BR" dirty="0" smtClean="0"/>
          </a:p>
          <a:p>
            <a:endParaRPr lang="pt-BR" dirty="0" smtClean="0"/>
          </a:p>
          <a:p>
            <a:endParaRPr lang="pt-BR" dirty="0"/>
          </a:p>
        </p:txBody>
      </p:sp>
      <p:sp>
        <p:nvSpPr>
          <p:cNvPr id="59394" name="AutoShape 2" descr="Resultado de imagem para impressoras termic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t-BR"/>
          </a:p>
        </p:txBody>
      </p:sp>
      <p:pic>
        <p:nvPicPr>
          <p:cNvPr id="13" name="Imagem 12" descr="download.jpg"/>
          <p:cNvPicPr>
            <a:picLocks noChangeAspect="1"/>
          </p:cNvPicPr>
          <p:nvPr/>
        </p:nvPicPr>
        <p:blipFill>
          <a:blip r:embed="rId5"/>
          <a:stretch>
            <a:fillRect/>
          </a:stretch>
        </p:blipFill>
        <p:spPr>
          <a:xfrm>
            <a:off x="357158" y="5214950"/>
            <a:ext cx="1264115" cy="1357322"/>
          </a:xfrm>
          <a:prstGeom prst="rect">
            <a:avLst/>
          </a:prstGeom>
        </p:spPr>
      </p:pic>
    </p:spTree>
    <p:extLst>
      <p:ext uri="{BB962C8B-B14F-4D97-AF65-F5344CB8AC3E}">
        <p14:creationId xmlns:p14="http://schemas.microsoft.com/office/powerpoint/2010/main" xmlns="" val="1477063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ppt_x</p:attrName>
                                        </p:attrNameLst>
                                      </p:cBhvr>
                                      <p:tavLst>
                                        <p:tav tm="0">
                                          <p:val>
                                            <p:strVal val="#ppt_x-.2"/>
                                          </p:val>
                                        </p:tav>
                                        <p:tav tm="100000">
                                          <p:val>
                                            <p:strVal val="#ppt_x"/>
                                          </p:val>
                                        </p:tav>
                                      </p:tavLst>
                                    </p:anim>
                                    <p:anim calcmode="lin" valueType="num">
                                      <p:cBhvr>
                                        <p:cTn id="20"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ppt_x</p:attrName>
                                        </p:attrNameLst>
                                      </p:cBhvr>
                                      <p:tavLst>
                                        <p:tav tm="0">
                                          <p:val>
                                            <p:strVal val="#ppt_x-.2"/>
                                          </p:val>
                                        </p:tav>
                                        <p:tav tm="100000">
                                          <p:val>
                                            <p:strVal val="#ppt_x"/>
                                          </p:val>
                                        </p:tav>
                                      </p:tavLst>
                                    </p:anim>
                                    <p:anim calcmode="lin" valueType="num">
                                      <p:cBhvr>
                                        <p:cTn id="2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6"/>
                                        </p:tgtEl>
                                      </p:cBhvr>
                                    </p:animEffect>
                                  </p:childTnLst>
                                </p:cTn>
                              </p:par>
                              <p:par>
                                <p:cTn id="27" presetID="2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1000" fill="hold"/>
                                        <p:tgtEl>
                                          <p:spTgt spid="4"/>
                                        </p:tgtEl>
                                        <p:attrNameLst>
                                          <p:attrName>ppt_x</p:attrName>
                                        </p:attrNameLst>
                                      </p:cBhvr>
                                      <p:tavLst>
                                        <p:tav tm="0">
                                          <p:val>
                                            <p:strVal val="#ppt_x-.2"/>
                                          </p:val>
                                        </p:tav>
                                        <p:tav tm="100000">
                                          <p:val>
                                            <p:strVal val="#ppt_x"/>
                                          </p:val>
                                        </p:tav>
                                      </p:tavLst>
                                    </p:anim>
                                    <p:anim calcmode="lin" valueType="num">
                                      <p:cBhvr>
                                        <p:cTn id="37"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8" dur="1000"/>
                                        <p:tgtEl>
                                          <p:spTgt spid="4"/>
                                        </p:tgtEl>
                                      </p:cBhvr>
                                    </p:animEffect>
                                  </p:childTnLst>
                                </p:cTn>
                              </p:par>
                              <p:par>
                                <p:cTn id="39" presetID="2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ppt_x</p:attrName>
                                        </p:attrNameLst>
                                      </p:cBhvr>
                                      <p:tavLst>
                                        <p:tav tm="0">
                                          <p:val>
                                            <p:strVal val="#ppt_x-.2"/>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rot="10800000" flipV="1">
            <a:off x="1259632" y="1500174"/>
            <a:ext cx="72008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pt-PT"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Leitor de Código de Barra – (Entrada): </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Consiste em um sistema que lê opticamente o código de barras e o transforma em um número para o computador processar. </a:t>
            </a:r>
            <a:endParaRPr kumimoji="0" lang="pt-PT"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pt-PT"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Leitor de cartões – (Entrada): </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Consiste em um sistema que lê cartões perfurados, gabaritos de provas, cartões magnéticos de bancos e etc. </a:t>
            </a:r>
            <a:endParaRPr kumimoji="0" lang="pt-PT"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pt-PT"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Caneta ótica – (Entrada): </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É usada diretamente na tela do computador. </a:t>
            </a:r>
            <a:endParaRPr kumimoji="0" lang="pt-PT" b="0" i="0" u="none" strike="noStrike" cap="none" normalizeH="0" baseline="0" dirty="0" smtClean="0">
              <a:ln>
                <a:noFill/>
              </a:ln>
              <a:solidFill>
                <a:schemeClr val="tx1"/>
              </a:solidFill>
              <a:effectLst/>
              <a:latin typeface="Arial" pitchFamily="34" charset="0"/>
              <a:cs typeface="Arial" pitchFamily="34" charset="0"/>
            </a:endParaRPr>
          </a:p>
          <a:p>
            <a:pPr marL="285750" marR="0" lvl="0" indent="-285750" algn="just" defTabSz="914400" rtl="0" eaLnBrk="0" fontAlgn="base" latinLnBrk="0" hangingPunct="0">
              <a:lnSpc>
                <a:spcPct val="100000"/>
              </a:lnSpc>
              <a:spcBef>
                <a:spcPts val="600"/>
              </a:spcBef>
              <a:spcAft>
                <a:spcPts val="600"/>
              </a:spcAft>
              <a:buClrTx/>
              <a:buSzTx/>
              <a:buFont typeface="Arial" panose="020B0604020202020204" pitchFamily="34" charset="0"/>
              <a:buChar char="•"/>
              <a:tabLst/>
            </a:pPr>
            <a:r>
              <a:rPr kumimoji="0" lang="pt-PT"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Scanner – (Entrada): </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Serve para capturar imagens e codificar em pontos na tela do computador. Pode ser monocromático (tons cinza) ou colorido, de mão ou de mesa. A medida de qualidade de um scanner é feita em pontos por polegada (</a:t>
            </a:r>
            <a:r>
              <a:rPr kumimoji="0" lang="pt-PT" b="1" i="1" u="none" strike="noStrike" cap="none" normalizeH="0" baseline="0" dirty="0" err="1" smtClean="0">
                <a:ln>
                  <a:noFill/>
                </a:ln>
                <a:solidFill>
                  <a:schemeClr val="tx1"/>
                </a:solidFill>
                <a:effectLst/>
                <a:latin typeface="Verdana" pitchFamily="34" charset="0"/>
                <a:ea typeface="Times New Roman" pitchFamily="18" charset="0"/>
                <a:cs typeface="Times New Roman" pitchFamily="18" charset="0"/>
              </a:rPr>
              <a:t>DPI</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ou seja, quanto maior o número de pontos por polegada, melhor será sua definição. </a:t>
            </a:r>
            <a:endParaRPr kumimoji="0" lang="pt-PT" b="0" i="0" u="none" strike="noStrike" cap="none" normalizeH="0" baseline="0" dirty="0" smtClean="0">
              <a:ln>
                <a:noFill/>
              </a:ln>
              <a:solidFill>
                <a:schemeClr val="tx1"/>
              </a:solidFill>
              <a:effectLst/>
              <a:latin typeface="Arial" pitchFamily="34" charset="0"/>
              <a:cs typeface="Arial" pitchFamily="34" charset="0"/>
            </a:endParaRPr>
          </a:p>
          <a:p>
            <a:pPr marL="0" marR="0" lvl="0" indent="304800" algn="just" defTabSz="914400" rtl="0" eaLnBrk="0" fontAlgn="base" latinLnBrk="0" hangingPunct="0">
              <a:lnSpc>
                <a:spcPct val="100000"/>
              </a:lnSpc>
              <a:spcBef>
                <a:spcPts val="600"/>
              </a:spcBef>
              <a:spcAft>
                <a:spcPts val="600"/>
              </a:spcAft>
              <a:buClrTx/>
              <a:buSzTx/>
              <a:buFontTx/>
              <a:buNone/>
              <a:tabLst/>
            </a:pP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7282550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1" name="Picture 1029" descr="C:\Marcia\NoticiaAgora\mouse.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97520" y="1329820"/>
            <a:ext cx="1800200" cy="1156874"/>
          </a:xfrm>
          <a:prstGeom prst="rect">
            <a:avLst/>
          </a:prstGeom>
          <a:noFill/>
        </p:spPr>
      </p:pic>
      <p:sp>
        <p:nvSpPr>
          <p:cNvPr id="29711" name="Text Box 1039"/>
          <p:cNvSpPr txBox="1">
            <a:spLocks noChangeArrowheads="1"/>
          </p:cNvSpPr>
          <p:nvPr/>
        </p:nvSpPr>
        <p:spPr bwMode="auto">
          <a:xfrm>
            <a:off x="2011028" y="2540914"/>
            <a:ext cx="997389" cy="400110"/>
          </a:xfrm>
          <a:prstGeom prst="rect">
            <a:avLst/>
          </a:prstGeom>
          <a:noFill/>
          <a:ln w="9525">
            <a:noFill/>
            <a:miter lim="800000"/>
            <a:headEnd/>
            <a:tailEnd/>
          </a:ln>
          <a:effectLst/>
        </p:spPr>
        <p:txBody>
          <a:bodyPr wrap="none">
            <a:spAutoFit/>
          </a:bodyPr>
          <a:lstStyle/>
          <a:p>
            <a:r>
              <a:rPr lang="pt-BR" sz="2000" b="1" dirty="0" smtClean="0">
                <a:latin typeface="Arial" pitchFamily="34" charset="0"/>
                <a:cs typeface="Arial" pitchFamily="34" charset="0"/>
              </a:rPr>
              <a:t>Mouse</a:t>
            </a:r>
            <a:endParaRPr lang="pt-BR" sz="2000" b="1" dirty="0">
              <a:latin typeface="Arial" pitchFamily="34" charset="0"/>
              <a:cs typeface="Arial" pitchFamily="34" charset="0"/>
            </a:endParaRPr>
          </a:p>
        </p:txBody>
      </p:sp>
      <p:pic>
        <p:nvPicPr>
          <p:cNvPr id="22" name="Picture 10" descr="C:\Marcia\NoticiaAgora\teclado.jpg"/>
          <p:cNvPicPr>
            <a:picLocks noChangeAspect="1" noChangeArrowheads="1"/>
          </p:cNvPicPr>
          <p:nvPr/>
        </p:nvPicPr>
        <p:blipFill>
          <a:blip r:embed="rId3" cstate="print"/>
          <a:srcRect/>
          <a:stretch>
            <a:fillRect/>
          </a:stretch>
        </p:blipFill>
        <p:spPr bwMode="auto">
          <a:xfrm>
            <a:off x="285720" y="3061843"/>
            <a:ext cx="3232651" cy="1795917"/>
          </a:xfrm>
          <a:prstGeom prst="rect">
            <a:avLst/>
          </a:prstGeom>
          <a:noFill/>
        </p:spPr>
      </p:pic>
      <p:sp>
        <p:nvSpPr>
          <p:cNvPr id="23" name="Text Box 1039"/>
          <p:cNvSpPr txBox="1">
            <a:spLocks noChangeArrowheads="1"/>
          </p:cNvSpPr>
          <p:nvPr/>
        </p:nvSpPr>
        <p:spPr bwMode="auto">
          <a:xfrm>
            <a:off x="1403719" y="4767916"/>
            <a:ext cx="1135439" cy="400110"/>
          </a:xfrm>
          <a:prstGeom prst="rect">
            <a:avLst/>
          </a:prstGeom>
          <a:noFill/>
          <a:ln w="9525">
            <a:noFill/>
            <a:miter lim="800000"/>
            <a:headEnd/>
            <a:tailEnd/>
          </a:ln>
          <a:effectLst/>
        </p:spPr>
        <p:txBody>
          <a:bodyPr wrap="none">
            <a:spAutoFit/>
          </a:bodyPr>
          <a:lstStyle/>
          <a:p>
            <a:r>
              <a:rPr lang="pt-BR" sz="2000" b="1" dirty="0" smtClean="0">
                <a:latin typeface="Arial" pitchFamily="34" charset="0"/>
                <a:cs typeface="Arial" pitchFamily="34" charset="0"/>
              </a:rPr>
              <a:t>Teclado</a:t>
            </a:r>
            <a:endParaRPr lang="pt-BR" sz="2000" b="1" dirty="0">
              <a:latin typeface="Arial" pitchFamily="34" charset="0"/>
              <a:cs typeface="Arial" pitchFamily="34" charset="0"/>
            </a:endParaRPr>
          </a:p>
        </p:txBody>
      </p:sp>
      <p:pic>
        <p:nvPicPr>
          <p:cNvPr id="24" name="Picture 2" descr="http://t0.gstatic.com/images?q=tbn:ANd9GcQJAQRqw76Uhf8c0gE2cl_dHCQNhZJ_rSted4WAr2vwIBb51LwpvA"/>
          <p:cNvPicPr>
            <a:picLocks noChangeAspect="1" noChangeArrowheads="1"/>
          </p:cNvPicPr>
          <p:nvPr/>
        </p:nvPicPr>
        <p:blipFill>
          <a:blip r:embed="rId4" cstate="print"/>
          <a:srcRect/>
          <a:stretch>
            <a:fillRect/>
          </a:stretch>
        </p:blipFill>
        <p:spPr bwMode="auto">
          <a:xfrm>
            <a:off x="5384420" y="1329820"/>
            <a:ext cx="1759348" cy="1512168"/>
          </a:xfrm>
          <a:prstGeom prst="rect">
            <a:avLst/>
          </a:prstGeom>
          <a:noFill/>
        </p:spPr>
      </p:pic>
      <p:sp>
        <p:nvSpPr>
          <p:cNvPr id="26" name="Rectângulo 25"/>
          <p:cNvSpPr/>
          <p:nvPr/>
        </p:nvSpPr>
        <p:spPr>
          <a:xfrm>
            <a:off x="5866140" y="2928168"/>
            <a:ext cx="1219608" cy="369332"/>
          </a:xfrm>
          <a:prstGeom prst="rect">
            <a:avLst/>
          </a:prstGeom>
        </p:spPr>
        <p:txBody>
          <a:bodyPr wrap="square">
            <a:spAutoFit/>
          </a:bodyPr>
          <a:lstStyle/>
          <a:p>
            <a:r>
              <a:rPr lang="pt-BR" b="1" dirty="0" smtClean="0"/>
              <a:t>Monitor</a:t>
            </a:r>
            <a:endParaRPr lang="pt-BR" b="1" dirty="0"/>
          </a:p>
        </p:txBody>
      </p:sp>
      <p:pic>
        <p:nvPicPr>
          <p:cNvPr id="27" name="Picture 13" descr="C:\Marcia\NoticiaAgora\scanner.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29058" y="3418170"/>
            <a:ext cx="2542114" cy="1368152"/>
          </a:xfrm>
          <a:prstGeom prst="rect">
            <a:avLst/>
          </a:prstGeom>
          <a:noFill/>
        </p:spPr>
      </p:pic>
      <p:sp>
        <p:nvSpPr>
          <p:cNvPr id="28" name="Rectângulo 27"/>
          <p:cNvSpPr/>
          <p:nvPr/>
        </p:nvSpPr>
        <p:spPr>
          <a:xfrm>
            <a:off x="4096767" y="4583250"/>
            <a:ext cx="946349" cy="369332"/>
          </a:xfrm>
          <a:prstGeom prst="rect">
            <a:avLst/>
          </a:prstGeom>
        </p:spPr>
        <p:txBody>
          <a:bodyPr wrap="none">
            <a:spAutoFit/>
          </a:bodyPr>
          <a:lstStyle/>
          <a:p>
            <a:r>
              <a:rPr lang="pt-BR" b="1" dirty="0" smtClean="0"/>
              <a:t>Scanner</a:t>
            </a:r>
            <a:endParaRPr lang="pt-PT" dirty="0"/>
          </a:p>
        </p:txBody>
      </p:sp>
      <p:pic>
        <p:nvPicPr>
          <p:cNvPr id="2050" name="Picture 2"/>
          <p:cNvPicPr>
            <a:picLocks noChangeAspect="1" noChangeArrowheads="1"/>
          </p:cNvPicPr>
          <p:nvPr/>
        </p:nvPicPr>
        <p:blipFill>
          <a:blip r:embed="rId6" cstate="print"/>
          <a:srcRect/>
          <a:stretch>
            <a:fillRect/>
          </a:stretch>
        </p:blipFill>
        <p:spPr bwMode="auto">
          <a:xfrm>
            <a:off x="5051781" y="5290782"/>
            <a:ext cx="1806235" cy="1234998"/>
          </a:xfrm>
          <a:prstGeom prst="rect">
            <a:avLst/>
          </a:prstGeom>
          <a:noFill/>
          <a:ln w="9525">
            <a:noFill/>
            <a:miter lim="800000"/>
            <a:headEnd/>
            <a:tailEnd/>
          </a:ln>
        </p:spPr>
      </p:pic>
      <p:sp>
        <p:nvSpPr>
          <p:cNvPr id="29" name="Rectângulo 28"/>
          <p:cNvSpPr/>
          <p:nvPr/>
        </p:nvSpPr>
        <p:spPr>
          <a:xfrm>
            <a:off x="2571736" y="5844668"/>
            <a:ext cx="2105128" cy="369332"/>
          </a:xfrm>
          <a:prstGeom prst="rect">
            <a:avLst/>
          </a:prstGeom>
        </p:spPr>
        <p:txBody>
          <a:bodyPr wrap="none">
            <a:spAutoFit/>
          </a:bodyPr>
          <a:lstStyle/>
          <a:p>
            <a:r>
              <a:rPr lang="pt-BR" b="1" dirty="0" smtClean="0"/>
              <a:t>Leitor Código Barras</a:t>
            </a:r>
            <a:endParaRPr lang="pt-PT" dirty="0"/>
          </a:p>
        </p:txBody>
      </p:sp>
      <p:pic>
        <p:nvPicPr>
          <p:cNvPr id="2051" name="Picture 3"/>
          <p:cNvPicPr>
            <a:picLocks noChangeAspect="1" noChangeArrowheads="1"/>
          </p:cNvPicPr>
          <p:nvPr/>
        </p:nvPicPr>
        <p:blipFill>
          <a:blip r:embed="rId7" cstate="print"/>
          <a:srcRect/>
          <a:stretch>
            <a:fillRect/>
          </a:stretch>
        </p:blipFill>
        <p:spPr bwMode="auto">
          <a:xfrm>
            <a:off x="6948264" y="3631228"/>
            <a:ext cx="1907704" cy="1321354"/>
          </a:xfrm>
          <a:prstGeom prst="rect">
            <a:avLst/>
          </a:prstGeom>
          <a:noFill/>
          <a:ln w="9525">
            <a:noFill/>
            <a:miter lim="800000"/>
            <a:headEnd/>
            <a:tailEnd/>
          </a:ln>
        </p:spPr>
      </p:pic>
      <p:sp>
        <p:nvSpPr>
          <p:cNvPr id="30" name="Rectângulo 29"/>
          <p:cNvSpPr/>
          <p:nvPr/>
        </p:nvSpPr>
        <p:spPr>
          <a:xfrm>
            <a:off x="7076863" y="4921450"/>
            <a:ext cx="1159292" cy="369332"/>
          </a:xfrm>
          <a:prstGeom prst="rect">
            <a:avLst/>
          </a:prstGeom>
        </p:spPr>
        <p:txBody>
          <a:bodyPr wrap="none">
            <a:spAutoFit/>
          </a:bodyPr>
          <a:lstStyle/>
          <a:p>
            <a:r>
              <a:rPr lang="pt-BR" b="1" dirty="0" smtClean="0"/>
              <a:t>Câmara  </a:t>
            </a:r>
            <a:endParaRPr lang="pt-PT" dirty="0"/>
          </a:p>
        </p:txBody>
      </p:sp>
    </p:spTree>
    <p:extLst>
      <p:ext uri="{BB962C8B-B14F-4D97-AF65-F5344CB8AC3E}">
        <p14:creationId xmlns:p14="http://schemas.microsoft.com/office/powerpoint/2010/main" xmlns="" val="19599809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642910" y="1731427"/>
            <a:ext cx="8286808" cy="4555093"/>
          </a:xfrm>
          <a:prstGeom prst="rect">
            <a:avLst/>
          </a:prstGeom>
        </p:spPr>
        <p:txBody>
          <a:bodyPr wrap="square">
            <a:spAutoFit/>
          </a:bodyPr>
          <a:lstStyle/>
          <a:p>
            <a:pPr marL="285750" lvl="0" indent="-285750">
              <a:buFont typeface="Arial" panose="020B0604020202020204" pitchFamily="34" charset="0"/>
              <a:buChar char="•"/>
            </a:pPr>
            <a:r>
              <a:rPr lang="pt-BR" sz="2800" dirty="0" smtClean="0"/>
              <a:t>Vantagens </a:t>
            </a:r>
            <a:r>
              <a:rPr lang="pt-BR" sz="2800" dirty="0"/>
              <a:t>e Desvantagens do Uso do </a:t>
            </a:r>
            <a:r>
              <a:rPr lang="pt-BR" sz="2800" dirty="0" smtClean="0"/>
              <a:t>Computador.</a:t>
            </a:r>
            <a:endParaRPr lang="pt-BR" sz="2800" dirty="0"/>
          </a:p>
          <a:p>
            <a:pPr marL="285750" lvl="0" indent="-285750">
              <a:buFont typeface="Arial" panose="020B0604020202020204" pitchFamily="34" charset="0"/>
              <a:buChar char="•"/>
            </a:pPr>
            <a:r>
              <a:rPr lang="pt-BR" sz="2800" dirty="0"/>
              <a:t>Conceitos Básicos de </a:t>
            </a:r>
            <a:r>
              <a:rPr lang="pt-BR" sz="2800" dirty="0" smtClean="0"/>
              <a:t>Hardware.</a:t>
            </a:r>
            <a:endParaRPr lang="pt-BR" sz="2800" dirty="0"/>
          </a:p>
          <a:p>
            <a:pPr marL="285750" lvl="0" indent="-285750">
              <a:buFont typeface="Arial" panose="020B0604020202020204" pitchFamily="34" charset="0"/>
              <a:buChar char="•"/>
            </a:pPr>
            <a:r>
              <a:rPr lang="pt-BR" sz="2800" dirty="0"/>
              <a:t>Placa Mãe, Memória, Discos Rígidos, </a:t>
            </a:r>
            <a:r>
              <a:rPr lang="pt-BR" sz="2800" dirty="0" smtClean="0"/>
              <a:t>processador.</a:t>
            </a:r>
            <a:endParaRPr lang="pt-BR" sz="2800" dirty="0"/>
          </a:p>
          <a:p>
            <a:pPr marL="285750" lvl="0" indent="-285750">
              <a:buFont typeface="Arial" panose="020B0604020202020204" pitchFamily="34" charset="0"/>
              <a:buChar char="•"/>
            </a:pPr>
            <a:r>
              <a:rPr lang="pt-BR" sz="2800" dirty="0"/>
              <a:t>Periféricos de Entrada e Saída e armazenamento de </a:t>
            </a:r>
            <a:r>
              <a:rPr lang="pt-BR" sz="2800" dirty="0" smtClean="0"/>
              <a:t>dados.</a:t>
            </a:r>
            <a:endParaRPr lang="pt-BR" sz="2800" dirty="0"/>
          </a:p>
          <a:p>
            <a:pPr marL="285750" lvl="0" indent="-285750">
              <a:buFont typeface="Arial" panose="020B0604020202020204" pitchFamily="34" charset="0"/>
              <a:buChar char="•"/>
            </a:pPr>
            <a:r>
              <a:rPr lang="pt-BR" sz="2800" dirty="0"/>
              <a:t>Conceitos Básicos de </a:t>
            </a:r>
            <a:r>
              <a:rPr lang="pt-BR" sz="2800" dirty="0" smtClean="0"/>
              <a:t>Software.</a:t>
            </a:r>
            <a:endParaRPr lang="pt-BR" sz="2800" dirty="0"/>
          </a:p>
          <a:p>
            <a:pPr marL="285750" lvl="0" indent="-285750">
              <a:buFont typeface="Arial" panose="020B0604020202020204" pitchFamily="34" charset="0"/>
              <a:buChar char="•"/>
            </a:pPr>
            <a:r>
              <a:rPr lang="pt-BR" sz="2800" dirty="0"/>
              <a:t>Classificação dos </a:t>
            </a:r>
            <a:r>
              <a:rPr lang="pt-BR" sz="2800" dirty="0" smtClean="0"/>
              <a:t>Softwares.</a:t>
            </a:r>
          </a:p>
          <a:p>
            <a:pPr marL="285750" lvl="0" indent="-285750">
              <a:buFont typeface="Arial" panose="020B0604020202020204" pitchFamily="34" charset="0"/>
              <a:buChar char="•"/>
            </a:pPr>
            <a:endParaRPr lang="pt-BR" sz="2000" dirty="0"/>
          </a:p>
          <a:p>
            <a:endParaRPr lang="pt-BR" dirty="0"/>
          </a:p>
        </p:txBody>
      </p:sp>
    </p:spTree>
    <p:extLst>
      <p:ext uri="{BB962C8B-B14F-4D97-AF65-F5344CB8AC3E}">
        <p14:creationId xmlns:p14="http://schemas.microsoft.com/office/powerpoint/2010/main" xmlns="" val="14521736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ângulo 3"/>
          <p:cNvSpPr/>
          <p:nvPr/>
        </p:nvSpPr>
        <p:spPr>
          <a:xfrm>
            <a:off x="1259632" y="1484784"/>
            <a:ext cx="7488832" cy="2308324"/>
          </a:xfrm>
          <a:prstGeom prst="rect">
            <a:avLst/>
          </a:prstGeom>
        </p:spPr>
        <p:txBody>
          <a:bodyPr wrap="square">
            <a:spAutoFit/>
          </a:bodyPr>
          <a:lstStyle/>
          <a:p>
            <a:pPr algn="just"/>
            <a:r>
              <a:rPr lang="pt-PT" sz="1600" dirty="0" smtClean="0"/>
              <a:t>Num sistema informático, a quantidade de dados a processar é enorme, havendo necessidade de os armazenar tanto por pouco tempo, como por períodos de tempo maiores. </a:t>
            </a:r>
          </a:p>
          <a:p>
            <a:pPr algn="just"/>
            <a:r>
              <a:rPr lang="pt-PT" sz="1600" dirty="0" smtClean="0"/>
              <a:t>Em particular, o processador necessita de dispor de dados a alta velocidade para efectuar o processamento. </a:t>
            </a:r>
          </a:p>
          <a:p>
            <a:pPr algn="just"/>
            <a:r>
              <a:rPr lang="pt-PT" sz="1600" dirty="0" smtClean="0"/>
              <a:t>Por outro lado, um longo texto ou um filme poderá estar armazenado no computador por longos períodos até que seja necessário. Para fazer face às necessidades, existem então os tipos de dispositivos que indicamos seguidamente. </a:t>
            </a:r>
            <a:endParaRPr lang="pt-PT" sz="1600" dirty="0"/>
          </a:p>
        </p:txBody>
      </p:sp>
      <p:pic>
        <p:nvPicPr>
          <p:cNvPr id="13" name="Picture 8" descr="http://memoriauxiliares.files.wordpress.com/2011/04/unidades-de-armazenamento-de-dados2.jpg?w=320"/>
          <p:cNvPicPr>
            <a:picLocks noChangeAspect="1" noChangeArrowheads="1"/>
          </p:cNvPicPr>
          <p:nvPr/>
        </p:nvPicPr>
        <p:blipFill>
          <a:blip r:embed="rId2" cstate="print"/>
          <a:srcRect l="34428" t="4083" r="35317" b="70769"/>
          <a:stretch>
            <a:fillRect/>
          </a:stretch>
        </p:blipFill>
        <p:spPr bwMode="auto">
          <a:xfrm>
            <a:off x="1547663" y="4227109"/>
            <a:ext cx="1589787" cy="896100"/>
          </a:xfrm>
          <a:prstGeom prst="rect">
            <a:avLst/>
          </a:prstGeom>
          <a:solidFill>
            <a:srgbClr val="FFC000"/>
          </a:solidFill>
          <a:ln>
            <a:noFill/>
          </a:ln>
        </p:spPr>
      </p:pic>
      <p:sp>
        <p:nvSpPr>
          <p:cNvPr id="14" name="CaixaDeTexto 13"/>
          <p:cNvSpPr txBox="1"/>
          <p:nvPr/>
        </p:nvSpPr>
        <p:spPr>
          <a:xfrm>
            <a:off x="1194634" y="3793108"/>
            <a:ext cx="4836324" cy="369332"/>
          </a:xfrm>
          <a:prstGeom prst="rect">
            <a:avLst/>
          </a:prstGeom>
          <a:noFill/>
        </p:spPr>
        <p:txBody>
          <a:bodyPr wrap="square" rtlCol="0">
            <a:spAutoFit/>
          </a:bodyPr>
          <a:lstStyle/>
          <a:p>
            <a:pPr algn="ctr"/>
            <a:r>
              <a:rPr lang="pt-PT" b="1" dirty="0" smtClean="0"/>
              <a:t>Unidades de Armazenamento Temporário</a:t>
            </a:r>
            <a:endParaRPr lang="pt-PT" b="1" dirty="0"/>
          </a:p>
        </p:txBody>
      </p:sp>
      <p:pic>
        <p:nvPicPr>
          <p:cNvPr id="15" name="Picture 8" descr="http://memoriauxiliares.files.wordpress.com/2011/04/unidades-de-armazenamento-de-dados2.jpg?w=320"/>
          <p:cNvPicPr>
            <a:picLocks noChangeAspect="1" noChangeArrowheads="1"/>
          </p:cNvPicPr>
          <p:nvPr/>
        </p:nvPicPr>
        <p:blipFill>
          <a:blip r:embed="rId2" cstate="print"/>
          <a:srcRect l="63639" t="66154" r="1933"/>
          <a:stretch>
            <a:fillRect/>
          </a:stretch>
        </p:blipFill>
        <p:spPr bwMode="auto">
          <a:xfrm>
            <a:off x="3480634" y="4227109"/>
            <a:ext cx="1472164" cy="981443"/>
          </a:xfrm>
          <a:prstGeom prst="rect">
            <a:avLst/>
          </a:prstGeom>
          <a:solidFill>
            <a:srgbClr val="FFC000"/>
          </a:solidFill>
          <a:ln>
            <a:noFill/>
          </a:ln>
        </p:spPr>
      </p:pic>
      <p:pic>
        <p:nvPicPr>
          <p:cNvPr id="16" name="Picture 8" descr="http://memoriauxiliares.files.wordpress.com/2011/04/unidades-de-armazenamento-de-dados2.jpg?w=320"/>
          <p:cNvPicPr>
            <a:picLocks noChangeAspect="1" noChangeArrowheads="1"/>
          </p:cNvPicPr>
          <p:nvPr/>
        </p:nvPicPr>
        <p:blipFill>
          <a:blip r:embed="rId2" cstate="print"/>
          <a:srcRect l="66178" t="31354" b="36338"/>
          <a:stretch>
            <a:fillRect/>
          </a:stretch>
        </p:blipFill>
        <p:spPr bwMode="auto">
          <a:xfrm>
            <a:off x="2500298" y="5143512"/>
            <a:ext cx="1280142" cy="987178"/>
          </a:xfrm>
          <a:prstGeom prst="rect">
            <a:avLst/>
          </a:prstGeom>
          <a:solidFill>
            <a:srgbClr val="FFC000"/>
          </a:solidFill>
          <a:ln>
            <a:noFill/>
          </a:ln>
        </p:spPr>
      </p:pic>
      <p:sp>
        <p:nvSpPr>
          <p:cNvPr id="18" name="CaixaDeTexto 17"/>
          <p:cNvSpPr txBox="1"/>
          <p:nvPr/>
        </p:nvSpPr>
        <p:spPr>
          <a:xfrm>
            <a:off x="6588224" y="3793108"/>
            <a:ext cx="2016224" cy="369332"/>
          </a:xfrm>
          <a:prstGeom prst="rect">
            <a:avLst/>
          </a:prstGeom>
          <a:noFill/>
        </p:spPr>
        <p:txBody>
          <a:bodyPr wrap="square" rtlCol="0">
            <a:spAutoFit/>
          </a:bodyPr>
          <a:lstStyle/>
          <a:p>
            <a:r>
              <a:rPr lang="pt-PT" b="1" dirty="0" smtClean="0"/>
              <a:t>Disco Rígido</a:t>
            </a:r>
            <a:endParaRPr lang="pt-PT" b="1" dirty="0"/>
          </a:p>
        </p:txBody>
      </p:sp>
      <p:pic>
        <p:nvPicPr>
          <p:cNvPr id="19" name="Picture 4" descr="http://www.datafox.com.br/cata/hd.jpg"/>
          <p:cNvPicPr>
            <a:picLocks noChangeAspect="1" noChangeArrowheads="1"/>
          </p:cNvPicPr>
          <p:nvPr/>
        </p:nvPicPr>
        <p:blipFill>
          <a:blip r:embed="rId3" cstate="print"/>
          <a:srcRect/>
          <a:stretch>
            <a:fillRect/>
          </a:stretch>
        </p:blipFill>
        <p:spPr bwMode="auto">
          <a:xfrm>
            <a:off x="6579503" y="4227109"/>
            <a:ext cx="1280142" cy="1045750"/>
          </a:xfrm>
          <a:prstGeom prst="rect">
            <a:avLst/>
          </a:prstGeom>
          <a:noFill/>
        </p:spPr>
      </p:pic>
    </p:spTree>
    <p:extLst>
      <p:ext uri="{BB962C8B-B14F-4D97-AF65-F5344CB8AC3E}">
        <p14:creationId xmlns:p14="http://schemas.microsoft.com/office/powerpoint/2010/main" xmlns="" val="4484587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90" name="Text Box 18"/>
          <p:cNvSpPr txBox="1">
            <a:spLocks noChangeArrowheads="1"/>
          </p:cNvSpPr>
          <p:nvPr/>
        </p:nvSpPr>
        <p:spPr bwMode="auto">
          <a:xfrm>
            <a:off x="1000100" y="1571612"/>
            <a:ext cx="7416824" cy="4524315"/>
          </a:xfrm>
          <a:prstGeom prst="rect">
            <a:avLst/>
          </a:prstGeom>
          <a:noFill/>
          <a:ln w="9525">
            <a:noFill/>
            <a:miter lim="800000"/>
            <a:headEnd/>
            <a:tailEnd/>
          </a:ln>
          <a:effectLst/>
        </p:spPr>
        <p:txBody>
          <a:bodyPr wrap="square">
            <a:spAutoFit/>
          </a:bodyPr>
          <a:lstStyle/>
          <a:p>
            <a:pPr marL="457200" indent="-457200" algn="just" eaLnBrk="0" hangingPunct="0">
              <a:spcBef>
                <a:spcPts val="600"/>
              </a:spcBef>
              <a:spcAft>
                <a:spcPts val="600"/>
              </a:spcAft>
              <a:buFont typeface="Arial" panose="020B0604020202020204" pitchFamily="34" charset="0"/>
              <a:buChar char="•"/>
            </a:pPr>
            <a:r>
              <a:rPr lang="pt-BR" sz="1500" b="1" dirty="0">
                <a:cs typeface="Times New Roman" pitchFamily="18" charset="0"/>
              </a:rPr>
              <a:t> </a:t>
            </a:r>
            <a:r>
              <a:rPr lang="pt-BR" sz="1600" b="1" dirty="0">
                <a:cs typeface="Times New Roman" pitchFamily="18" charset="0"/>
              </a:rPr>
              <a:t>Evitar colocar panos e toalhas sobre o computador</a:t>
            </a:r>
            <a:r>
              <a:rPr lang="pt-BR" sz="1600" b="1" dirty="0" smtClean="0">
                <a:cs typeface="Times New Roman" pitchFamily="18" charset="0"/>
              </a:rPr>
              <a:t>.</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  </a:t>
            </a:r>
            <a:r>
              <a:rPr lang="pt-BR" sz="1600" b="1" dirty="0">
                <a:cs typeface="Times New Roman" pitchFamily="18" charset="0"/>
              </a:rPr>
              <a:t>Não deixe o computador perto de dispositivos que gerem muito calor.</a:t>
            </a:r>
          </a:p>
          <a:p>
            <a:pPr marL="457200" indent="-457200" algn="just" eaLnBrk="0" hangingPunct="0">
              <a:spcBef>
                <a:spcPts val="600"/>
              </a:spcBef>
              <a:spcAft>
                <a:spcPts val="600"/>
              </a:spcAft>
              <a:buFont typeface="Arial" panose="020B0604020202020204" pitchFamily="34" charset="0"/>
              <a:buChar char="•"/>
            </a:pPr>
            <a:r>
              <a:rPr lang="pt-BR" sz="1600" b="1" dirty="0">
                <a:cs typeface="Times New Roman" pitchFamily="18" charset="0"/>
              </a:rPr>
              <a:t> Evitar </a:t>
            </a:r>
            <a:r>
              <a:rPr lang="pt-BR" sz="1600" b="1" dirty="0" smtClean="0">
                <a:cs typeface="Times New Roman" pitchFamily="18" charset="0"/>
              </a:rPr>
              <a:t>desligar aparelhos </a:t>
            </a:r>
            <a:r>
              <a:rPr lang="pt-BR" sz="1600" b="1" dirty="0">
                <a:cs typeface="Times New Roman" pitchFamily="18" charset="0"/>
              </a:rPr>
              <a:t>puxando-os pelos fios e não pelos conectores.</a:t>
            </a:r>
          </a:p>
          <a:p>
            <a:pPr marL="457200" indent="-457200" algn="just" eaLnBrk="0" hangingPunct="0">
              <a:spcBef>
                <a:spcPts val="600"/>
              </a:spcBef>
              <a:spcAft>
                <a:spcPts val="600"/>
              </a:spcAft>
              <a:buFont typeface="Arial" panose="020B0604020202020204" pitchFamily="34" charset="0"/>
              <a:buChar char="•"/>
            </a:pPr>
            <a:r>
              <a:rPr lang="pt-BR" sz="1600" b="1" dirty="0">
                <a:cs typeface="Times New Roman" pitchFamily="18" charset="0"/>
              </a:rPr>
              <a:t> Evitar ligar e desligar o computador várias vezes durante o dia</a:t>
            </a:r>
            <a:r>
              <a:rPr lang="pt-BR" sz="1600" b="1" dirty="0" smtClean="0">
                <a:cs typeface="Times New Roman" pitchFamily="18" charset="0"/>
              </a:rPr>
              <a:t>.</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Não </a:t>
            </a:r>
            <a:r>
              <a:rPr lang="pt-BR" sz="1600" b="1" dirty="0" smtClean="0">
                <a:cs typeface="Times New Roman" pitchFamily="18" charset="0"/>
              </a:rPr>
              <a:t>trabalhe com brilho excessivo na tela. </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 Evite colocar o computador em locais que dificultem a passagem dos fios</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 Água e calor são inimigos do computador.</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Em caso de ausência prolongada, deverá desligar da corrente elétrica todos os equipamentos.</a:t>
            </a:r>
          </a:p>
          <a:p>
            <a:pPr marL="457200" indent="-457200" algn="just" eaLnBrk="0" hangingPunct="0">
              <a:spcBef>
                <a:spcPts val="600"/>
              </a:spcBef>
              <a:spcAft>
                <a:spcPts val="600"/>
              </a:spcAft>
              <a:buFont typeface="Arial" panose="020B0604020202020204" pitchFamily="34" charset="0"/>
              <a:buChar char="•"/>
            </a:pPr>
            <a:r>
              <a:rPr lang="pt-BR" sz="1600" b="1" dirty="0" smtClean="0">
                <a:cs typeface="Times New Roman" pitchFamily="18" charset="0"/>
              </a:rPr>
              <a:t>Evitar (nos portáteis) cargas parciais </a:t>
            </a:r>
            <a:endParaRPr lang="pt-BR" sz="1600" b="1" dirty="0" smtClean="0"/>
          </a:p>
        </p:txBody>
      </p:sp>
    </p:spTree>
    <p:extLst>
      <p:ext uri="{BB962C8B-B14F-4D97-AF65-F5344CB8AC3E}">
        <p14:creationId xmlns:p14="http://schemas.microsoft.com/office/powerpoint/2010/main" xmlns="" val="372546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28690">
                                            <p:txEl>
                                              <p:pRg st="0" end="0"/>
                                            </p:txEl>
                                          </p:spTgt>
                                        </p:tgtEl>
                                        <p:attrNameLst>
                                          <p:attrName>style.visibility</p:attrName>
                                        </p:attrNameLst>
                                      </p:cBhvr>
                                      <p:to>
                                        <p:strVal val="visible"/>
                                      </p:to>
                                    </p:set>
                                    <p:anim calcmode="lin" valueType="num">
                                      <p:cBhvr>
                                        <p:cTn id="7" dur="1000" fill="hold"/>
                                        <p:tgtEl>
                                          <p:spTgt spid="28690">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2869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8690">
                                            <p:txEl>
                                              <p:pRg st="1" end="1"/>
                                            </p:txEl>
                                          </p:spTgt>
                                        </p:tgtEl>
                                        <p:attrNameLst>
                                          <p:attrName>style.visibility</p:attrName>
                                        </p:attrNameLst>
                                      </p:cBhvr>
                                      <p:to>
                                        <p:strVal val="visible"/>
                                      </p:to>
                                    </p:set>
                                    <p:anim calcmode="lin" valueType="num">
                                      <p:cBhvr>
                                        <p:cTn id="14" dur="1000" fill="hold"/>
                                        <p:tgtEl>
                                          <p:spTgt spid="28690">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28690">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0">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8690">
                                            <p:txEl>
                                              <p:pRg st="2" end="2"/>
                                            </p:txEl>
                                          </p:spTgt>
                                        </p:tgtEl>
                                        <p:attrNameLst>
                                          <p:attrName>style.visibility</p:attrName>
                                        </p:attrNameLst>
                                      </p:cBhvr>
                                      <p:to>
                                        <p:strVal val="visible"/>
                                      </p:to>
                                    </p:set>
                                    <p:anim calcmode="lin" valueType="num">
                                      <p:cBhvr>
                                        <p:cTn id="21" dur="1000" fill="hold"/>
                                        <p:tgtEl>
                                          <p:spTgt spid="28690">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28690">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0">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28690">
                                            <p:txEl>
                                              <p:pRg st="3" end="3"/>
                                            </p:txEl>
                                          </p:spTgt>
                                        </p:tgtEl>
                                        <p:attrNameLst>
                                          <p:attrName>style.visibility</p:attrName>
                                        </p:attrNameLst>
                                      </p:cBhvr>
                                      <p:to>
                                        <p:strVal val="visible"/>
                                      </p:to>
                                    </p:set>
                                    <p:anim calcmode="lin" valueType="num">
                                      <p:cBhvr>
                                        <p:cTn id="28" dur="1000" fill="hold"/>
                                        <p:tgtEl>
                                          <p:spTgt spid="28690">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28690">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28690">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nodeType="clickEffect">
                                  <p:stCondLst>
                                    <p:cond delay="0"/>
                                  </p:stCondLst>
                                  <p:childTnLst>
                                    <p:set>
                                      <p:cBhvr>
                                        <p:cTn id="34" dur="1" fill="hold">
                                          <p:stCondLst>
                                            <p:cond delay="0"/>
                                          </p:stCondLst>
                                        </p:cTn>
                                        <p:tgtEl>
                                          <p:spTgt spid="28690">
                                            <p:txEl>
                                              <p:pRg st="4" end="4"/>
                                            </p:txEl>
                                          </p:spTgt>
                                        </p:tgtEl>
                                        <p:attrNameLst>
                                          <p:attrName>style.visibility</p:attrName>
                                        </p:attrNameLst>
                                      </p:cBhvr>
                                      <p:to>
                                        <p:strVal val="visible"/>
                                      </p:to>
                                    </p:set>
                                    <p:anim calcmode="lin" valueType="num">
                                      <p:cBhvr>
                                        <p:cTn id="35" dur="1000" fill="hold"/>
                                        <p:tgtEl>
                                          <p:spTgt spid="28690">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28690">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8690">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nodeType="clickEffect">
                                  <p:stCondLst>
                                    <p:cond delay="0"/>
                                  </p:stCondLst>
                                  <p:childTnLst>
                                    <p:set>
                                      <p:cBhvr>
                                        <p:cTn id="41" dur="1" fill="hold">
                                          <p:stCondLst>
                                            <p:cond delay="0"/>
                                          </p:stCondLst>
                                        </p:cTn>
                                        <p:tgtEl>
                                          <p:spTgt spid="28690">
                                            <p:txEl>
                                              <p:pRg st="5" end="5"/>
                                            </p:txEl>
                                          </p:spTgt>
                                        </p:tgtEl>
                                        <p:attrNameLst>
                                          <p:attrName>style.visibility</p:attrName>
                                        </p:attrNameLst>
                                      </p:cBhvr>
                                      <p:to>
                                        <p:strVal val="visible"/>
                                      </p:to>
                                    </p:set>
                                    <p:anim calcmode="lin" valueType="num">
                                      <p:cBhvr>
                                        <p:cTn id="42" dur="1000" fill="hold"/>
                                        <p:tgtEl>
                                          <p:spTgt spid="28690">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28690">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28690">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9" presetClass="entr" presetSubtype="0" fill="hold" nodeType="clickEffect">
                                  <p:stCondLst>
                                    <p:cond delay="0"/>
                                  </p:stCondLst>
                                  <p:childTnLst>
                                    <p:set>
                                      <p:cBhvr>
                                        <p:cTn id="48" dur="1" fill="hold">
                                          <p:stCondLst>
                                            <p:cond delay="0"/>
                                          </p:stCondLst>
                                        </p:cTn>
                                        <p:tgtEl>
                                          <p:spTgt spid="28690">
                                            <p:txEl>
                                              <p:pRg st="6" end="6"/>
                                            </p:txEl>
                                          </p:spTgt>
                                        </p:tgtEl>
                                        <p:attrNameLst>
                                          <p:attrName>style.visibility</p:attrName>
                                        </p:attrNameLst>
                                      </p:cBhvr>
                                      <p:to>
                                        <p:strVal val="visible"/>
                                      </p:to>
                                    </p:set>
                                    <p:anim calcmode="lin" valueType="num">
                                      <p:cBhvr>
                                        <p:cTn id="49" dur="1000" fill="hold"/>
                                        <p:tgtEl>
                                          <p:spTgt spid="28690">
                                            <p:txEl>
                                              <p:pRg st="6" end="6"/>
                                            </p:txEl>
                                          </p:spTgt>
                                        </p:tgtEl>
                                        <p:attrNameLst>
                                          <p:attrName>ppt_x</p:attrName>
                                        </p:attrNameLst>
                                      </p:cBhvr>
                                      <p:tavLst>
                                        <p:tav tm="0">
                                          <p:val>
                                            <p:strVal val="#ppt_x-.2"/>
                                          </p:val>
                                        </p:tav>
                                        <p:tav tm="100000">
                                          <p:val>
                                            <p:strVal val="#ppt_x"/>
                                          </p:val>
                                        </p:tav>
                                      </p:tavLst>
                                    </p:anim>
                                    <p:anim calcmode="lin" valueType="num">
                                      <p:cBhvr>
                                        <p:cTn id="50" dur="1000" fill="hold"/>
                                        <p:tgtEl>
                                          <p:spTgt spid="28690">
                                            <p:txEl>
                                              <p:pRg st="6" end="6"/>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8690">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28690">
                                            <p:txEl>
                                              <p:pRg st="7" end="7"/>
                                            </p:txEl>
                                          </p:spTgt>
                                        </p:tgtEl>
                                        <p:attrNameLst>
                                          <p:attrName>style.visibility</p:attrName>
                                        </p:attrNameLst>
                                      </p:cBhvr>
                                      <p:to>
                                        <p:strVal val="visible"/>
                                      </p:to>
                                    </p:set>
                                    <p:anim calcmode="lin" valueType="num">
                                      <p:cBhvr>
                                        <p:cTn id="56" dur="1000" fill="hold"/>
                                        <p:tgtEl>
                                          <p:spTgt spid="28690">
                                            <p:txEl>
                                              <p:pRg st="7" end="7"/>
                                            </p:txEl>
                                          </p:spTgt>
                                        </p:tgtEl>
                                        <p:attrNameLst>
                                          <p:attrName>ppt_x</p:attrName>
                                        </p:attrNameLst>
                                      </p:cBhvr>
                                      <p:tavLst>
                                        <p:tav tm="0">
                                          <p:val>
                                            <p:strVal val="#ppt_x-.2"/>
                                          </p:val>
                                        </p:tav>
                                        <p:tav tm="100000">
                                          <p:val>
                                            <p:strVal val="#ppt_x"/>
                                          </p:val>
                                        </p:tav>
                                      </p:tavLst>
                                    </p:anim>
                                    <p:anim calcmode="lin" valueType="num">
                                      <p:cBhvr>
                                        <p:cTn id="57" dur="1000" fill="hold"/>
                                        <p:tgtEl>
                                          <p:spTgt spid="28690">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58" dur="1000"/>
                                        <p:tgtEl>
                                          <p:spTgt spid="28690">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9" presetClass="entr" presetSubtype="0" fill="hold" nodeType="clickEffect">
                                  <p:stCondLst>
                                    <p:cond delay="0"/>
                                  </p:stCondLst>
                                  <p:childTnLst>
                                    <p:set>
                                      <p:cBhvr>
                                        <p:cTn id="62" dur="1" fill="hold">
                                          <p:stCondLst>
                                            <p:cond delay="0"/>
                                          </p:stCondLst>
                                        </p:cTn>
                                        <p:tgtEl>
                                          <p:spTgt spid="28690">
                                            <p:txEl>
                                              <p:pRg st="8" end="8"/>
                                            </p:txEl>
                                          </p:spTgt>
                                        </p:tgtEl>
                                        <p:attrNameLst>
                                          <p:attrName>style.visibility</p:attrName>
                                        </p:attrNameLst>
                                      </p:cBhvr>
                                      <p:to>
                                        <p:strVal val="visible"/>
                                      </p:to>
                                    </p:set>
                                    <p:anim calcmode="lin" valueType="num">
                                      <p:cBhvr>
                                        <p:cTn id="63" dur="1000" fill="hold"/>
                                        <p:tgtEl>
                                          <p:spTgt spid="28690">
                                            <p:txEl>
                                              <p:pRg st="8" end="8"/>
                                            </p:txEl>
                                          </p:spTgt>
                                        </p:tgtEl>
                                        <p:attrNameLst>
                                          <p:attrName>ppt_x</p:attrName>
                                        </p:attrNameLst>
                                      </p:cBhvr>
                                      <p:tavLst>
                                        <p:tav tm="0">
                                          <p:val>
                                            <p:strVal val="#ppt_x-.2"/>
                                          </p:val>
                                        </p:tav>
                                        <p:tav tm="100000">
                                          <p:val>
                                            <p:strVal val="#ppt_x"/>
                                          </p:val>
                                        </p:tav>
                                      </p:tavLst>
                                    </p:anim>
                                    <p:anim calcmode="lin" valueType="num">
                                      <p:cBhvr>
                                        <p:cTn id="64" dur="1000" fill="hold"/>
                                        <p:tgtEl>
                                          <p:spTgt spid="28690">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65" dur="1000"/>
                                        <p:tgtEl>
                                          <p:spTgt spid="2869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237553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6155850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1910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596821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43422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1670779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8597278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259632" y="1504264"/>
            <a:ext cx="4980851" cy="369332"/>
          </a:xfrm>
          <a:prstGeom prst="rect">
            <a:avLst/>
          </a:prstGeom>
          <a:noFill/>
        </p:spPr>
        <p:txBody>
          <a:bodyPr wrap="none" rtlCol="0">
            <a:spAutoFit/>
          </a:bodyPr>
          <a:lstStyle/>
          <a:p>
            <a:r>
              <a:rPr lang="pt-BR" dirty="0" smtClean="0"/>
              <a:t>Sistemas Operacionais por </a:t>
            </a:r>
            <a:r>
              <a:rPr lang="pt-BR" dirty="0"/>
              <a:t>Share de </a:t>
            </a:r>
            <a:r>
              <a:rPr lang="pt-BR" dirty="0" smtClean="0"/>
              <a:t>Mercado.</a:t>
            </a:r>
            <a:endParaRPr lang="pt-BR" dirty="0"/>
          </a:p>
        </p:txBody>
      </p:sp>
      <p:pic>
        <p:nvPicPr>
          <p:cNvPr id="41986" name="Picture 2" descr="Resultado de imagem para sistemas operacionais 2016 grafico"/>
          <p:cNvPicPr>
            <a:picLocks noChangeAspect="1" noChangeArrowheads="1"/>
          </p:cNvPicPr>
          <p:nvPr/>
        </p:nvPicPr>
        <p:blipFill>
          <a:blip r:embed="rId2"/>
          <a:srcRect/>
          <a:stretch>
            <a:fillRect/>
          </a:stretch>
        </p:blipFill>
        <p:spPr bwMode="auto">
          <a:xfrm>
            <a:off x="928661" y="2214554"/>
            <a:ext cx="7493947" cy="4000528"/>
          </a:xfrm>
          <a:prstGeom prst="rect">
            <a:avLst/>
          </a:prstGeom>
          <a:noFill/>
        </p:spPr>
      </p:pic>
    </p:spTree>
    <p:extLst>
      <p:ext uri="{BB962C8B-B14F-4D97-AF65-F5344CB8AC3E}">
        <p14:creationId xmlns:p14="http://schemas.microsoft.com/office/powerpoint/2010/main" xmlns="" val="432750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403648" y="1381966"/>
            <a:ext cx="7056784" cy="3919242"/>
          </a:xfrm>
          <a:ln>
            <a:noFill/>
          </a:ln>
        </p:spPr>
        <p:txBody>
          <a:bodyPr>
            <a:normAutofit fontScale="25000" lnSpcReduction="20000"/>
          </a:bodyPr>
          <a:lstStyle/>
          <a:p>
            <a:pPr marL="0" indent="0">
              <a:buNone/>
            </a:pPr>
            <a:r>
              <a:rPr lang="pt-BR" sz="6400" b="1" dirty="0" smtClean="0">
                <a:solidFill>
                  <a:schemeClr val="tx1"/>
                </a:solidFill>
              </a:rPr>
              <a:t>VANTAGENS</a:t>
            </a:r>
          </a:p>
          <a:p>
            <a:pPr marL="0" indent="0">
              <a:buNone/>
            </a:pPr>
            <a:endParaRPr lang="pt-BR" sz="4800" b="1" dirty="0">
              <a:solidFill>
                <a:schemeClr val="tx1"/>
              </a:solidFill>
            </a:endParaRPr>
          </a:p>
          <a:p>
            <a:pPr>
              <a:lnSpc>
                <a:spcPct val="120000"/>
              </a:lnSpc>
            </a:pPr>
            <a:r>
              <a:rPr lang="pt-BR" sz="4800" b="1" dirty="0" smtClean="0">
                <a:solidFill>
                  <a:schemeClr val="tx1"/>
                </a:solidFill>
              </a:rPr>
              <a:t>Ajuda </a:t>
            </a:r>
            <a:r>
              <a:rPr lang="pt-BR" sz="4800" b="1" dirty="0">
                <a:solidFill>
                  <a:schemeClr val="tx1"/>
                </a:solidFill>
              </a:rPr>
              <a:t>a automatizar várias tarefas que não podemos fazer </a:t>
            </a:r>
            <a:r>
              <a:rPr lang="pt-BR" sz="4800" b="1" dirty="0" smtClean="0">
                <a:solidFill>
                  <a:schemeClr val="tx1"/>
                </a:solidFill>
              </a:rPr>
              <a:t>manualmente</a:t>
            </a:r>
          </a:p>
          <a:p>
            <a:pPr>
              <a:lnSpc>
                <a:spcPct val="120000"/>
              </a:lnSpc>
            </a:pPr>
            <a:r>
              <a:rPr lang="pt-BR" sz="4800" b="1" dirty="0" smtClean="0">
                <a:solidFill>
                  <a:schemeClr val="tx1"/>
                </a:solidFill>
              </a:rPr>
              <a:t>Ajuda </a:t>
            </a:r>
            <a:r>
              <a:rPr lang="pt-BR" sz="4800" b="1" dirty="0">
                <a:solidFill>
                  <a:schemeClr val="tx1"/>
                </a:solidFill>
              </a:rPr>
              <a:t>a organizar os dados de informação de uma melhor </a:t>
            </a:r>
            <a:r>
              <a:rPr lang="pt-BR" sz="4800" b="1" dirty="0" smtClean="0">
                <a:solidFill>
                  <a:schemeClr val="tx1"/>
                </a:solidFill>
              </a:rPr>
              <a:t>maneira</a:t>
            </a:r>
          </a:p>
          <a:p>
            <a:pPr>
              <a:lnSpc>
                <a:spcPct val="120000"/>
              </a:lnSpc>
            </a:pPr>
            <a:r>
              <a:rPr lang="pt-BR" sz="4800" b="1" dirty="0" smtClean="0">
                <a:solidFill>
                  <a:schemeClr val="tx1"/>
                </a:solidFill>
              </a:rPr>
              <a:t>Tem </a:t>
            </a:r>
            <a:r>
              <a:rPr lang="pt-BR" sz="4800" b="1" dirty="0">
                <a:solidFill>
                  <a:schemeClr val="tx1"/>
                </a:solidFill>
              </a:rPr>
              <a:t>melhor capacidade de calculo do que qualquer ser </a:t>
            </a:r>
            <a:r>
              <a:rPr lang="pt-BR" sz="4800" b="1" dirty="0" smtClean="0">
                <a:solidFill>
                  <a:schemeClr val="tx1"/>
                </a:solidFill>
              </a:rPr>
              <a:t>humano</a:t>
            </a:r>
          </a:p>
          <a:p>
            <a:pPr>
              <a:lnSpc>
                <a:spcPct val="120000"/>
              </a:lnSpc>
            </a:pPr>
            <a:r>
              <a:rPr lang="pt-BR" sz="4800" b="1" dirty="0" smtClean="0">
                <a:solidFill>
                  <a:schemeClr val="tx1"/>
                </a:solidFill>
              </a:rPr>
              <a:t>Pode </a:t>
            </a:r>
            <a:r>
              <a:rPr lang="pt-BR" sz="4800" b="1" dirty="0">
                <a:solidFill>
                  <a:schemeClr val="tx1"/>
                </a:solidFill>
              </a:rPr>
              <a:t>ajudar o nosso trabalho a ficar mais </a:t>
            </a:r>
            <a:r>
              <a:rPr lang="pt-BR" sz="4800" b="1" dirty="0" smtClean="0">
                <a:solidFill>
                  <a:schemeClr val="tx1"/>
                </a:solidFill>
              </a:rPr>
              <a:t>fácil</a:t>
            </a:r>
          </a:p>
          <a:p>
            <a:pPr>
              <a:lnSpc>
                <a:spcPct val="120000"/>
              </a:lnSpc>
            </a:pPr>
            <a:r>
              <a:rPr lang="pt-BR" sz="4800" b="1" dirty="0" smtClean="0">
                <a:solidFill>
                  <a:schemeClr val="tx1"/>
                </a:solidFill>
              </a:rPr>
              <a:t>Pode </a:t>
            </a:r>
            <a:r>
              <a:rPr lang="pt-BR" sz="4800" b="1" dirty="0">
                <a:solidFill>
                  <a:schemeClr val="tx1"/>
                </a:solidFill>
              </a:rPr>
              <a:t>servir de armazenamento de ficheiros com informação importante ou </a:t>
            </a:r>
            <a:r>
              <a:rPr lang="pt-BR" sz="4800" b="1" dirty="0" smtClean="0">
                <a:solidFill>
                  <a:schemeClr val="tx1"/>
                </a:solidFill>
              </a:rPr>
              <a:t>não</a:t>
            </a:r>
          </a:p>
          <a:p>
            <a:pPr>
              <a:lnSpc>
                <a:spcPct val="120000"/>
              </a:lnSpc>
            </a:pPr>
            <a:r>
              <a:rPr lang="pt-BR" sz="4800" b="1" dirty="0" smtClean="0">
                <a:solidFill>
                  <a:schemeClr val="tx1"/>
                </a:solidFill>
              </a:rPr>
              <a:t>Pode </a:t>
            </a:r>
            <a:r>
              <a:rPr lang="pt-BR" sz="4800" b="1" dirty="0">
                <a:solidFill>
                  <a:schemeClr val="tx1"/>
                </a:solidFill>
              </a:rPr>
              <a:t>fazer-se  leitura e melhora a nossa possibilidade de </a:t>
            </a:r>
            <a:r>
              <a:rPr lang="pt-BR" sz="4800" b="1" dirty="0" smtClean="0">
                <a:solidFill>
                  <a:schemeClr val="tx1"/>
                </a:solidFill>
              </a:rPr>
              <a:t>comunicação</a:t>
            </a:r>
          </a:p>
          <a:p>
            <a:pPr>
              <a:lnSpc>
                <a:spcPct val="120000"/>
              </a:lnSpc>
            </a:pPr>
            <a:r>
              <a:rPr lang="pt-BR" sz="4800" b="1" dirty="0" smtClean="0">
                <a:solidFill>
                  <a:schemeClr val="tx1"/>
                </a:solidFill>
              </a:rPr>
              <a:t>Ajuda </a:t>
            </a:r>
            <a:r>
              <a:rPr lang="pt-BR" sz="4800" b="1" dirty="0">
                <a:solidFill>
                  <a:schemeClr val="tx1"/>
                </a:solidFill>
              </a:rPr>
              <a:t>a encontrar informações úteis utilizando a </a:t>
            </a:r>
            <a:r>
              <a:rPr lang="pt-BR" sz="4800" b="1" dirty="0" smtClean="0">
                <a:solidFill>
                  <a:schemeClr val="tx1"/>
                </a:solidFill>
              </a:rPr>
              <a:t>internet</a:t>
            </a:r>
          </a:p>
          <a:p>
            <a:pPr>
              <a:lnSpc>
                <a:spcPct val="120000"/>
              </a:lnSpc>
            </a:pPr>
            <a:r>
              <a:rPr lang="pt-BR" sz="4800" b="1" dirty="0" smtClean="0">
                <a:solidFill>
                  <a:schemeClr val="tx1"/>
                </a:solidFill>
              </a:rPr>
              <a:t>Ajuda </a:t>
            </a:r>
            <a:r>
              <a:rPr lang="pt-BR" sz="4800" b="1" dirty="0">
                <a:solidFill>
                  <a:schemeClr val="tx1"/>
                </a:solidFill>
              </a:rPr>
              <a:t>na organização de empresas,  fábricas, escritórios, escolas e </a:t>
            </a:r>
            <a:r>
              <a:rPr lang="pt-BR" sz="4800" b="1" dirty="0" smtClean="0">
                <a:solidFill>
                  <a:schemeClr val="tx1"/>
                </a:solidFill>
              </a:rPr>
              <a:t>residências</a:t>
            </a:r>
          </a:p>
          <a:p>
            <a:pPr marL="0" indent="0">
              <a:buNone/>
            </a:pPr>
            <a:endParaRPr lang="pt-BR" sz="4800" b="1" dirty="0" smtClean="0">
              <a:solidFill>
                <a:schemeClr val="tx1"/>
              </a:solidFill>
            </a:endParaRPr>
          </a:p>
          <a:p>
            <a:pPr marL="0" indent="0">
              <a:buNone/>
            </a:pPr>
            <a:r>
              <a:rPr lang="pt-BR" sz="6400" b="1" dirty="0" smtClean="0">
                <a:solidFill>
                  <a:schemeClr val="tx1"/>
                </a:solidFill>
              </a:rPr>
              <a:t>DESVANTAGENS</a:t>
            </a:r>
          </a:p>
          <a:p>
            <a:pPr marL="0" indent="0">
              <a:buNone/>
            </a:pPr>
            <a:endParaRPr lang="pt-BR" sz="4800" b="1" dirty="0">
              <a:solidFill>
                <a:schemeClr val="tx1"/>
              </a:solidFill>
            </a:endParaRPr>
          </a:p>
          <a:p>
            <a:pPr>
              <a:lnSpc>
                <a:spcPct val="120000"/>
              </a:lnSpc>
            </a:pPr>
            <a:r>
              <a:rPr lang="pt-BR" sz="4800" b="1" dirty="0">
                <a:solidFill>
                  <a:schemeClr val="tx1"/>
                </a:solidFill>
              </a:rPr>
              <a:t>Pode alterar a vida social se não mantivermos o equilíbrio</a:t>
            </a:r>
          </a:p>
          <a:p>
            <a:pPr>
              <a:lnSpc>
                <a:spcPct val="120000"/>
              </a:lnSpc>
            </a:pPr>
            <a:r>
              <a:rPr lang="pt-BR" sz="4800" b="1" dirty="0">
                <a:solidFill>
                  <a:schemeClr val="tx1"/>
                </a:solidFill>
              </a:rPr>
              <a:t>Promove uma vida sedentária </a:t>
            </a:r>
            <a:r>
              <a:rPr lang="pt-BR" sz="4800" b="1" dirty="0" smtClean="0">
                <a:solidFill>
                  <a:schemeClr val="tx1"/>
                </a:solidFill>
              </a:rPr>
              <a:t>.</a:t>
            </a:r>
          </a:p>
          <a:p>
            <a:pPr>
              <a:lnSpc>
                <a:spcPct val="120000"/>
              </a:lnSpc>
            </a:pPr>
            <a:r>
              <a:rPr lang="pt-BR" sz="4800" b="1" dirty="0" smtClean="0">
                <a:solidFill>
                  <a:schemeClr val="tx1"/>
                </a:solidFill>
              </a:rPr>
              <a:t>Pode </a:t>
            </a:r>
            <a:r>
              <a:rPr lang="pt-BR" sz="4800" b="1" dirty="0">
                <a:solidFill>
                  <a:schemeClr val="tx1"/>
                </a:solidFill>
              </a:rPr>
              <a:t>distrair os nossos pensamentos para atividades produtivas</a:t>
            </a:r>
          </a:p>
          <a:p>
            <a:pPr>
              <a:lnSpc>
                <a:spcPct val="120000"/>
              </a:lnSpc>
            </a:pPr>
            <a:r>
              <a:rPr lang="pt-BR" sz="4800" b="1" dirty="0">
                <a:solidFill>
                  <a:schemeClr val="tx1"/>
                </a:solidFill>
              </a:rPr>
              <a:t>Pode permitir a violação de privacidade</a:t>
            </a:r>
          </a:p>
          <a:p>
            <a:pPr fontAlgn="base">
              <a:lnSpc>
                <a:spcPct val="120000"/>
              </a:lnSpc>
            </a:pPr>
            <a:r>
              <a:rPr lang="pt-BR" sz="4800" b="1" dirty="0" smtClean="0">
                <a:solidFill>
                  <a:schemeClr val="tx1"/>
                </a:solidFill>
              </a:rPr>
              <a:t>Lesões </a:t>
            </a:r>
            <a:r>
              <a:rPr lang="pt-BR" sz="4800" b="1" dirty="0">
                <a:solidFill>
                  <a:schemeClr val="tx1"/>
                </a:solidFill>
              </a:rPr>
              <a:t>por movimentos repetitivos </a:t>
            </a:r>
          </a:p>
          <a:p>
            <a:pPr fontAlgn="base">
              <a:lnSpc>
                <a:spcPct val="120000"/>
              </a:lnSpc>
            </a:pPr>
            <a:r>
              <a:rPr lang="pt-BR" sz="4800" b="1" dirty="0">
                <a:solidFill>
                  <a:schemeClr val="tx1"/>
                </a:solidFill>
              </a:rPr>
              <a:t>Lesões oculares </a:t>
            </a:r>
          </a:p>
          <a:p>
            <a:pPr fontAlgn="base">
              <a:lnSpc>
                <a:spcPct val="120000"/>
              </a:lnSpc>
            </a:pPr>
            <a:r>
              <a:rPr lang="pt-BR" sz="4800" b="1" dirty="0" smtClean="0">
                <a:solidFill>
                  <a:schemeClr val="tx1"/>
                </a:solidFill>
              </a:rPr>
              <a:t>Diminuição </a:t>
            </a:r>
            <a:r>
              <a:rPr lang="pt-BR" sz="4800" b="1" dirty="0">
                <a:solidFill>
                  <a:schemeClr val="tx1"/>
                </a:solidFill>
              </a:rPr>
              <a:t>de contato social </a:t>
            </a:r>
          </a:p>
          <a:p>
            <a:pPr fontAlgn="base">
              <a:lnSpc>
                <a:spcPct val="120000"/>
              </a:lnSpc>
            </a:pPr>
            <a:r>
              <a:rPr lang="pt-BR" sz="4800" b="1" dirty="0">
                <a:solidFill>
                  <a:schemeClr val="tx1"/>
                </a:solidFill>
              </a:rPr>
              <a:t>Ocupamos demasiado tempo </a:t>
            </a:r>
          </a:p>
          <a:p>
            <a:pPr fontAlgn="base">
              <a:lnSpc>
                <a:spcPct val="120000"/>
              </a:lnSpc>
            </a:pPr>
            <a:r>
              <a:rPr lang="pt-BR" sz="4800" b="1" dirty="0">
                <a:solidFill>
                  <a:schemeClr val="tx1"/>
                </a:solidFill>
              </a:rPr>
              <a:t>Cria dependência</a:t>
            </a:r>
          </a:p>
          <a:p>
            <a:pPr fontAlgn="base">
              <a:lnSpc>
                <a:spcPct val="120000"/>
              </a:lnSpc>
            </a:pPr>
            <a:r>
              <a:rPr lang="pt-BR" sz="4800" b="1" dirty="0">
                <a:solidFill>
                  <a:schemeClr val="tx1"/>
                </a:solidFill>
              </a:rPr>
              <a:t>A perda do trabalho tradicional</a:t>
            </a:r>
          </a:p>
          <a:p>
            <a:pPr fontAlgn="base">
              <a:lnSpc>
                <a:spcPct val="120000"/>
              </a:lnSpc>
            </a:pPr>
            <a:r>
              <a:rPr lang="pt-BR" sz="4800" b="1" dirty="0">
                <a:solidFill>
                  <a:schemeClr val="tx1"/>
                </a:solidFill>
              </a:rPr>
              <a:t>Desvaloriza o trabalho de equipe valorizando o individual</a:t>
            </a:r>
          </a:p>
          <a:p>
            <a:endParaRPr lang="pt-BR" dirty="0">
              <a:solidFill>
                <a:schemeClr val="tx1"/>
              </a:solidFill>
            </a:endParaRPr>
          </a:p>
        </p:txBody>
      </p:sp>
      <p:sp>
        <p:nvSpPr>
          <p:cNvPr id="4" name="Título 3"/>
          <p:cNvSpPr txBox="1">
            <a:spLocks/>
          </p:cNvSpPr>
          <p:nvPr/>
        </p:nvSpPr>
        <p:spPr>
          <a:xfrm>
            <a:off x="755576" y="1052736"/>
            <a:ext cx="7543800" cy="4608512"/>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342900" indent="-342900">
              <a:buFont typeface="Arial" panose="020B0604020202020204" pitchFamily="34" charset="0"/>
              <a:buChar char="•"/>
            </a:pPr>
            <a:endParaRPr lang="pt-BR" sz="2400" dirty="0"/>
          </a:p>
        </p:txBody>
      </p:sp>
    </p:spTree>
    <p:extLst>
      <p:ext uri="{BB962C8B-B14F-4D97-AF65-F5344CB8AC3E}">
        <p14:creationId xmlns:p14="http://schemas.microsoft.com/office/powerpoint/2010/main" xmlns="" val="7310097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23507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671488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163689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661608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051744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600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8038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7324933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694096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Imagem 1"/>
          <p:cNvPicPr>
            <a:picLocks/>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466270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1" y="1580704"/>
            <a:ext cx="5024581" cy="553998"/>
          </a:xfrm>
          <a:prstGeom prst="rect">
            <a:avLst/>
          </a:prstGeom>
        </p:spPr>
        <p:txBody>
          <a:bodyPr wrap="none">
            <a:spAutoFit/>
          </a:bodyPr>
          <a:lstStyle/>
          <a:p>
            <a:pPr lvl="0">
              <a:lnSpc>
                <a:spcPct val="150000"/>
              </a:lnSpc>
            </a:pPr>
            <a:r>
              <a:rPr lang="pt-BR" sz="2000" b="1" dirty="0" smtClean="0"/>
              <a:t>CONCEITOS BÁSICOS DE HARDWARE</a:t>
            </a:r>
            <a:r>
              <a:rPr lang="pt-BR" b="1" dirty="0" smtClean="0"/>
              <a:t>.</a:t>
            </a:r>
            <a:endParaRPr lang="pt-BR" b="1" dirty="0"/>
          </a:p>
        </p:txBody>
      </p:sp>
      <p:sp>
        <p:nvSpPr>
          <p:cNvPr id="6" name="Rectângulo 1"/>
          <p:cNvSpPr/>
          <p:nvPr/>
        </p:nvSpPr>
        <p:spPr>
          <a:xfrm>
            <a:off x="1259631" y="2300784"/>
            <a:ext cx="7632848" cy="1523494"/>
          </a:xfrm>
          <a:prstGeom prst="rect">
            <a:avLst/>
          </a:prstGeom>
        </p:spPr>
        <p:txBody>
          <a:bodyPr wrap="square">
            <a:spAutoFit/>
          </a:bodyPr>
          <a:lstStyle/>
          <a:p>
            <a:pPr>
              <a:lnSpc>
                <a:spcPct val="150000"/>
              </a:lnSpc>
            </a:pPr>
            <a:r>
              <a:rPr lang="pt-PT" sz="2000" b="1" dirty="0" smtClean="0"/>
              <a:t>HARDWARE</a:t>
            </a:r>
          </a:p>
          <a:p>
            <a:pPr marL="285750" indent="-285750">
              <a:lnSpc>
                <a:spcPct val="150000"/>
              </a:lnSpc>
              <a:buFont typeface="Arial" panose="020B0604020202020204" pitchFamily="34" charset="0"/>
              <a:buChar char="•"/>
            </a:pPr>
            <a:r>
              <a:rPr lang="pt-BR" sz="1400" dirty="0"/>
              <a:t>Conjunto formado pelos circuitos eletrônicos e partes eletromecânicas </a:t>
            </a:r>
            <a:r>
              <a:rPr lang="pt-BR" sz="1400" dirty="0" smtClean="0"/>
              <a:t>do computador</a:t>
            </a:r>
            <a:r>
              <a:rPr lang="pt-BR" sz="1400" dirty="0"/>
              <a:t>. </a:t>
            </a:r>
            <a:endParaRPr lang="pt-BR" sz="1400" dirty="0" smtClean="0"/>
          </a:p>
          <a:p>
            <a:pPr marL="285750" indent="-285750">
              <a:lnSpc>
                <a:spcPct val="150000"/>
              </a:lnSpc>
              <a:buFont typeface="Arial" panose="020B0604020202020204" pitchFamily="34" charset="0"/>
              <a:buChar char="•"/>
            </a:pPr>
            <a:r>
              <a:rPr lang="pt-BR" sz="1400" dirty="0" smtClean="0"/>
              <a:t>É a parte física e corresponde a primeira fase do projeto de um computador</a:t>
            </a:r>
            <a:endParaRPr lang="pt-PT" sz="1400" dirty="0" smtClean="0"/>
          </a:p>
          <a:p>
            <a:pPr marL="285750" indent="-285750">
              <a:lnSpc>
                <a:spcPct val="150000"/>
              </a:lnSpc>
              <a:buFont typeface="Arial" panose="020B0604020202020204" pitchFamily="34" charset="0"/>
              <a:buChar char="•"/>
            </a:pPr>
            <a:r>
              <a:rPr lang="pt-PT" sz="1400" dirty="0" smtClean="0"/>
              <a:t>Tudo que é palpável.</a:t>
            </a:r>
          </a:p>
        </p:txBody>
      </p:sp>
      <p:sp>
        <p:nvSpPr>
          <p:cNvPr id="10" name="CaixaDeTexto 9"/>
          <p:cNvSpPr txBox="1"/>
          <p:nvPr/>
        </p:nvSpPr>
        <p:spPr>
          <a:xfrm>
            <a:off x="1284152" y="3871204"/>
            <a:ext cx="7992888" cy="615553"/>
          </a:xfrm>
          <a:prstGeom prst="rect">
            <a:avLst/>
          </a:prstGeom>
          <a:noFill/>
        </p:spPr>
        <p:txBody>
          <a:bodyPr wrap="square" rtlCol="0">
            <a:spAutoFit/>
          </a:bodyPr>
          <a:lstStyle/>
          <a:p>
            <a:pPr algn="just">
              <a:buClr>
                <a:srgbClr val="FF9966"/>
              </a:buClr>
            </a:pPr>
            <a:r>
              <a:rPr lang="pt-BR" b="1" dirty="0" smtClean="0">
                <a:solidFill>
                  <a:srgbClr val="FF0000"/>
                </a:solidFill>
              </a:rPr>
              <a:t>HARDWARE </a:t>
            </a:r>
            <a:r>
              <a:rPr lang="pt-BR" b="1" dirty="0" smtClean="0">
                <a:solidFill>
                  <a:srgbClr val="FF0000"/>
                </a:solidFill>
                <a:sym typeface="Wingdings" pitchFamily="2" charset="2"/>
              </a:rPr>
              <a:t> PARTE FÍSICA DO COMPUTADOR  EQUIPAMENTO</a:t>
            </a:r>
            <a:r>
              <a:rPr lang="pt-BR" sz="1600" b="1" dirty="0" smtClean="0">
                <a:solidFill>
                  <a:srgbClr val="FF0000"/>
                </a:solidFill>
                <a:sym typeface="Wingdings" pitchFamily="2" charset="2"/>
              </a:rPr>
              <a:t>.</a:t>
            </a:r>
          </a:p>
          <a:p>
            <a:pPr algn="just">
              <a:buClr>
                <a:srgbClr val="FF9966"/>
              </a:buClr>
            </a:pPr>
            <a:endParaRPr lang="pt-BR" sz="1600" b="1" dirty="0" smtClean="0">
              <a:sym typeface="Wingdings" pitchFamily="2" charset="2"/>
            </a:endParaRPr>
          </a:p>
        </p:txBody>
      </p:sp>
      <p:sp>
        <p:nvSpPr>
          <p:cNvPr id="16" name="Retângulo 15"/>
          <p:cNvSpPr/>
          <p:nvPr/>
        </p:nvSpPr>
        <p:spPr>
          <a:xfrm>
            <a:off x="1288095" y="4486757"/>
            <a:ext cx="7604383" cy="1477328"/>
          </a:xfrm>
          <a:prstGeom prst="rect">
            <a:avLst/>
          </a:prstGeom>
        </p:spPr>
        <p:txBody>
          <a:bodyPr wrap="square">
            <a:spAutoFit/>
          </a:bodyPr>
          <a:lstStyle/>
          <a:p>
            <a:pPr lvl="0" algn="just" eaLnBrk="0" fontAlgn="base" hangingPunct="0">
              <a:spcBef>
                <a:spcPct val="0"/>
              </a:spcBef>
              <a:spcAft>
                <a:spcPct val="0"/>
              </a:spcAft>
            </a:pPr>
            <a:r>
              <a:rPr lang="pt-PT" dirty="0">
                <a:latin typeface="+mj-lt"/>
                <a:ea typeface="Times New Roman" pitchFamily="18" charset="0"/>
                <a:cs typeface="Times New Roman" pitchFamily="18" charset="0"/>
              </a:rPr>
              <a:t>Para um tratamento adequado dos dados e para a execução de suas tarefas de forma organizada e segura, o computador precisa de uma arquitetura que, além de estabelecer seus componentes básicos, determina os seus objetivos e o funcionamento do conjunto de suas partes. </a:t>
            </a:r>
            <a:endParaRPr lang="pt-PT" dirty="0">
              <a:latin typeface="+mj-lt"/>
              <a:cs typeface="Arial" pitchFamily="34" charset="0"/>
            </a:endParaRPr>
          </a:p>
        </p:txBody>
      </p:sp>
    </p:spTree>
    <p:extLst>
      <p:ext uri="{BB962C8B-B14F-4D97-AF65-F5344CB8AC3E}">
        <p14:creationId xmlns:p14="http://schemas.microsoft.com/office/powerpoint/2010/main" xmlns="" val="5943081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e Conteúdo 53"/>
          <p:cNvSpPr txBox="1">
            <a:spLocks/>
          </p:cNvSpPr>
          <p:nvPr/>
        </p:nvSpPr>
        <p:spPr>
          <a:xfrm>
            <a:off x="923524" y="1988840"/>
            <a:ext cx="8229600" cy="4525963"/>
          </a:xfrm>
          <a:prstGeom prst="rect">
            <a:avLst/>
          </a:prstGeom>
        </p:spPr>
        <p:txBody>
          <a:bodyPr>
            <a:normAutofit/>
          </a:bodyPr>
          <a:lstStyle/>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1 – Monitor</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2 – Placa-mãe (Motherboard)</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3 – Processador</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4 – Memória </a:t>
            </a:r>
            <a:r>
              <a:rPr kumimoji="0" lang="pt-PT" sz="2000" b="0" i="0" u="none" strike="noStrike" kern="1200" cap="none" spc="0" normalizeH="0" baseline="0" noProof="0" dirty="0" err="1" smtClean="0">
                <a:ln>
                  <a:noFill/>
                </a:ln>
                <a:solidFill>
                  <a:schemeClr val="tx1"/>
                </a:solidFill>
                <a:effectLst/>
                <a:uLnTx/>
                <a:uFillTx/>
                <a:latin typeface="+mn-lt"/>
                <a:ea typeface="+mn-ea"/>
                <a:cs typeface="+mn-cs"/>
              </a:rPr>
              <a:t>RAM</a:t>
            </a:r>
            <a:r>
              <a:rPr kumimoji="0" lang="pt-PT"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5 – </a:t>
            </a:r>
            <a:r>
              <a:rPr kumimoji="0" lang="pt-PT" sz="2000" b="0" i="0" u="none" strike="noStrike" kern="1200" cap="none" spc="0" normalizeH="0" baseline="0" noProof="0" dirty="0" err="1" smtClean="0">
                <a:ln>
                  <a:noFill/>
                </a:ln>
                <a:solidFill>
                  <a:schemeClr val="tx1"/>
                </a:solidFill>
                <a:effectLst/>
                <a:uLnTx/>
                <a:uFillTx/>
                <a:latin typeface="+mn-lt"/>
                <a:ea typeface="+mn-ea"/>
                <a:cs typeface="+mn-cs"/>
              </a:rPr>
              <a:t>Slots</a:t>
            </a:r>
            <a:r>
              <a:rPr kumimoji="0" lang="pt-PT" sz="2000" b="0" i="0" u="none" strike="noStrike" kern="1200" cap="none" spc="0" normalizeH="0" baseline="0" noProof="0" dirty="0" smtClean="0">
                <a:ln>
                  <a:noFill/>
                </a:ln>
                <a:solidFill>
                  <a:schemeClr val="tx1"/>
                </a:solidFill>
                <a:effectLst/>
                <a:uLnTx/>
                <a:uFillTx/>
                <a:latin typeface="+mn-lt"/>
                <a:ea typeface="+mn-ea"/>
                <a:cs typeface="+mn-cs"/>
              </a:rPr>
              <a:t> de expansão</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6 – Fonte de alimentação</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7 – Drive de CD/DVD</a:t>
            </a:r>
          </a:p>
          <a:p>
            <a:pPr marL="342900" marR="0" lvl="0" indent="-342900" algn="l" defTabSz="914400" rtl="0" eaLnBrk="1" fontAlgn="auto" latinLnBrk="0" hangingPunct="1">
              <a:lnSpc>
                <a:spcPct val="150000"/>
              </a:lnSpc>
              <a:spcBef>
                <a:spcPct val="20000"/>
              </a:spcBef>
              <a:spcAft>
                <a:spcPts val="0"/>
              </a:spcAft>
              <a:buClrTx/>
              <a:buSzTx/>
              <a:buFont typeface="Arial" pitchFamily="34" charset="0"/>
              <a:buChar char="•"/>
              <a:tabLst/>
              <a:defRPr/>
            </a:pPr>
            <a:r>
              <a:rPr kumimoji="0" lang="pt-PT" sz="2000" b="0" i="0" u="none" strike="noStrike" kern="1200" cap="none" spc="0" normalizeH="0" baseline="0" noProof="0" dirty="0" smtClean="0">
                <a:ln>
                  <a:noFill/>
                </a:ln>
                <a:solidFill>
                  <a:schemeClr val="tx1"/>
                </a:solidFill>
                <a:effectLst/>
                <a:uLnTx/>
                <a:uFillTx/>
                <a:latin typeface="+mn-lt"/>
                <a:ea typeface="+mn-ea"/>
                <a:cs typeface="+mn-cs"/>
              </a:rPr>
              <a:t>8 – Disco rígido </a:t>
            </a:r>
            <a:endParaRPr kumimoji="0" lang="pt-PT"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Picture 11" descr="http://upload.wikimedia.org/wikipedia/commons/thumb/4/41/Personal_computer%2C_exploded_5.svg/300px-Personal_computer%2C_exploded_5.svg.png">
            <a:hlinkClick r:id="rId2" tooltip="Personal computer, exploded 5.svg"/>
          </p:cNvPr>
          <p:cNvPicPr>
            <a:picLocks noChangeAspect="1" noChangeArrowheads="1"/>
          </p:cNvPicPr>
          <p:nvPr/>
        </p:nvPicPr>
        <p:blipFill>
          <a:blip r:embed="rId3" cstate="print"/>
          <a:srcRect/>
          <a:stretch>
            <a:fillRect/>
          </a:stretch>
        </p:blipFill>
        <p:spPr bwMode="auto">
          <a:xfrm>
            <a:off x="4615701" y="1908583"/>
            <a:ext cx="4016993" cy="4324963"/>
          </a:xfrm>
          <a:prstGeom prst="rect">
            <a:avLst/>
          </a:prstGeom>
          <a:noFill/>
        </p:spPr>
      </p:pic>
      <p:sp>
        <p:nvSpPr>
          <p:cNvPr id="5" name="CaixaDeTexto 4"/>
          <p:cNvSpPr txBox="1"/>
          <p:nvPr/>
        </p:nvSpPr>
        <p:spPr>
          <a:xfrm>
            <a:off x="923524" y="1508473"/>
            <a:ext cx="3802836" cy="400110"/>
          </a:xfrm>
          <a:prstGeom prst="rect">
            <a:avLst/>
          </a:prstGeom>
          <a:noFill/>
        </p:spPr>
        <p:txBody>
          <a:bodyPr wrap="none" rtlCol="0">
            <a:spAutoFit/>
          </a:bodyPr>
          <a:lstStyle/>
          <a:p>
            <a:r>
              <a:rPr lang="pt-PT" sz="2000" b="1" dirty="0" smtClean="0"/>
              <a:t>COMPONENTES PRINCIPAIS:</a:t>
            </a:r>
            <a:endParaRPr lang="pt-PT" sz="2000" b="1" dirty="0"/>
          </a:p>
        </p:txBody>
      </p:sp>
    </p:spTree>
    <p:extLst>
      <p:ext uri="{BB962C8B-B14F-4D97-AF65-F5344CB8AC3E}">
        <p14:creationId xmlns:p14="http://schemas.microsoft.com/office/powerpoint/2010/main" xmlns="" val="2089070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412776"/>
            <a:ext cx="7560840" cy="3739485"/>
          </a:xfrm>
          <a:prstGeom prst="rect">
            <a:avLst/>
          </a:prstGeom>
        </p:spPr>
        <p:txBody>
          <a:bodyPr wrap="square">
            <a:spAutoFit/>
          </a:bodyPr>
          <a:lstStyle/>
          <a:p>
            <a:pPr marL="342900" indent="-342900">
              <a:lnSpc>
                <a:spcPct val="150000"/>
              </a:lnSpc>
              <a:buFont typeface="Arial" panose="020B0604020202020204" pitchFamily="34" charset="0"/>
              <a:buChar char="•"/>
            </a:pPr>
            <a:r>
              <a:rPr lang="pt-BR" sz="2000" b="1" dirty="0" smtClean="0">
                <a:latin typeface="+mj-lt"/>
                <a:cs typeface="Arial" pitchFamily="34" charset="0"/>
              </a:rPr>
              <a:t>PROCESSADOR (CPU)</a:t>
            </a:r>
          </a:p>
          <a:p>
            <a:pPr>
              <a:lnSpc>
                <a:spcPct val="150000"/>
              </a:lnSpc>
            </a:pPr>
            <a:r>
              <a:rPr lang="pt-BR" dirty="0" smtClean="0">
                <a:latin typeface="+mj-lt"/>
                <a:cs typeface="Arial" pitchFamily="34" charset="0"/>
              </a:rPr>
              <a:t>É </a:t>
            </a:r>
            <a:r>
              <a:rPr lang="pt-BR" dirty="0">
                <a:latin typeface="+mj-lt"/>
                <a:cs typeface="Arial" pitchFamily="34" charset="0"/>
              </a:rPr>
              <a:t>a parte mais importante do computador (cérebro). </a:t>
            </a:r>
            <a:endParaRPr lang="pt-BR" dirty="0" smtClean="0">
              <a:latin typeface="+mj-lt"/>
              <a:cs typeface="Arial" pitchFamily="34" charset="0"/>
            </a:endParaRPr>
          </a:p>
          <a:p>
            <a:pPr>
              <a:lnSpc>
                <a:spcPct val="150000"/>
              </a:lnSpc>
            </a:pPr>
            <a:r>
              <a:rPr lang="pt-BR" dirty="0" smtClean="0">
                <a:latin typeface="+mj-lt"/>
                <a:cs typeface="Arial" pitchFamily="34" charset="0"/>
              </a:rPr>
              <a:t>É </a:t>
            </a:r>
            <a:r>
              <a:rPr lang="pt-BR" dirty="0">
                <a:latin typeface="+mj-lt"/>
                <a:cs typeface="Arial" pitchFamily="34" charset="0"/>
              </a:rPr>
              <a:t>acoplado à </a:t>
            </a:r>
            <a:r>
              <a:rPr lang="pt-BR" dirty="0" smtClean="0">
                <a:latin typeface="+mj-lt"/>
                <a:cs typeface="Arial" pitchFamily="34" charset="0"/>
              </a:rPr>
              <a:t>placa-mãe </a:t>
            </a:r>
            <a:r>
              <a:rPr lang="pt-BR" dirty="0">
                <a:latin typeface="+mj-lt"/>
                <a:cs typeface="Arial" pitchFamily="34" charset="0"/>
              </a:rPr>
              <a:t>e se conecta, direta ou indiretamente, a </a:t>
            </a:r>
            <a:r>
              <a:rPr lang="pt-BR" dirty="0" smtClean="0">
                <a:latin typeface="+mj-lt"/>
                <a:cs typeface="Arial" pitchFamily="34" charset="0"/>
              </a:rPr>
              <a:t>todo </a:t>
            </a:r>
            <a:r>
              <a:rPr lang="pt-BR" dirty="0">
                <a:latin typeface="+mj-lt"/>
                <a:cs typeface="Arial" pitchFamily="34" charset="0"/>
              </a:rPr>
              <a:t>componente </a:t>
            </a:r>
            <a:r>
              <a:rPr lang="pt-BR" dirty="0" smtClean="0">
                <a:latin typeface="+mj-lt"/>
                <a:cs typeface="Arial" pitchFamily="34" charset="0"/>
              </a:rPr>
              <a:t>a placa-mãe.</a:t>
            </a:r>
            <a:endParaRPr lang="pt-BR" dirty="0">
              <a:latin typeface="+mj-lt"/>
              <a:cs typeface="Arial" pitchFamily="34" charset="0"/>
            </a:endParaRPr>
          </a:p>
          <a:p>
            <a:pPr>
              <a:lnSpc>
                <a:spcPct val="150000"/>
              </a:lnSpc>
            </a:pPr>
            <a:r>
              <a:rPr lang="pt-BR" dirty="0">
                <a:latin typeface="+mj-lt"/>
                <a:cs typeface="Arial" pitchFamily="34" charset="0"/>
              </a:rPr>
              <a:t>Algumas funções importantes:</a:t>
            </a:r>
          </a:p>
          <a:p>
            <a:pPr marL="285750" indent="-285750">
              <a:buFont typeface="Arial" panose="020B0604020202020204" pitchFamily="34" charset="0"/>
              <a:buChar char="•"/>
            </a:pPr>
            <a:r>
              <a:rPr lang="pt-BR" dirty="0" smtClean="0">
                <a:latin typeface="+mj-lt"/>
                <a:cs typeface="Arial" pitchFamily="34" charset="0"/>
              </a:rPr>
              <a:t>Interpreta </a:t>
            </a:r>
            <a:r>
              <a:rPr lang="pt-BR" dirty="0">
                <a:latin typeface="+mj-lt"/>
                <a:cs typeface="Arial" pitchFamily="34" charset="0"/>
              </a:rPr>
              <a:t>e executa as </a:t>
            </a:r>
            <a:r>
              <a:rPr lang="pt-BR" dirty="0" smtClean="0">
                <a:latin typeface="+mj-lt"/>
                <a:cs typeface="Arial" pitchFamily="34" charset="0"/>
              </a:rPr>
              <a:t>instruções fornecidas </a:t>
            </a:r>
            <a:r>
              <a:rPr lang="pt-BR" dirty="0">
                <a:latin typeface="+mj-lt"/>
                <a:cs typeface="Arial" pitchFamily="34" charset="0"/>
              </a:rPr>
              <a:t>pelos programas.</a:t>
            </a:r>
          </a:p>
          <a:p>
            <a:pPr marL="285750" indent="-285750">
              <a:buFont typeface="Arial" panose="020B0604020202020204" pitchFamily="34" charset="0"/>
              <a:buChar char="•"/>
            </a:pPr>
            <a:r>
              <a:rPr lang="pt-BR" dirty="0" smtClean="0">
                <a:latin typeface="+mj-lt"/>
                <a:cs typeface="Arial" pitchFamily="34" charset="0"/>
              </a:rPr>
              <a:t>Cálculos </a:t>
            </a:r>
            <a:r>
              <a:rPr lang="pt-BR" dirty="0">
                <a:latin typeface="+mj-lt"/>
                <a:cs typeface="Arial" pitchFamily="34" charset="0"/>
              </a:rPr>
              <a:t>de operações aritméticas </a:t>
            </a:r>
            <a:r>
              <a:rPr lang="pt-BR" dirty="0" smtClean="0">
                <a:latin typeface="+mj-lt"/>
                <a:cs typeface="Arial" pitchFamily="34" charset="0"/>
              </a:rPr>
              <a:t>e </a:t>
            </a:r>
            <a:r>
              <a:rPr lang="pt-BR" dirty="0">
                <a:latin typeface="+mj-lt"/>
                <a:cs typeface="Arial" pitchFamily="34" charset="0"/>
              </a:rPr>
              <a:t>comparações lógicas.</a:t>
            </a:r>
          </a:p>
          <a:p>
            <a:pPr marL="285750" indent="-285750">
              <a:buFont typeface="Arial" panose="020B0604020202020204" pitchFamily="34" charset="0"/>
              <a:buChar char="•"/>
            </a:pPr>
            <a:r>
              <a:rPr lang="pt-BR" dirty="0" smtClean="0">
                <a:latin typeface="+mj-lt"/>
                <a:cs typeface="Arial" pitchFamily="34" charset="0"/>
              </a:rPr>
              <a:t>Processamento </a:t>
            </a:r>
            <a:r>
              <a:rPr lang="pt-BR" dirty="0">
                <a:latin typeface="+mj-lt"/>
                <a:cs typeface="Arial" pitchFamily="34" charset="0"/>
              </a:rPr>
              <a:t>de todos os tipos de dados.</a:t>
            </a:r>
          </a:p>
          <a:p>
            <a:pPr marL="285750" indent="-285750">
              <a:buFont typeface="Arial" panose="020B0604020202020204" pitchFamily="34" charset="0"/>
              <a:buChar char="•"/>
            </a:pPr>
            <a:r>
              <a:rPr lang="pt-BR" dirty="0" smtClean="0">
                <a:latin typeface="+mj-lt"/>
                <a:cs typeface="Arial" pitchFamily="34" charset="0"/>
              </a:rPr>
              <a:t>Controle </a:t>
            </a:r>
            <a:r>
              <a:rPr lang="pt-BR" dirty="0">
                <a:latin typeface="+mj-lt"/>
                <a:cs typeface="Arial" pitchFamily="34" charset="0"/>
              </a:rPr>
              <a:t>e gerenciamento dos demais componentes de hardware.</a:t>
            </a:r>
            <a:endParaRPr lang="pt-PT" dirty="0">
              <a:latin typeface="+mj-lt"/>
              <a:cs typeface="Arial" pitchFamily="34" charset="0"/>
            </a:endParaRPr>
          </a:p>
          <a:p>
            <a:pPr marL="285750" lvl="0" indent="-285750">
              <a:lnSpc>
                <a:spcPct val="150000"/>
              </a:lnSpc>
              <a:buFont typeface="Arial" panose="020B0604020202020204" pitchFamily="34" charset="0"/>
              <a:buChar char="•"/>
            </a:pPr>
            <a:endParaRPr lang="pt-BR" dirty="0"/>
          </a:p>
        </p:txBody>
      </p:sp>
      <p:pic>
        <p:nvPicPr>
          <p:cNvPr id="3" name="Picture 2" descr="C:\Users\Felipe\Desktop\processador_intel_i3_3220_2-900x90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19972" y="4915183"/>
            <a:ext cx="1440160" cy="144016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descr="C:\Users\Felipe\Desktop\imag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664701" y="4869160"/>
            <a:ext cx="1440160" cy="14401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63542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ângulo 2"/>
          <p:cNvSpPr/>
          <p:nvPr/>
        </p:nvSpPr>
        <p:spPr>
          <a:xfrm>
            <a:off x="1259632" y="1340768"/>
            <a:ext cx="7128792" cy="4708981"/>
          </a:xfrm>
          <a:prstGeom prst="rect">
            <a:avLst/>
          </a:prstGeom>
        </p:spPr>
        <p:txBody>
          <a:bodyPr wrap="square">
            <a:spAutoFit/>
          </a:bodyPr>
          <a:lstStyle/>
          <a:p>
            <a:r>
              <a:rPr lang="pt-BR" b="1" dirty="0" smtClean="0">
                <a:latin typeface="+mj-lt"/>
              </a:rPr>
              <a:t>MEMÓRIA</a:t>
            </a:r>
          </a:p>
          <a:p>
            <a:endParaRPr lang="pt-BR" sz="1600" dirty="0">
              <a:latin typeface="+mj-lt"/>
            </a:endParaRPr>
          </a:p>
          <a:p>
            <a:pPr marL="285750" indent="-285750">
              <a:buFont typeface="Arial" panose="020B0604020202020204" pitchFamily="34" charset="0"/>
              <a:buChar char="•"/>
            </a:pPr>
            <a:r>
              <a:rPr lang="pt-BR" sz="1600" dirty="0" smtClean="0">
                <a:latin typeface="+mj-lt"/>
              </a:rPr>
              <a:t>É </a:t>
            </a:r>
            <a:r>
              <a:rPr lang="pt-BR" sz="1600" dirty="0">
                <a:latin typeface="+mj-lt"/>
              </a:rPr>
              <a:t>o componente responsável pelo armazenamento, temporário ou não, </a:t>
            </a:r>
            <a:r>
              <a:rPr lang="pt-BR" sz="1600" dirty="0" smtClean="0">
                <a:latin typeface="+mj-lt"/>
              </a:rPr>
              <a:t>de programas </a:t>
            </a:r>
            <a:r>
              <a:rPr lang="pt-BR" sz="1600" dirty="0">
                <a:latin typeface="+mj-lt"/>
              </a:rPr>
              <a:t>(instruções) e </a:t>
            </a:r>
            <a:r>
              <a:rPr lang="pt-BR" sz="1600" dirty="0" smtClean="0">
                <a:latin typeface="+mj-lt"/>
              </a:rPr>
              <a:t>dados</a:t>
            </a:r>
            <a:endParaRPr lang="pt-BR" sz="1600" dirty="0">
              <a:latin typeface="+mj-lt"/>
            </a:endParaRPr>
          </a:p>
          <a:p>
            <a:endParaRPr lang="pt-BR" sz="1600" dirty="0" smtClean="0">
              <a:latin typeface="+mj-lt"/>
            </a:endParaRPr>
          </a:p>
          <a:p>
            <a:r>
              <a:rPr lang="pt-BR" sz="1600" b="1" dirty="0" smtClean="0">
                <a:latin typeface="+mj-lt"/>
              </a:rPr>
              <a:t>Tipos:</a:t>
            </a:r>
          </a:p>
          <a:p>
            <a:endParaRPr lang="pt-BR" sz="1600" dirty="0">
              <a:latin typeface="+mj-lt"/>
            </a:endParaRPr>
          </a:p>
          <a:p>
            <a:pPr marL="285750" indent="-285750">
              <a:buFont typeface="Arial" panose="020B0604020202020204" pitchFamily="34" charset="0"/>
              <a:buChar char="•"/>
            </a:pPr>
            <a:r>
              <a:rPr lang="pt-BR" sz="1600" dirty="0" smtClean="0">
                <a:latin typeface="+mj-lt"/>
              </a:rPr>
              <a:t>RAM </a:t>
            </a:r>
            <a:r>
              <a:rPr lang="pt-BR" sz="1600" dirty="0">
                <a:latin typeface="+mj-lt"/>
              </a:rPr>
              <a:t>(</a:t>
            </a:r>
            <a:r>
              <a:rPr lang="pt-BR" sz="1600" dirty="0" err="1">
                <a:latin typeface="+mj-lt"/>
              </a:rPr>
              <a:t>Random</a:t>
            </a:r>
            <a:r>
              <a:rPr lang="pt-BR" sz="1600" dirty="0">
                <a:latin typeface="+mj-lt"/>
              </a:rPr>
              <a:t> </a:t>
            </a:r>
            <a:r>
              <a:rPr lang="pt-BR" sz="1600" dirty="0" err="1">
                <a:latin typeface="+mj-lt"/>
              </a:rPr>
              <a:t>Acess</a:t>
            </a:r>
            <a:r>
              <a:rPr lang="pt-BR" sz="1600" dirty="0">
                <a:latin typeface="+mj-lt"/>
              </a:rPr>
              <a:t> </a:t>
            </a:r>
            <a:r>
              <a:rPr lang="pt-BR" sz="1600" dirty="0" err="1">
                <a:latin typeface="+mj-lt"/>
              </a:rPr>
              <a:t>Memory</a:t>
            </a:r>
            <a:r>
              <a:rPr lang="pt-BR" sz="1600" dirty="0">
                <a:latin typeface="+mj-lt"/>
              </a:rPr>
              <a:t>)</a:t>
            </a:r>
          </a:p>
          <a:p>
            <a:r>
              <a:rPr lang="pt-BR" sz="1600" dirty="0" smtClean="0">
                <a:latin typeface="+mj-lt"/>
              </a:rPr>
              <a:t>     Memória </a:t>
            </a:r>
            <a:r>
              <a:rPr lang="pt-BR" sz="1600" dirty="0">
                <a:latin typeface="+mj-lt"/>
              </a:rPr>
              <a:t>volátil onde são carregados programas e dados, que são</a:t>
            </a:r>
          </a:p>
          <a:p>
            <a:r>
              <a:rPr lang="pt-BR" sz="1600" dirty="0" smtClean="0">
                <a:latin typeface="+mj-lt"/>
              </a:rPr>
              <a:t>     lidos </a:t>
            </a:r>
            <a:r>
              <a:rPr lang="pt-BR" sz="1600" dirty="0">
                <a:latin typeface="+mj-lt"/>
              </a:rPr>
              <a:t>do HD. </a:t>
            </a:r>
          </a:p>
          <a:p>
            <a:r>
              <a:rPr lang="pt-BR" sz="1600" dirty="0" smtClean="0">
                <a:latin typeface="+mj-lt"/>
              </a:rPr>
              <a:t>     Permite </a:t>
            </a:r>
            <a:r>
              <a:rPr lang="pt-BR" sz="1600" dirty="0">
                <a:latin typeface="+mj-lt"/>
              </a:rPr>
              <a:t>leitura e gravação.</a:t>
            </a:r>
          </a:p>
          <a:p>
            <a:r>
              <a:rPr lang="pt-BR" sz="1600" dirty="0" smtClean="0">
                <a:latin typeface="+mj-lt"/>
              </a:rPr>
              <a:t>     Seu </a:t>
            </a:r>
            <a:r>
              <a:rPr lang="pt-BR" sz="1600" dirty="0">
                <a:latin typeface="+mj-lt"/>
              </a:rPr>
              <a:t>conteúdo precisa ser salvo antes do desligamento.</a:t>
            </a:r>
          </a:p>
          <a:p>
            <a:r>
              <a:rPr lang="pt-BR" sz="1600" dirty="0" smtClean="0">
                <a:latin typeface="+mj-lt"/>
              </a:rPr>
              <a:t>     Muito </a:t>
            </a:r>
            <a:r>
              <a:rPr lang="pt-BR" sz="1600" dirty="0">
                <a:latin typeface="+mj-lt"/>
              </a:rPr>
              <a:t>mais veloz do que as memórias secundárias (HD, CD-ROM</a:t>
            </a:r>
            <a:r>
              <a:rPr lang="pt-BR" sz="1600" dirty="0" smtClean="0">
                <a:latin typeface="+mj-lt"/>
              </a:rPr>
              <a:t>).</a:t>
            </a:r>
          </a:p>
          <a:p>
            <a:endParaRPr lang="pt-BR" sz="1600" dirty="0">
              <a:latin typeface="+mj-lt"/>
            </a:endParaRPr>
          </a:p>
          <a:p>
            <a:pPr marL="285750" indent="-285750">
              <a:buFont typeface="Arial" panose="020B0604020202020204" pitchFamily="34" charset="0"/>
              <a:buChar char="•"/>
            </a:pPr>
            <a:r>
              <a:rPr lang="pt-BR" sz="1600" dirty="0" smtClean="0">
                <a:latin typeface="+mj-lt"/>
              </a:rPr>
              <a:t>ROM </a:t>
            </a:r>
            <a:r>
              <a:rPr lang="pt-BR" sz="1600" dirty="0">
                <a:latin typeface="+mj-lt"/>
              </a:rPr>
              <a:t>(</a:t>
            </a:r>
            <a:r>
              <a:rPr lang="pt-BR" sz="1600" dirty="0" err="1">
                <a:latin typeface="+mj-lt"/>
              </a:rPr>
              <a:t>Read</a:t>
            </a:r>
            <a:r>
              <a:rPr lang="pt-BR" sz="1600" dirty="0">
                <a:latin typeface="+mj-lt"/>
              </a:rPr>
              <a:t> </a:t>
            </a:r>
            <a:r>
              <a:rPr lang="pt-BR" sz="1600" dirty="0" err="1">
                <a:latin typeface="+mj-lt"/>
              </a:rPr>
              <a:t>Only</a:t>
            </a:r>
            <a:r>
              <a:rPr lang="pt-BR" sz="1600" dirty="0">
                <a:latin typeface="+mj-lt"/>
              </a:rPr>
              <a:t> </a:t>
            </a:r>
            <a:r>
              <a:rPr lang="pt-BR" sz="1600" dirty="0" err="1">
                <a:latin typeface="+mj-lt"/>
              </a:rPr>
              <a:t>Memory</a:t>
            </a:r>
            <a:r>
              <a:rPr lang="pt-BR" sz="1600" dirty="0">
                <a:latin typeface="+mj-lt"/>
              </a:rPr>
              <a:t>)</a:t>
            </a:r>
          </a:p>
          <a:p>
            <a:r>
              <a:rPr lang="pt-BR" sz="1600" dirty="0" smtClean="0">
                <a:latin typeface="+mj-lt"/>
              </a:rPr>
              <a:t>     Memória </a:t>
            </a:r>
            <a:r>
              <a:rPr lang="pt-BR" sz="1600" dirty="0">
                <a:latin typeface="+mj-lt"/>
              </a:rPr>
              <a:t>não volátil que armazena as rotinas de inicialização do</a:t>
            </a:r>
          </a:p>
          <a:p>
            <a:r>
              <a:rPr lang="pt-BR" sz="1600" dirty="0" smtClean="0">
                <a:latin typeface="+mj-lt"/>
              </a:rPr>
              <a:t>     computador </a:t>
            </a:r>
            <a:r>
              <a:rPr lang="pt-BR" sz="1600" dirty="0">
                <a:latin typeface="+mj-lt"/>
              </a:rPr>
              <a:t>(</a:t>
            </a:r>
            <a:r>
              <a:rPr lang="pt-BR" sz="1600" dirty="0" err="1">
                <a:latin typeface="+mj-lt"/>
              </a:rPr>
              <a:t>Ex</a:t>
            </a:r>
            <a:r>
              <a:rPr lang="pt-BR" sz="1600" dirty="0">
                <a:latin typeface="+mj-lt"/>
              </a:rPr>
              <a:t>: BIOS).</a:t>
            </a:r>
          </a:p>
          <a:p>
            <a:r>
              <a:rPr lang="pt-BR" sz="1600" dirty="0" smtClean="0">
                <a:latin typeface="+mj-lt"/>
              </a:rPr>
              <a:t>     Permite </a:t>
            </a:r>
            <a:r>
              <a:rPr lang="pt-BR" sz="1600" dirty="0">
                <a:latin typeface="+mj-lt"/>
              </a:rPr>
              <a:t>apenas leitura e é gravada pelo fabricante.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8144" y="2348880"/>
            <a:ext cx="2037574" cy="10801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9132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174102" y="2420749"/>
            <a:ext cx="719024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algn="just" eaLnBrk="0" fontAlgn="base" hangingPunct="0">
              <a:spcBef>
                <a:spcPct val="0"/>
              </a:spcBef>
              <a:spcAft>
                <a:spcPct val="0"/>
              </a:spcAft>
              <a:buFont typeface="Arial" panose="020B0604020202020204" pitchFamily="34" charset="0"/>
              <a:buChar char="•"/>
            </a:pPr>
            <a:r>
              <a:rPr kumimoji="0" lang="pt-PT" b="1"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Memória Principal</a:t>
            </a:r>
            <a:r>
              <a:rPr kumimoji="0" lang="pt-PT" b="0" i="0" u="none" strike="noStrike" cap="none" normalizeH="0" baseline="0" dirty="0" smtClean="0">
                <a:ln>
                  <a:noFill/>
                </a:ln>
                <a:solidFill>
                  <a:schemeClr val="tx1"/>
                </a:solidFill>
                <a:effectLst/>
                <a:latin typeface="Verdana" pitchFamily="34" charset="0"/>
                <a:ea typeface="Times New Roman" pitchFamily="18" charset="0"/>
                <a:cs typeface="Times New Roman" pitchFamily="18" charset="0"/>
              </a:rPr>
              <a:t>: nela o processador central do computador busca as instruções necessárias para executar e armazena os dados do processamento. </a:t>
            </a:r>
            <a:endParaRPr kumimoji="0" lang="pt-PT"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Rectângulo 3"/>
          <p:cNvSpPr/>
          <p:nvPr/>
        </p:nvSpPr>
        <p:spPr>
          <a:xfrm>
            <a:off x="1174102" y="3644885"/>
            <a:ext cx="7313157" cy="2585323"/>
          </a:xfrm>
          <a:prstGeom prst="rect">
            <a:avLst/>
          </a:prstGeom>
        </p:spPr>
        <p:txBody>
          <a:bodyPr wrap="square">
            <a:spAutoFit/>
          </a:bodyPr>
          <a:lstStyle/>
          <a:p>
            <a:pPr marL="285750" lvl="0" indent="-285750" algn="just" eaLnBrk="0" fontAlgn="base" hangingPunct="0">
              <a:spcBef>
                <a:spcPct val="0"/>
              </a:spcBef>
              <a:spcAft>
                <a:spcPct val="0"/>
              </a:spcAft>
              <a:buFont typeface="Arial" panose="020B0604020202020204" pitchFamily="34" charset="0"/>
              <a:buChar char="•"/>
            </a:pPr>
            <a:r>
              <a:rPr lang="pt-PT" b="1" dirty="0" smtClean="0">
                <a:latin typeface="Verdana" pitchFamily="34" charset="0"/>
                <a:ea typeface="Times New Roman" pitchFamily="18" charset="0"/>
                <a:cs typeface="Times New Roman" pitchFamily="18" charset="0"/>
              </a:rPr>
              <a:t>Memória Secundária</a:t>
            </a:r>
            <a:r>
              <a:rPr lang="pt-PT" dirty="0" smtClean="0">
                <a:latin typeface="Verdana" pitchFamily="34" charset="0"/>
                <a:ea typeface="Times New Roman" pitchFamily="18" charset="0"/>
                <a:cs typeface="Times New Roman" pitchFamily="18" charset="0"/>
              </a:rPr>
              <a:t>: usada para segmentos inativos de programas e arquivos de dados que são trazidos à memória principal quando necessário. </a:t>
            </a:r>
            <a:endParaRPr lang="pt-PT" dirty="0" smtClean="0">
              <a:latin typeface="Arial" pitchFamily="34" charset="0"/>
              <a:cs typeface="Arial" pitchFamily="34" charset="0"/>
            </a:endParaRPr>
          </a:p>
          <a:p>
            <a:pPr lvl="0" indent="304800" algn="just" eaLnBrk="0" fontAlgn="base" hangingPunct="0">
              <a:spcBef>
                <a:spcPct val="0"/>
              </a:spcBef>
              <a:spcAft>
                <a:spcPct val="0"/>
              </a:spcAft>
            </a:pPr>
            <a:endParaRPr lang="pt-PT" dirty="0" smtClean="0">
              <a:latin typeface="Verdana" pitchFamily="34" charset="0"/>
              <a:ea typeface="Times New Roman" pitchFamily="18" charset="0"/>
              <a:cs typeface="Times New Roman" pitchFamily="18" charset="0"/>
            </a:endParaRPr>
          </a:p>
          <a:p>
            <a:pPr marL="261938" lvl="0" algn="just" eaLnBrk="0" fontAlgn="base" hangingPunct="0">
              <a:spcBef>
                <a:spcPct val="0"/>
              </a:spcBef>
              <a:spcAft>
                <a:spcPct val="0"/>
              </a:spcAft>
            </a:pPr>
            <a:r>
              <a:rPr lang="pt-PT" dirty="0" smtClean="0">
                <a:latin typeface="Verdana" pitchFamily="34" charset="0"/>
                <a:ea typeface="Times New Roman" pitchFamily="18" charset="0"/>
                <a:cs typeface="Times New Roman" pitchFamily="18" charset="0"/>
              </a:rPr>
              <a:t>O processador central só executa as instruções e processa    os dados que esteja na memória principal.</a:t>
            </a:r>
          </a:p>
          <a:p>
            <a:pPr marL="261938" lvl="0" algn="just" eaLnBrk="0" fontAlgn="base" hangingPunct="0">
              <a:spcBef>
                <a:spcPct val="0"/>
              </a:spcBef>
              <a:spcAft>
                <a:spcPct val="0"/>
              </a:spcAft>
            </a:pPr>
            <a:r>
              <a:rPr lang="pt-PT" dirty="0" smtClean="0">
                <a:latin typeface="Verdana" pitchFamily="34" charset="0"/>
                <a:ea typeface="Times New Roman" pitchFamily="18" charset="0"/>
                <a:cs typeface="Times New Roman" pitchFamily="18" charset="0"/>
              </a:rPr>
              <a:t>A memória secundária é usada para organização de arquivos de dados históricos ou dados não necessários no momento para processamento. </a:t>
            </a:r>
            <a:endParaRPr lang="pt-PT" dirty="0" smtClean="0">
              <a:latin typeface="Arial" pitchFamily="34" charset="0"/>
              <a:cs typeface="Arial" pitchFamily="34" charset="0"/>
            </a:endParaRPr>
          </a:p>
        </p:txBody>
      </p:sp>
      <p:sp>
        <p:nvSpPr>
          <p:cNvPr id="5" name="Rectângulo 4"/>
          <p:cNvSpPr/>
          <p:nvPr/>
        </p:nvSpPr>
        <p:spPr>
          <a:xfrm>
            <a:off x="1259632" y="1412637"/>
            <a:ext cx="7128792" cy="646331"/>
          </a:xfrm>
          <a:prstGeom prst="rect">
            <a:avLst/>
          </a:prstGeom>
        </p:spPr>
        <p:txBody>
          <a:bodyPr wrap="square">
            <a:spAutoFit/>
          </a:bodyPr>
          <a:lstStyle/>
          <a:p>
            <a:pPr lvl="0" algn="just" eaLnBrk="0" fontAlgn="base" hangingPunct="0">
              <a:spcBef>
                <a:spcPct val="0"/>
              </a:spcBef>
              <a:spcAft>
                <a:spcPct val="0"/>
              </a:spcAft>
            </a:pPr>
            <a:r>
              <a:rPr lang="pt-PT" dirty="0" smtClean="0">
                <a:latin typeface="Verdana" pitchFamily="34" charset="0"/>
                <a:ea typeface="Times New Roman" pitchFamily="18" charset="0"/>
                <a:cs typeface="Times New Roman" pitchFamily="18" charset="0"/>
              </a:rPr>
              <a:t>A memória de um computador pode ser classificada segundo esta hierarquia: </a:t>
            </a:r>
            <a:endParaRPr lang="pt-PT" dirty="0" smtClean="0">
              <a:latin typeface="Arial" pitchFamily="34" charset="0"/>
              <a:cs typeface="Arial" pitchFamily="34" charset="0"/>
            </a:endParaRPr>
          </a:p>
        </p:txBody>
      </p:sp>
    </p:spTree>
    <p:extLst>
      <p:ext uri="{BB962C8B-B14F-4D97-AF65-F5344CB8AC3E}">
        <p14:creationId xmlns:p14="http://schemas.microsoft.com/office/powerpoint/2010/main" xmlns="" val="2432383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59632" y="1484784"/>
            <a:ext cx="7560840" cy="3170099"/>
          </a:xfrm>
          <a:prstGeom prst="rect">
            <a:avLst/>
          </a:prstGeom>
        </p:spPr>
        <p:txBody>
          <a:bodyPr wrap="square">
            <a:spAutoFit/>
          </a:bodyPr>
          <a:lstStyle/>
          <a:p>
            <a:r>
              <a:rPr lang="pt-BR" sz="2000" b="1" dirty="0"/>
              <a:t>Disco rígido (HD</a:t>
            </a:r>
            <a:r>
              <a:rPr lang="pt-BR" sz="2000" b="1" dirty="0" smtClean="0"/>
              <a:t>)</a:t>
            </a:r>
          </a:p>
          <a:p>
            <a:endParaRPr lang="pt-BR" dirty="0"/>
          </a:p>
          <a:p>
            <a:pPr marL="285750" indent="-285750">
              <a:buFont typeface="Arial" panose="020B0604020202020204" pitchFamily="34" charset="0"/>
              <a:buChar char="•"/>
            </a:pPr>
            <a:r>
              <a:rPr lang="pt-BR" dirty="0" smtClean="0">
                <a:latin typeface="Arial" panose="020B0604020202020204" pitchFamily="34" charset="0"/>
                <a:cs typeface="Arial" panose="020B0604020202020204" pitchFamily="34" charset="0"/>
              </a:rPr>
              <a:t>É </a:t>
            </a:r>
            <a:r>
              <a:rPr lang="pt-BR" dirty="0">
                <a:latin typeface="Arial" panose="020B0604020202020204" pitchFamily="34" charset="0"/>
                <a:cs typeface="Arial" panose="020B0604020202020204" pitchFamily="34" charset="0"/>
              </a:rPr>
              <a:t>um disco rígido de </a:t>
            </a:r>
            <a:r>
              <a:rPr lang="pt-BR" dirty="0" smtClean="0">
                <a:latin typeface="Arial" panose="020B0604020202020204" pitchFamily="34" charset="0"/>
                <a:cs typeface="Arial" panose="020B0604020202020204" pitchFamily="34" charset="0"/>
              </a:rPr>
              <a:t>superfície </a:t>
            </a:r>
            <a:r>
              <a:rPr lang="pt-BR" dirty="0">
                <a:latin typeface="Arial" panose="020B0604020202020204" pitchFamily="34" charset="0"/>
                <a:cs typeface="Arial" panose="020B0604020202020204" pitchFamily="34" charset="0"/>
              </a:rPr>
              <a:t>magnética instalado no gabinete.</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Corresponde a um sistema de armazenamento não volátil de alta</a:t>
            </a:r>
          </a:p>
          <a:p>
            <a:r>
              <a:rPr lang="pt-BR" dirty="0" smtClean="0">
                <a:latin typeface="Arial" panose="020B0604020202020204" pitchFamily="34" charset="0"/>
                <a:cs typeface="Arial" panose="020B0604020202020204" pitchFamily="34" charset="0"/>
              </a:rPr>
              <a:t>     capacidade </a:t>
            </a:r>
            <a:r>
              <a:rPr lang="pt-BR" dirty="0">
                <a:latin typeface="Arial" panose="020B0604020202020204" pitchFamily="34" charset="0"/>
                <a:cs typeface="Arial" panose="020B0604020202020204" pitchFamily="34" charset="0"/>
              </a:rPr>
              <a:t>onde são gravados programas e dados.</a:t>
            </a:r>
          </a:p>
          <a:p>
            <a:pPr marL="285750" indent="-285750">
              <a:buFont typeface="Arial" panose="020B0604020202020204" pitchFamily="34" charset="0"/>
              <a:buChar char="•"/>
            </a:pPr>
            <a:r>
              <a:rPr lang="pt-BR" dirty="0">
                <a:latin typeface="Arial" panose="020B0604020202020204" pitchFamily="34" charset="0"/>
                <a:cs typeface="Arial" panose="020B0604020202020204" pitchFamily="34" charset="0"/>
              </a:rPr>
              <a:t>Os dados gravados no HD podem ser recuperados para a</a:t>
            </a:r>
          </a:p>
          <a:p>
            <a:r>
              <a:rPr lang="pt-BR" dirty="0" smtClean="0">
                <a:latin typeface="Arial" panose="020B0604020202020204" pitchFamily="34" charset="0"/>
                <a:cs typeface="Arial" panose="020B0604020202020204" pitchFamily="34" charset="0"/>
              </a:rPr>
              <a:t>     memória </a:t>
            </a:r>
            <a:r>
              <a:rPr lang="pt-BR" dirty="0">
                <a:latin typeface="Arial" panose="020B0604020202020204" pitchFamily="34" charset="0"/>
                <a:cs typeface="Arial" panose="020B0604020202020204" pitchFamily="34" charset="0"/>
              </a:rPr>
              <a:t>principal, alterados e gravados novamente, inúmeras</a:t>
            </a:r>
          </a:p>
          <a:p>
            <a:r>
              <a:rPr lang="pt-BR" dirty="0" smtClean="0">
                <a:latin typeface="Arial" panose="020B0604020202020204" pitchFamily="34" charset="0"/>
                <a:cs typeface="Arial" panose="020B0604020202020204" pitchFamily="34" charset="0"/>
              </a:rPr>
              <a:t>     vezes</a:t>
            </a:r>
            <a:r>
              <a:rPr lang="pt-BR" dirty="0">
                <a:latin typeface="Arial" panose="020B0604020202020204" pitchFamily="34" charset="0"/>
                <a:cs typeface="Arial" panose="020B0604020202020204" pitchFamily="34" charset="0"/>
              </a:rPr>
              <a:t>.</a:t>
            </a:r>
          </a:p>
          <a:p>
            <a:endParaRPr lang="pt-BR" dirty="0" smtClean="0">
              <a:latin typeface="Arial" panose="020B0604020202020204" pitchFamily="34" charset="0"/>
              <a:cs typeface="Arial" panose="020B0604020202020204" pitchFamily="34" charset="0"/>
            </a:endParaRPr>
          </a:p>
          <a:p>
            <a:r>
              <a:rPr lang="pt-BR" dirty="0" smtClean="0">
                <a:latin typeface="Arial" panose="020B0604020202020204" pitchFamily="34" charset="0"/>
                <a:cs typeface="Arial" panose="020B0604020202020204" pitchFamily="34" charset="0"/>
              </a:rPr>
              <a:t>Importante</a:t>
            </a:r>
            <a:r>
              <a:rPr lang="pt-BR" dirty="0">
                <a:latin typeface="Arial" panose="020B0604020202020204" pitchFamily="34" charset="0"/>
                <a:cs typeface="Arial" panose="020B0604020202020204" pitchFamily="34" charset="0"/>
              </a:rPr>
              <a:t>: velocidade do </a:t>
            </a:r>
            <a:r>
              <a:rPr lang="pt-BR" dirty="0" smtClean="0">
                <a:latin typeface="Arial" panose="020B0604020202020204" pitchFamily="34" charset="0"/>
                <a:cs typeface="Arial" panose="020B0604020202020204" pitchFamily="34" charset="0"/>
              </a:rPr>
              <a:t>HD </a:t>
            </a:r>
            <a:r>
              <a:rPr lang="pt-BR" dirty="0">
                <a:latin typeface="Arial" panose="020B0604020202020204" pitchFamily="34" charset="0"/>
                <a:cs typeface="Arial" panose="020B0604020202020204" pitchFamily="34" charset="0"/>
              </a:rPr>
              <a:t>(rpm) e tipo (IDE, SATA, SCSI).</a:t>
            </a:r>
          </a:p>
          <a:p>
            <a:r>
              <a:rPr lang="pt-BR" dirty="0">
                <a:latin typeface="Arial" panose="020B0604020202020204" pitchFamily="34" charset="0"/>
                <a:cs typeface="Arial" panose="020B0604020202020204" pitchFamily="34" charset="0"/>
              </a:rPr>
              <a:t>Unidade de capacidade: </a:t>
            </a:r>
            <a:r>
              <a:rPr lang="pt-BR" dirty="0" smtClean="0">
                <a:latin typeface="Arial" panose="020B0604020202020204" pitchFamily="34" charset="0"/>
                <a:cs typeface="Arial" panose="020B0604020202020204" pitchFamily="34" charset="0"/>
              </a:rPr>
              <a:t>GB, TB.</a:t>
            </a:r>
            <a:endParaRPr lang="pt-BR" dirty="0">
              <a:latin typeface="Arial" panose="020B0604020202020204" pitchFamily="34" charset="0"/>
              <a:cs typeface="Arial" panose="020B0604020202020204" pitchFamily="34" charset="0"/>
            </a:endParaRPr>
          </a:p>
        </p:txBody>
      </p:sp>
      <p:pic>
        <p:nvPicPr>
          <p:cNvPr id="1026" name="Picture 2" descr="C:\Users\Felipe\Desktop\images.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040052" y="4379915"/>
            <a:ext cx="2963143" cy="228023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0240364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704</TotalTime>
  <Words>1766</Words>
  <Application>Microsoft Office PowerPoint</Application>
  <PresentationFormat>Apresentação na tela (4:3)</PresentationFormat>
  <Paragraphs>187</Paragraphs>
  <Slides>39</Slides>
  <Notes>0</Notes>
  <HiddenSlides>0</HiddenSlides>
  <MMClips>0</MMClips>
  <ScaleCrop>false</ScaleCrop>
  <HeadingPairs>
    <vt:vector size="4" baseType="variant">
      <vt:variant>
        <vt:lpstr>Tema</vt:lpstr>
      </vt:variant>
      <vt:variant>
        <vt:i4>1</vt:i4>
      </vt:variant>
      <vt:variant>
        <vt:lpstr>Títulos de slides</vt:lpstr>
      </vt:variant>
      <vt:variant>
        <vt:i4>39</vt:i4>
      </vt:variant>
    </vt:vector>
  </HeadingPairs>
  <TitlesOfParts>
    <vt:vector size="40"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Felipe</dc:creator>
  <cp:lastModifiedBy>Felipe</cp:lastModifiedBy>
  <cp:revision>49</cp:revision>
  <dcterms:created xsi:type="dcterms:W3CDTF">2013-09-02T14:13:41Z</dcterms:created>
  <dcterms:modified xsi:type="dcterms:W3CDTF">2017-02-20T17:52:00Z</dcterms:modified>
</cp:coreProperties>
</file>