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54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779E66AB-056D-43F4-AE35-541487D32F7E}" type="datetimeFigureOut">
              <a:rPr lang="pt-BR" smtClean="0"/>
              <a:t>16/08/2017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725D4D3-1948-4299-9497-2654391417C7}" type="slidenum">
              <a:rPr lang="pt-BR" smtClean="0"/>
              <a:t>‹nº›</a:t>
            </a:fld>
            <a:endParaRPr lang="pt-BR"/>
          </a:p>
        </p:txBody>
      </p:sp>
    </p:spTree>
    <p:extLst>
      <p:ext uri="{BB962C8B-B14F-4D97-AF65-F5344CB8AC3E}">
        <p14:creationId xmlns:p14="http://schemas.microsoft.com/office/powerpoint/2010/main" val="951557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79E66AB-056D-43F4-AE35-541487D32F7E}" type="datetimeFigureOut">
              <a:rPr lang="pt-BR" smtClean="0"/>
              <a:t>16/08/2017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725D4D3-1948-4299-9497-2654391417C7}" type="slidenum">
              <a:rPr lang="pt-BR" smtClean="0"/>
              <a:t>‹nº›</a:t>
            </a:fld>
            <a:endParaRPr lang="pt-BR"/>
          </a:p>
        </p:txBody>
      </p:sp>
    </p:spTree>
    <p:extLst>
      <p:ext uri="{BB962C8B-B14F-4D97-AF65-F5344CB8AC3E}">
        <p14:creationId xmlns:p14="http://schemas.microsoft.com/office/powerpoint/2010/main" val="358016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79E66AB-056D-43F4-AE35-541487D32F7E}" type="datetimeFigureOut">
              <a:rPr lang="pt-BR" smtClean="0"/>
              <a:t>16/08/2017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725D4D3-1948-4299-9497-2654391417C7}" type="slidenum">
              <a:rPr lang="pt-BR" smtClean="0"/>
              <a:t>‹nº›</a:t>
            </a:fld>
            <a:endParaRPr lang="pt-BR"/>
          </a:p>
        </p:txBody>
      </p:sp>
    </p:spTree>
    <p:extLst>
      <p:ext uri="{BB962C8B-B14F-4D97-AF65-F5344CB8AC3E}">
        <p14:creationId xmlns:p14="http://schemas.microsoft.com/office/powerpoint/2010/main" val="1404482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79E66AB-056D-43F4-AE35-541487D32F7E}" type="datetimeFigureOut">
              <a:rPr lang="pt-BR" smtClean="0"/>
              <a:t>16/08/2017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725D4D3-1948-4299-9497-2654391417C7}" type="slidenum">
              <a:rPr lang="pt-BR" smtClean="0"/>
              <a:t>‹nº›</a:t>
            </a:fld>
            <a:endParaRPr lang="pt-BR"/>
          </a:p>
        </p:txBody>
      </p:sp>
    </p:spTree>
    <p:extLst>
      <p:ext uri="{BB962C8B-B14F-4D97-AF65-F5344CB8AC3E}">
        <p14:creationId xmlns:p14="http://schemas.microsoft.com/office/powerpoint/2010/main" val="685834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779E66AB-056D-43F4-AE35-541487D32F7E}" type="datetimeFigureOut">
              <a:rPr lang="pt-BR" smtClean="0"/>
              <a:t>16/08/2017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725D4D3-1948-4299-9497-2654391417C7}" type="slidenum">
              <a:rPr lang="pt-BR" smtClean="0"/>
              <a:t>‹nº›</a:t>
            </a:fld>
            <a:endParaRPr lang="pt-BR"/>
          </a:p>
        </p:txBody>
      </p:sp>
    </p:spTree>
    <p:extLst>
      <p:ext uri="{BB962C8B-B14F-4D97-AF65-F5344CB8AC3E}">
        <p14:creationId xmlns:p14="http://schemas.microsoft.com/office/powerpoint/2010/main" val="2434102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779E66AB-056D-43F4-AE35-541487D32F7E}" type="datetimeFigureOut">
              <a:rPr lang="pt-BR" smtClean="0"/>
              <a:t>16/08/2017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725D4D3-1948-4299-9497-2654391417C7}" type="slidenum">
              <a:rPr lang="pt-BR" smtClean="0"/>
              <a:t>‹nº›</a:t>
            </a:fld>
            <a:endParaRPr lang="pt-BR"/>
          </a:p>
        </p:txBody>
      </p:sp>
    </p:spTree>
    <p:extLst>
      <p:ext uri="{BB962C8B-B14F-4D97-AF65-F5344CB8AC3E}">
        <p14:creationId xmlns:p14="http://schemas.microsoft.com/office/powerpoint/2010/main" val="3802762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779E66AB-056D-43F4-AE35-541487D32F7E}" type="datetimeFigureOut">
              <a:rPr lang="pt-BR" smtClean="0"/>
              <a:t>16/08/2017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3725D4D3-1948-4299-9497-2654391417C7}" type="slidenum">
              <a:rPr lang="pt-BR" smtClean="0"/>
              <a:t>‹nº›</a:t>
            </a:fld>
            <a:endParaRPr lang="pt-BR"/>
          </a:p>
        </p:txBody>
      </p:sp>
    </p:spTree>
    <p:extLst>
      <p:ext uri="{BB962C8B-B14F-4D97-AF65-F5344CB8AC3E}">
        <p14:creationId xmlns:p14="http://schemas.microsoft.com/office/powerpoint/2010/main" val="2113621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779E66AB-056D-43F4-AE35-541487D32F7E}" type="datetimeFigureOut">
              <a:rPr lang="pt-BR" smtClean="0"/>
              <a:t>16/08/2017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3725D4D3-1948-4299-9497-2654391417C7}" type="slidenum">
              <a:rPr lang="pt-BR" smtClean="0"/>
              <a:t>‹nº›</a:t>
            </a:fld>
            <a:endParaRPr lang="pt-BR"/>
          </a:p>
        </p:txBody>
      </p:sp>
    </p:spTree>
    <p:extLst>
      <p:ext uri="{BB962C8B-B14F-4D97-AF65-F5344CB8AC3E}">
        <p14:creationId xmlns:p14="http://schemas.microsoft.com/office/powerpoint/2010/main" val="4013152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79E66AB-056D-43F4-AE35-541487D32F7E}" type="datetimeFigureOut">
              <a:rPr lang="pt-BR" smtClean="0"/>
              <a:t>16/08/2017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3725D4D3-1948-4299-9497-2654391417C7}" type="slidenum">
              <a:rPr lang="pt-BR" smtClean="0"/>
              <a:t>‹nº›</a:t>
            </a:fld>
            <a:endParaRPr lang="pt-BR"/>
          </a:p>
        </p:txBody>
      </p:sp>
    </p:spTree>
    <p:extLst>
      <p:ext uri="{BB962C8B-B14F-4D97-AF65-F5344CB8AC3E}">
        <p14:creationId xmlns:p14="http://schemas.microsoft.com/office/powerpoint/2010/main" val="2407616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79E66AB-056D-43F4-AE35-541487D32F7E}" type="datetimeFigureOut">
              <a:rPr lang="pt-BR" smtClean="0"/>
              <a:t>16/08/2017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725D4D3-1948-4299-9497-2654391417C7}" type="slidenum">
              <a:rPr lang="pt-BR" smtClean="0"/>
              <a:t>‹nº›</a:t>
            </a:fld>
            <a:endParaRPr lang="pt-BR"/>
          </a:p>
        </p:txBody>
      </p:sp>
    </p:spTree>
    <p:extLst>
      <p:ext uri="{BB962C8B-B14F-4D97-AF65-F5344CB8AC3E}">
        <p14:creationId xmlns:p14="http://schemas.microsoft.com/office/powerpoint/2010/main" val="421020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79E66AB-056D-43F4-AE35-541487D32F7E}" type="datetimeFigureOut">
              <a:rPr lang="pt-BR" smtClean="0"/>
              <a:t>16/08/2017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725D4D3-1948-4299-9497-2654391417C7}" type="slidenum">
              <a:rPr lang="pt-BR" smtClean="0"/>
              <a:t>‹nº›</a:t>
            </a:fld>
            <a:endParaRPr lang="pt-BR"/>
          </a:p>
        </p:txBody>
      </p:sp>
    </p:spTree>
    <p:extLst>
      <p:ext uri="{BB962C8B-B14F-4D97-AF65-F5344CB8AC3E}">
        <p14:creationId xmlns:p14="http://schemas.microsoft.com/office/powerpoint/2010/main" val="688799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9E66AB-056D-43F4-AE35-541487D32F7E}" type="datetimeFigureOut">
              <a:rPr lang="pt-BR" smtClean="0"/>
              <a:t>16/08/2017</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25D4D3-1948-4299-9497-2654391417C7}" type="slidenum">
              <a:rPr lang="pt-BR" smtClean="0"/>
              <a:t>‹nº›</a:t>
            </a:fld>
            <a:endParaRPr lang="pt-BR"/>
          </a:p>
        </p:txBody>
      </p:sp>
    </p:spTree>
    <p:extLst>
      <p:ext uri="{BB962C8B-B14F-4D97-AF65-F5344CB8AC3E}">
        <p14:creationId xmlns:p14="http://schemas.microsoft.com/office/powerpoint/2010/main" val="81023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pt.wikipedia.org/wiki/Emo%C3%A7%C3%B5es"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7488" y="-94130"/>
            <a:ext cx="7143416" cy="7059705"/>
          </a:xfrm>
          <a:prstGeom prst="rect">
            <a:avLst/>
          </a:prstGeom>
        </p:spPr>
      </p:pic>
      <p:sp>
        <p:nvSpPr>
          <p:cNvPr id="5" name="Retângulo 4"/>
          <p:cNvSpPr/>
          <p:nvPr/>
        </p:nvSpPr>
        <p:spPr>
          <a:xfrm>
            <a:off x="7512423" y="6211669"/>
            <a:ext cx="6096000" cy="646331"/>
          </a:xfrm>
          <a:prstGeom prst="rect">
            <a:avLst/>
          </a:prstGeom>
        </p:spPr>
        <p:txBody>
          <a:bodyPr>
            <a:spAutoFit/>
          </a:bodyPr>
          <a:lstStyle/>
          <a:p>
            <a:pPr algn="ctr"/>
            <a:r>
              <a:rPr lang="pt-BR" dirty="0" smtClean="0"/>
              <a:t>Professor: Fernando de Oliveira</a:t>
            </a:r>
          </a:p>
          <a:p>
            <a:pPr algn="ctr"/>
            <a:r>
              <a:rPr lang="pt-BR" dirty="0" smtClean="0"/>
              <a:t>Aula 05</a:t>
            </a:r>
            <a:endParaRPr lang="pt-BR" dirty="0"/>
          </a:p>
        </p:txBody>
      </p:sp>
    </p:spTree>
    <p:extLst>
      <p:ext uri="{BB962C8B-B14F-4D97-AF65-F5344CB8AC3E}">
        <p14:creationId xmlns:p14="http://schemas.microsoft.com/office/powerpoint/2010/main" val="51989011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6632585"/>
          </a:xfrm>
          <a:prstGeom prst="rect">
            <a:avLst/>
          </a:prstGeom>
          <a:noFill/>
        </p:spPr>
        <p:txBody>
          <a:bodyPr wrap="square" rtlCol="0">
            <a:spAutoFit/>
          </a:bodyPr>
          <a:lstStyle/>
          <a:p>
            <a:pPr algn="just"/>
            <a:r>
              <a:rPr lang="pt-BR" sz="3000" dirty="0" smtClean="0"/>
              <a:t>	</a:t>
            </a:r>
            <a:r>
              <a:rPr lang="pt-BR" sz="2900" dirty="0" smtClean="0"/>
              <a:t>Se </a:t>
            </a:r>
            <a:r>
              <a:rPr lang="pt-BR" sz="2900" dirty="0"/>
              <a:t>o benefício não é obrigatório, é concedido por liberdade da empresa, ou em virtude de acordo sindical, ou para ganhar competitividade no mercado de trabalho, atraindo e retendo pessoal de melhor nível. Incluem-se nesse caso as gratificações de vários tipos, licença remunerada em caso de doença, seguro de vida em grupo, seguro de saúde ou assistência médico hospitalar, refeições subsidiadas, cesta básica, bolsas de estudo, empréstimos a juros subsidiados ou sem juros, complementação de aposentadoria, prêmios por sugestões, estacionamento, agência bancária no local de trabalho, auxílio funeral, creches para os filhos, locais esportivos ou de lazer para uso nos intervalos de trabalho ou no final do expediente, atividades culturais, programas de terapia extensivos à família, reconhecimento público pelo desempenho, cessão de </a:t>
            </a:r>
            <a:endParaRPr lang="pt-BR" sz="2900" dirty="0" smtClean="0"/>
          </a:p>
          <a:p>
            <a:pPr algn="just"/>
            <a:r>
              <a:rPr lang="pt-BR" sz="2900" dirty="0" smtClean="0"/>
              <a:t>carro </a:t>
            </a:r>
            <a:r>
              <a:rPr lang="pt-BR" sz="2900" dirty="0"/>
              <a:t>da empresa para uso pessoal, auxílio para despesas com </a:t>
            </a:r>
            <a:endParaRPr lang="pt-BR" sz="2900" dirty="0" smtClean="0"/>
          </a:p>
          <a:p>
            <a:pPr algn="just"/>
            <a:r>
              <a:rPr lang="pt-BR" sz="2900" dirty="0" smtClean="0"/>
              <a:t>automóvel</a:t>
            </a:r>
            <a:r>
              <a:rPr lang="pt-BR" sz="2900" dirty="0"/>
              <a:t>, auxílio para educação, planos para compras de </a:t>
            </a:r>
            <a:endParaRPr lang="pt-BR" sz="2900" dirty="0" smtClean="0"/>
          </a:p>
          <a:p>
            <a:pPr algn="just"/>
            <a:r>
              <a:rPr lang="pt-BR" sz="2900" dirty="0" smtClean="0"/>
              <a:t>ações </a:t>
            </a:r>
            <a:r>
              <a:rPr lang="pt-BR" sz="2900" dirty="0"/>
              <a:t>da empresa e outros.</a:t>
            </a:r>
          </a:p>
          <a:p>
            <a:endParaRPr lang="pt-BR" dirty="0"/>
          </a:p>
        </p:txBody>
      </p:sp>
    </p:spTree>
    <p:extLst>
      <p:ext uri="{BB962C8B-B14F-4D97-AF65-F5344CB8AC3E}">
        <p14:creationId xmlns:p14="http://schemas.microsoft.com/office/powerpoint/2010/main" val="133817911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94130"/>
            <a:ext cx="12192000" cy="6832640"/>
          </a:xfrm>
          <a:prstGeom prst="rect">
            <a:avLst/>
          </a:prstGeom>
          <a:noFill/>
        </p:spPr>
        <p:txBody>
          <a:bodyPr wrap="square" rtlCol="0">
            <a:spAutoFit/>
          </a:bodyPr>
          <a:lstStyle/>
          <a:p>
            <a:pPr algn="just"/>
            <a:r>
              <a:rPr lang="pt-BR" sz="3000" dirty="0" smtClean="0"/>
              <a:t>	Sistemas </a:t>
            </a:r>
            <a:r>
              <a:rPr lang="pt-BR" sz="3000" dirty="0"/>
              <a:t>eficazes de administração salarial não precisam ser caros. Pode-se tornar as remunerações mais eficazes maximizando as compensações não econômicas que as pessoas recebem pelo trabalho. Para isso, as empresas podem contratar pessoas que gostem das atividades que lhes são atribuídas, ou formar uma equipe vencedora, à qual as pessoas têm orgulho de pertencer. Às vezes, os incentivos mais importantes que os empregados têm são o interesse elo trabalho e o orgulho da organização a que servem.</a:t>
            </a:r>
          </a:p>
          <a:p>
            <a:pPr algn="just"/>
            <a:r>
              <a:rPr lang="pt-BR" sz="3000" dirty="0" smtClean="0"/>
              <a:t>	Resumindo</a:t>
            </a:r>
            <a:r>
              <a:rPr lang="pt-BR" sz="3000" dirty="0"/>
              <a:t>, a </a:t>
            </a:r>
            <a:r>
              <a:rPr lang="pt-BR" sz="3000" b="1" dirty="0"/>
              <a:t>administração salarial</a:t>
            </a:r>
            <a:r>
              <a:rPr lang="pt-BR" sz="3000" dirty="0"/>
              <a:t> é o conjunto de métodos que tem por finalidade a atribuição de remuneração adequada aos empregados, assegurando a coerência interna entre os valores de salários e </a:t>
            </a:r>
            <a:endParaRPr lang="pt-BR" sz="3000" dirty="0" smtClean="0"/>
          </a:p>
          <a:p>
            <a:pPr algn="just"/>
            <a:r>
              <a:rPr lang="pt-BR" sz="3000" dirty="0" smtClean="0"/>
              <a:t>benefícios </a:t>
            </a:r>
            <a:r>
              <a:rPr lang="pt-BR" sz="3000" dirty="0"/>
              <a:t>de cada um e a coerência externa com o mercado de </a:t>
            </a:r>
          </a:p>
          <a:p>
            <a:pPr algn="just"/>
            <a:r>
              <a:rPr lang="pt-BR" sz="3000" dirty="0" smtClean="0"/>
              <a:t>trabalho</a:t>
            </a:r>
            <a:r>
              <a:rPr lang="pt-BR" sz="3000" dirty="0"/>
              <a:t>, visando a proporcionar constante motivação aos </a:t>
            </a:r>
            <a:endParaRPr lang="pt-BR" sz="3000" dirty="0" smtClean="0"/>
          </a:p>
          <a:p>
            <a:pPr algn="just"/>
            <a:r>
              <a:rPr lang="pt-BR" sz="3000" dirty="0" smtClean="0"/>
              <a:t>pessoal </a:t>
            </a:r>
            <a:r>
              <a:rPr lang="pt-BR" sz="3000" dirty="0"/>
              <a:t>e controle dos custos de pessoal.</a:t>
            </a:r>
          </a:p>
          <a:p>
            <a:endParaRPr lang="pt-BR" dirty="0"/>
          </a:p>
        </p:txBody>
      </p:sp>
    </p:spTree>
    <p:extLst>
      <p:ext uri="{BB962C8B-B14F-4D97-AF65-F5344CB8AC3E}">
        <p14:creationId xmlns:p14="http://schemas.microsoft.com/office/powerpoint/2010/main" val="14430570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1" y="0"/>
            <a:ext cx="12192001" cy="5293757"/>
          </a:xfrm>
          <a:prstGeom prst="rect">
            <a:avLst/>
          </a:prstGeom>
          <a:noFill/>
        </p:spPr>
        <p:txBody>
          <a:bodyPr wrap="square" rtlCol="0">
            <a:spAutoFit/>
          </a:bodyPr>
          <a:lstStyle/>
          <a:p>
            <a:pPr algn="ctr"/>
            <a:r>
              <a:rPr lang="pt-BR" sz="3200" b="1" dirty="0"/>
              <a:t>Cargo e </a:t>
            </a:r>
            <a:r>
              <a:rPr lang="pt-BR" sz="3200" b="1" dirty="0" smtClean="0"/>
              <a:t>função</a:t>
            </a:r>
          </a:p>
          <a:p>
            <a:pPr algn="ctr"/>
            <a:endParaRPr lang="pt-BR" sz="3200" b="1" dirty="0" smtClean="0"/>
          </a:p>
          <a:p>
            <a:pPr algn="just"/>
            <a:r>
              <a:rPr lang="pt-BR" sz="3200" b="1" dirty="0"/>
              <a:t>	</a:t>
            </a:r>
            <a:r>
              <a:rPr lang="pt-BR" sz="3200" b="1" dirty="0" smtClean="0"/>
              <a:t>Função</a:t>
            </a:r>
            <a:r>
              <a:rPr lang="pt-BR" sz="3200" dirty="0" smtClean="0"/>
              <a:t> </a:t>
            </a:r>
            <a:r>
              <a:rPr lang="pt-BR" sz="3200" dirty="0"/>
              <a:t>é uma posição, definida na estrutura organizacional, à qual cabe um conjunto de responsabilidade afins e relacionamentos específicos e coerentes com a sua finalidade; </a:t>
            </a:r>
            <a:r>
              <a:rPr lang="pt-BR" sz="3200" b="1" dirty="0"/>
              <a:t>cargo</a:t>
            </a:r>
            <a:r>
              <a:rPr lang="pt-BR" sz="3200" dirty="0"/>
              <a:t> é um conjunto de funções de mesma natureza de trabalho, de requisitos e nível de dificuldades semelhantes e com responsabilidades em comum. Torna-se, assim, possível elaborar uma descrição genérica, que inclua essas responsabilidades comuns e caracterize o cargo</a:t>
            </a:r>
            <a:r>
              <a:rPr lang="pt-BR" sz="3200" dirty="0" smtClean="0"/>
              <a:t>.</a:t>
            </a:r>
          </a:p>
          <a:p>
            <a:pPr algn="just"/>
            <a:r>
              <a:rPr lang="pt-BR" sz="3200" dirty="0"/>
              <a:t>	</a:t>
            </a:r>
          </a:p>
          <a:p>
            <a:endParaRPr lang="pt-BR" dirty="0"/>
          </a:p>
        </p:txBody>
      </p:sp>
    </p:spTree>
    <p:extLst>
      <p:ext uri="{BB962C8B-B14F-4D97-AF65-F5344CB8AC3E}">
        <p14:creationId xmlns:p14="http://schemas.microsoft.com/office/powerpoint/2010/main" val="39512247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07577"/>
            <a:ext cx="12192000" cy="7478970"/>
          </a:xfrm>
          <a:prstGeom prst="rect">
            <a:avLst/>
          </a:prstGeom>
          <a:noFill/>
        </p:spPr>
        <p:txBody>
          <a:bodyPr wrap="square" rtlCol="0">
            <a:spAutoFit/>
          </a:bodyPr>
          <a:lstStyle/>
          <a:p>
            <a:pPr algn="ctr"/>
            <a:r>
              <a:rPr lang="pt-BR" sz="3200" b="1" dirty="0"/>
              <a:t>Descrição de cargo</a:t>
            </a:r>
            <a:endParaRPr lang="pt-BR" sz="3200" dirty="0"/>
          </a:p>
          <a:p>
            <a:pPr algn="just"/>
            <a:r>
              <a:rPr lang="pt-BR" sz="3200" dirty="0" smtClean="0"/>
              <a:t>	A </a:t>
            </a:r>
            <a:r>
              <a:rPr lang="pt-BR" sz="3200" dirty="0"/>
              <a:t>descrição de cargo é feita, portanto, para fins de administração salarial. Ao descrever um cargo, deve-se ter em mente que a descrição é genérica e deve abranger as diversas funções nele incluídas. Descreve-se o que fazem os ocupantes do cargo, incluindo-se, em alguns casos, a periodicidade das atividades.</a:t>
            </a:r>
          </a:p>
          <a:p>
            <a:pPr algn="just"/>
            <a:r>
              <a:rPr lang="pt-BR" sz="3200" dirty="0" smtClean="0"/>
              <a:t>	Os </a:t>
            </a:r>
            <a:r>
              <a:rPr lang="pt-BR" sz="3200" dirty="0"/>
              <a:t>requisitos básicos são os exigidos para ocupar aquele cargo. A descrição não considera as qualificações dos seus ocupantes. Se uma pessoa com nível superior ocupa um cargo para o qual é necessário o ensino médio, o cargo terá como requisito o ensino médio completo e assim descrito e </a:t>
            </a:r>
            <a:r>
              <a:rPr lang="pt-BR" sz="3200" dirty="0" smtClean="0"/>
              <a:t>avaliado.</a:t>
            </a:r>
            <a:r>
              <a:rPr lang="pt-BR" sz="3200" dirty="0"/>
              <a:t> </a:t>
            </a:r>
            <a:r>
              <a:rPr lang="pt-BR" sz="3200" dirty="0" smtClean="0"/>
              <a:t>Os </a:t>
            </a:r>
            <a:r>
              <a:rPr lang="pt-BR" sz="3200" dirty="0"/>
              <a:t>requisitos mais frequentes são </a:t>
            </a:r>
            <a:endParaRPr lang="pt-BR" sz="3200" dirty="0" smtClean="0"/>
          </a:p>
          <a:p>
            <a:pPr algn="just"/>
            <a:r>
              <a:rPr lang="pt-BR" sz="3200" dirty="0" smtClean="0"/>
              <a:t>a </a:t>
            </a:r>
            <a:r>
              <a:rPr lang="pt-BR" sz="3200" dirty="0"/>
              <a:t>formação e o tempo de experiência para exercer o </a:t>
            </a:r>
            <a:endParaRPr lang="pt-BR" sz="3200" dirty="0" smtClean="0"/>
          </a:p>
          <a:p>
            <a:pPr algn="just"/>
            <a:r>
              <a:rPr lang="pt-BR" sz="3200" dirty="0" smtClean="0"/>
              <a:t>cargo</a:t>
            </a:r>
            <a:r>
              <a:rPr lang="pt-BR" sz="3200" dirty="0"/>
              <a:t>, além de características pessoais que deve ter o </a:t>
            </a:r>
            <a:endParaRPr lang="pt-BR" sz="3200" dirty="0" smtClean="0"/>
          </a:p>
          <a:p>
            <a:pPr algn="just"/>
            <a:r>
              <a:rPr lang="pt-BR" sz="3200" dirty="0" smtClean="0"/>
              <a:t>ocupante</a:t>
            </a:r>
            <a:r>
              <a:rPr lang="pt-BR" sz="3200" dirty="0"/>
              <a:t>.</a:t>
            </a:r>
          </a:p>
          <a:p>
            <a:pPr algn="just"/>
            <a:endParaRPr lang="pt-BR" sz="3200" dirty="0" smtClean="0"/>
          </a:p>
        </p:txBody>
      </p:sp>
    </p:spTree>
    <p:extLst>
      <p:ext uri="{BB962C8B-B14F-4D97-AF65-F5344CB8AC3E}">
        <p14:creationId xmlns:p14="http://schemas.microsoft.com/office/powerpoint/2010/main" val="347918915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pic>
        <p:nvPicPr>
          <p:cNvPr id="3" name="Imagem 2" descr="C:\Users\Fernando\Desktop\DAMA\Gestão de Pessoas\05-08 Aula\20170809_1128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5581" y="1"/>
            <a:ext cx="5398395" cy="6858000"/>
          </a:xfrm>
          <a:prstGeom prst="rect">
            <a:avLst/>
          </a:prstGeom>
          <a:noFill/>
          <a:ln>
            <a:noFill/>
          </a:ln>
        </p:spPr>
      </p:pic>
      <p:sp>
        <p:nvSpPr>
          <p:cNvPr id="4" name="CaixaDeTexto 3"/>
          <p:cNvSpPr txBox="1"/>
          <p:nvPr/>
        </p:nvSpPr>
        <p:spPr>
          <a:xfrm>
            <a:off x="5702794" y="1143000"/>
            <a:ext cx="6489206" cy="3816429"/>
          </a:xfrm>
          <a:prstGeom prst="rect">
            <a:avLst/>
          </a:prstGeom>
          <a:noFill/>
        </p:spPr>
        <p:txBody>
          <a:bodyPr wrap="square" rtlCol="0">
            <a:spAutoFit/>
          </a:bodyPr>
          <a:lstStyle/>
          <a:p>
            <a:pPr algn="just"/>
            <a:r>
              <a:rPr lang="pt-BR" sz="3200" dirty="0" smtClean="0"/>
              <a:t>	É comum </a:t>
            </a:r>
            <a:r>
              <a:rPr lang="pt-BR" sz="3200" i="1" dirty="0" smtClean="0"/>
              <a:t>cargos diferentes terem o mesmo nome em empresas distintas.</a:t>
            </a:r>
            <a:r>
              <a:rPr lang="pt-BR" sz="3200" dirty="0" smtClean="0"/>
              <a:t> </a:t>
            </a:r>
            <a:r>
              <a:rPr lang="pt-BR" sz="3200" i="1" dirty="0" smtClean="0"/>
              <a:t>Eles não são comparáveis. O que vale é a descrição.</a:t>
            </a:r>
            <a:r>
              <a:rPr lang="pt-BR" sz="3200" dirty="0" smtClean="0"/>
              <a:t> Por outro lado, em alguns casos, cargos equivalentes podem ter títulos diferentes a serem comparáveis.</a:t>
            </a:r>
          </a:p>
          <a:p>
            <a:endParaRPr lang="pt-BR" dirty="0"/>
          </a:p>
        </p:txBody>
      </p:sp>
    </p:spTree>
    <p:extLst>
      <p:ext uri="{BB962C8B-B14F-4D97-AF65-F5344CB8AC3E}">
        <p14:creationId xmlns:p14="http://schemas.microsoft.com/office/powerpoint/2010/main" val="4226013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6278642"/>
          </a:xfrm>
          <a:prstGeom prst="rect">
            <a:avLst/>
          </a:prstGeom>
          <a:noFill/>
        </p:spPr>
        <p:txBody>
          <a:bodyPr wrap="square" rtlCol="0">
            <a:spAutoFit/>
          </a:bodyPr>
          <a:lstStyle/>
          <a:p>
            <a:pPr algn="ctr"/>
            <a:r>
              <a:rPr lang="pt-BR" sz="3200" b="1" dirty="0"/>
              <a:t>Avaliação do </a:t>
            </a:r>
            <a:r>
              <a:rPr lang="pt-BR" sz="3200" b="1" dirty="0" smtClean="0"/>
              <a:t>Cargo</a:t>
            </a:r>
          </a:p>
          <a:p>
            <a:pPr algn="just"/>
            <a:r>
              <a:rPr lang="pt-BR" sz="3200" i="1" dirty="0" smtClean="0"/>
              <a:t>	Para </a:t>
            </a:r>
            <a:r>
              <a:rPr lang="pt-BR" sz="3200" i="1" dirty="0"/>
              <a:t>assegurar a coerência interna dos salários,</a:t>
            </a:r>
            <a:r>
              <a:rPr lang="pt-BR" sz="3200" dirty="0"/>
              <a:t> cada cargo deve ser avaliado em termos dos pré-requisitos para seus ocupantes, do esforço exigido e da responsabilidade que lhe é inerente, inclusive por erros possíveis e a gravidade de suas consequências. Na avaliação, considera-se o conteúdo do cargo</a:t>
            </a:r>
            <a:r>
              <a:rPr lang="pt-BR" sz="3200" dirty="0" smtClean="0"/>
              <a:t>.</a:t>
            </a:r>
          </a:p>
          <a:p>
            <a:pPr algn="just"/>
            <a:r>
              <a:rPr lang="pt-BR" sz="3200" dirty="0" smtClean="0"/>
              <a:t>	Existem </a:t>
            </a:r>
            <a:r>
              <a:rPr lang="pt-BR" sz="3200" dirty="0"/>
              <a:t>muitos métodos de avaliação dos cargos, mas todos requerem:</a:t>
            </a:r>
          </a:p>
          <a:p>
            <a:pPr lvl="0" algn="just"/>
            <a:r>
              <a:rPr lang="pt-BR" sz="3200" dirty="0" smtClean="0"/>
              <a:t>a) A </a:t>
            </a:r>
            <a:r>
              <a:rPr lang="pt-BR" sz="3200" dirty="0"/>
              <a:t>seleção dos fatores que serão considerados na avaliação;</a:t>
            </a:r>
          </a:p>
          <a:p>
            <a:pPr lvl="0" algn="just"/>
            <a:r>
              <a:rPr lang="pt-BR" sz="3200" dirty="0" smtClean="0"/>
              <a:t>b) O </a:t>
            </a:r>
            <a:r>
              <a:rPr lang="pt-BR" sz="3200" dirty="0"/>
              <a:t>número de níveis usados nesses fatores;</a:t>
            </a:r>
          </a:p>
          <a:p>
            <a:pPr lvl="0" algn="just"/>
            <a:r>
              <a:rPr lang="pt-BR" sz="3200" dirty="0" smtClean="0"/>
              <a:t>c) A </a:t>
            </a:r>
            <a:r>
              <a:rPr lang="pt-BR" sz="3200" dirty="0"/>
              <a:t>pontuação a ser atribuída a cada nível de cada fator.</a:t>
            </a:r>
          </a:p>
          <a:p>
            <a:endParaRPr lang="pt-BR" sz="3200" dirty="0"/>
          </a:p>
          <a:p>
            <a:endParaRPr lang="pt-BR" dirty="0"/>
          </a:p>
        </p:txBody>
      </p:sp>
    </p:spTree>
    <p:extLst>
      <p:ext uri="{BB962C8B-B14F-4D97-AF65-F5344CB8AC3E}">
        <p14:creationId xmlns:p14="http://schemas.microsoft.com/office/powerpoint/2010/main" val="10403314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6848029"/>
          </a:xfrm>
          <a:prstGeom prst="rect">
            <a:avLst/>
          </a:prstGeom>
          <a:noFill/>
        </p:spPr>
        <p:txBody>
          <a:bodyPr wrap="square" rtlCol="0">
            <a:spAutoFit/>
          </a:bodyPr>
          <a:lstStyle/>
          <a:p>
            <a:pPr algn="ctr"/>
            <a:r>
              <a:rPr lang="pt-BR" sz="3100" b="1" dirty="0"/>
              <a:t>A administração do plano de cargos e salários</a:t>
            </a:r>
            <a:endParaRPr lang="pt-BR" sz="3100" dirty="0"/>
          </a:p>
          <a:p>
            <a:pPr algn="just"/>
            <a:r>
              <a:rPr lang="pt-BR" sz="3000" dirty="0" smtClean="0"/>
              <a:t>	O </a:t>
            </a:r>
            <a:r>
              <a:rPr lang="pt-BR" sz="3000" dirty="0"/>
              <a:t>plano de cargos e salário engloba:</a:t>
            </a:r>
          </a:p>
          <a:p>
            <a:pPr lvl="0" algn="just"/>
            <a:r>
              <a:rPr lang="pt-BR" sz="3000" dirty="0" smtClean="0"/>
              <a:t>1. A </a:t>
            </a:r>
            <a:r>
              <a:rPr lang="pt-BR" sz="3000" dirty="0"/>
              <a:t>relação dos cargos existentes e sua descrição em formulário padronizado;</a:t>
            </a:r>
          </a:p>
          <a:p>
            <a:pPr lvl="0" algn="just"/>
            <a:r>
              <a:rPr lang="pt-BR" sz="3000" dirty="0" smtClean="0"/>
              <a:t>2. Os </a:t>
            </a:r>
            <a:r>
              <a:rPr lang="pt-BR" sz="3000" dirty="0"/>
              <a:t>fatores utilizados na avaliação dos cargos e os níveis de cada fator, bem como a descrição daquilo que se entende para cada fator e cada nível;</a:t>
            </a:r>
          </a:p>
          <a:p>
            <a:pPr lvl="0" algn="just"/>
            <a:r>
              <a:rPr lang="pt-BR" sz="3000" dirty="0" smtClean="0"/>
              <a:t>3. A </a:t>
            </a:r>
            <a:r>
              <a:rPr lang="pt-BR" sz="3000" dirty="0"/>
              <a:t>pontuação de cada nível em cada fator e sua justificativa;</a:t>
            </a:r>
          </a:p>
          <a:p>
            <a:pPr lvl="0" algn="just"/>
            <a:r>
              <a:rPr lang="pt-BR" sz="3000" dirty="0" smtClean="0"/>
              <a:t>4. A </a:t>
            </a:r>
            <a:r>
              <a:rPr lang="pt-BR" sz="3000" dirty="0"/>
              <a:t>avaliação resultante de cada cargo em função dos fatores utilizados, dos níveis atribuídos a cada cargo em cada fator e da pontuação estabelecida para cada nível.</a:t>
            </a:r>
          </a:p>
          <a:p>
            <a:pPr lvl="0" algn="just"/>
            <a:r>
              <a:rPr lang="pt-BR" sz="3000" dirty="0" smtClean="0"/>
              <a:t>5. O </a:t>
            </a:r>
            <a:r>
              <a:rPr lang="pt-BR" sz="3000" dirty="0"/>
              <a:t>agrupamento dos cargos em níveis para fins de administração </a:t>
            </a:r>
            <a:endParaRPr lang="pt-BR" sz="3000" dirty="0" smtClean="0"/>
          </a:p>
          <a:p>
            <a:pPr lvl="0" algn="just"/>
            <a:r>
              <a:rPr lang="pt-BR" sz="3000" dirty="0" smtClean="0"/>
              <a:t>salarial</a:t>
            </a:r>
            <a:r>
              <a:rPr lang="pt-BR" sz="3000" dirty="0"/>
              <a:t>;</a:t>
            </a:r>
          </a:p>
          <a:p>
            <a:pPr lvl="0" algn="just"/>
            <a:r>
              <a:rPr lang="pt-BR" sz="3000" dirty="0" smtClean="0"/>
              <a:t>6. O </a:t>
            </a:r>
            <a:r>
              <a:rPr lang="pt-BR" sz="3000" dirty="0"/>
              <a:t>resultado da pesquisa de mercado salarial para cada </a:t>
            </a:r>
            <a:endParaRPr lang="pt-BR" sz="3000" dirty="0" smtClean="0"/>
          </a:p>
          <a:p>
            <a:pPr lvl="0" algn="just"/>
            <a:r>
              <a:rPr lang="pt-BR" sz="3000" dirty="0" smtClean="0"/>
              <a:t>nível </a:t>
            </a:r>
            <a:r>
              <a:rPr lang="pt-BR" sz="3000" dirty="0"/>
              <a:t>de cargos e sua respectiva faixa de variação.</a:t>
            </a:r>
          </a:p>
          <a:p>
            <a:endParaRPr lang="pt-BR" dirty="0"/>
          </a:p>
        </p:txBody>
      </p:sp>
    </p:spTree>
    <p:extLst>
      <p:ext uri="{BB962C8B-B14F-4D97-AF65-F5344CB8AC3E}">
        <p14:creationId xmlns:p14="http://schemas.microsoft.com/office/powerpoint/2010/main" val="16867683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1" y="0"/>
            <a:ext cx="12192001" cy="4801314"/>
          </a:xfrm>
          <a:prstGeom prst="rect">
            <a:avLst/>
          </a:prstGeom>
          <a:noFill/>
        </p:spPr>
        <p:txBody>
          <a:bodyPr wrap="square" rtlCol="0">
            <a:spAutoFit/>
          </a:bodyPr>
          <a:lstStyle/>
          <a:p>
            <a:pPr algn="ctr"/>
            <a:r>
              <a:rPr lang="pt-BR" sz="3200" b="1" dirty="0"/>
              <a:t>O custo da mão-de-obra e seu peso nos resultados</a:t>
            </a:r>
            <a:endParaRPr lang="pt-BR" sz="3200" dirty="0"/>
          </a:p>
          <a:p>
            <a:pPr algn="just"/>
            <a:r>
              <a:rPr lang="pt-BR" sz="3200" dirty="0" smtClean="0"/>
              <a:t>	</a:t>
            </a:r>
          </a:p>
          <a:p>
            <a:pPr algn="just"/>
            <a:r>
              <a:rPr lang="pt-BR" sz="3200" dirty="0"/>
              <a:t>	</a:t>
            </a:r>
            <a:r>
              <a:rPr lang="pt-BR" sz="3200" dirty="0" smtClean="0"/>
              <a:t>Um </a:t>
            </a:r>
            <a:r>
              <a:rPr lang="pt-BR" sz="3200" dirty="0"/>
              <a:t>aspecto importante da administração salarial é seu impacto nos resultados. Como salários não podem ser reduzidos, é preciso administrá-los com cuidado. Não adianta pagar mal e ter baixa produtividade, pois isto aumenta o custo da mão-de-obra mas não adianta imaginar que apenas o aumento salarial será o fator decisivo para aumentar a produtividade. Jeffrey </a:t>
            </a:r>
            <a:r>
              <a:rPr lang="pt-BR" sz="3200" dirty="0" err="1"/>
              <a:t>Pfeffer</a:t>
            </a:r>
            <a:r>
              <a:rPr lang="pt-BR" sz="3200" dirty="0"/>
              <a:t> identificou seis mitos sobre remuneração, mostrados na tabela a seguir:</a:t>
            </a:r>
          </a:p>
          <a:p>
            <a:endParaRPr lang="pt-BR" dirty="0"/>
          </a:p>
        </p:txBody>
      </p:sp>
    </p:spTree>
    <p:extLst>
      <p:ext uri="{BB962C8B-B14F-4D97-AF65-F5344CB8AC3E}">
        <p14:creationId xmlns:p14="http://schemas.microsoft.com/office/powerpoint/2010/main" val="25514852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3254188" y="0"/>
            <a:ext cx="5472332" cy="553998"/>
          </a:xfrm>
          <a:prstGeom prst="rect">
            <a:avLst/>
          </a:prstGeom>
          <a:noFill/>
        </p:spPr>
        <p:txBody>
          <a:bodyPr wrap="none" rtlCol="0">
            <a:spAutoFit/>
          </a:bodyPr>
          <a:lstStyle/>
          <a:p>
            <a:pPr algn="ctr"/>
            <a:r>
              <a:rPr lang="pt-BR" sz="3000" b="1" dirty="0" smtClean="0"/>
              <a:t>Os seis Mitos sobre remuneração</a:t>
            </a:r>
            <a:endParaRPr lang="pt-BR" sz="3000" b="1" dirty="0"/>
          </a:p>
        </p:txBody>
      </p:sp>
      <p:graphicFrame>
        <p:nvGraphicFramePr>
          <p:cNvPr id="7" name="Tabela 6"/>
          <p:cNvGraphicFramePr>
            <a:graphicFrameLocks noGrp="1"/>
          </p:cNvGraphicFramePr>
          <p:nvPr>
            <p:extLst>
              <p:ext uri="{D42A27DB-BD31-4B8C-83A1-F6EECF244321}">
                <p14:modId xmlns:p14="http://schemas.microsoft.com/office/powerpoint/2010/main" val="702077874"/>
              </p:ext>
            </p:extLst>
          </p:nvPr>
        </p:nvGraphicFramePr>
        <p:xfrm>
          <a:off x="0" y="0"/>
          <a:ext cx="12192000" cy="6875258"/>
        </p:xfrm>
        <a:graphic>
          <a:graphicData uri="http://schemas.openxmlformats.org/drawingml/2006/table">
            <a:tbl>
              <a:tblPr firstRow="1" bandRow="1">
                <a:tableStyleId>{073A0DAA-6AF3-43AB-8588-CEC1D06C72B9}</a:tableStyleId>
              </a:tblPr>
              <a:tblGrid>
                <a:gridCol w="6096000"/>
                <a:gridCol w="6096000"/>
              </a:tblGrid>
              <a:tr h="378981">
                <a:tc>
                  <a:txBody>
                    <a:bodyPr/>
                    <a:lstStyle/>
                    <a:p>
                      <a:pPr algn="ctr"/>
                      <a:r>
                        <a:rPr lang="pt-BR" sz="2000" dirty="0" smtClean="0"/>
                        <a:t>MITO</a:t>
                      </a:r>
                      <a:endParaRPr lang="pt-BR" sz="2000" dirty="0"/>
                    </a:p>
                  </a:txBody>
                  <a:tcPr/>
                </a:tc>
                <a:tc>
                  <a:txBody>
                    <a:bodyPr/>
                    <a:lstStyle/>
                    <a:p>
                      <a:pPr algn="ctr"/>
                      <a:r>
                        <a:rPr lang="pt-BR" sz="2000" dirty="0" smtClean="0"/>
                        <a:t>REALIDADE</a:t>
                      </a:r>
                      <a:endParaRPr lang="pt-BR" sz="2000" dirty="0"/>
                    </a:p>
                  </a:txBody>
                  <a:tcPr/>
                </a:tc>
              </a:tr>
              <a:tr h="1027921">
                <a:tc>
                  <a:txBody>
                    <a:bodyPr/>
                    <a:lstStyle/>
                    <a:p>
                      <a:pPr algn="just"/>
                      <a:r>
                        <a:rPr lang="pt-BR" sz="2000" kern="1200" dirty="0" smtClean="0">
                          <a:solidFill>
                            <a:schemeClr val="dk1"/>
                          </a:solidFill>
                          <a:effectLst/>
                          <a:latin typeface="+mn-lt"/>
                          <a:ea typeface="+mn-ea"/>
                          <a:cs typeface="+mn-cs"/>
                        </a:rPr>
                        <a:t>Valor da remuneração e custo da mão-de-obra são a mesma coisa.</a:t>
                      </a:r>
                      <a:endParaRPr lang="pt-BR" sz="2000" dirty="0"/>
                    </a:p>
                  </a:txBody>
                  <a:tcPr/>
                </a:tc>
                <a:tc>
                  <a:txBody>
                    <a:bodyPr/>
                    <a:lstStyle/>
                    <a:p>
                      <a:pPr algn="just"/>
                      <a:r>
                        <a:rPr lang="pt-BR" sz="2000" kern="1200" dirty="0" smtClean="0">
                          <a:solidFill>
                            <a:schemeClr val="dk1"/>
                          </a:solidFill>
                          <a:effectLst/>
                          <a:latin typeface="+mn-lt"/>
                          <a:ea typeface="+mn-ea"/>
                          <a:cs typeface="+mn-cs"/>
                        </a:rPr>
                        <a:t>Na verdade é. O custo da remuneração não considera a produtividade, enquanto o custo da mão-de-obra é função dela.</a:t>
                      </a:r>
                      <a:endParaRPr lang="pt-BR" sz="2000" dirty="0"/>
                    </a:p>
                  </a:txBody>
                  <a:tcPr/>
                </a:tc>
              </a:tr>
              <a:tr h="1027921">
                <a:tc>
                  <a:txBody>
                    <a:bodyPr/>
                    <a:lstStyle/>
                    <a:p>
                      <a:pPr algn="just"/>
                      <a:r>
                        <a:rPr lang="pt-BR" sz="2000" kern="1200" dirty="0" smtClean="0">
                          <a:solidFill>
                            <a:schemeClr val="dk1"/>
                          </a:solidFill>
                          <a:effectLst/>
                          <a:latin typeface="+mn-lt"/>
                          <a:ea typeface="+mn-ea"/>
                          <a:cs typeface="+mn-cs"/>
                        </a:rPr>
                        <a:t>É possível baixar o custo da mão-de-obra diminuindo os salários.</a:t>
                      </a:r>
                      <a:endParaRPr lang="pt-BR" sz="2000" dirty="0"/>
                    </a:p>
                  </a:txBody>
                  <a:tcPr/>
                </a:tc>
                <a:tc>
                  <a:txBody>
                    <a:bodyPr/>
                    <a:lstStyle/>
                    <a:p>
                      <a:pPr algn="just"/>
                      <a:r>
                        <a:rPr lang="pt-BR" sz="2000" kern="1200" dirty="0" smtClean="0">
                          <a:solidFill>
                            <a:schemeClr val="dk1"/>
                          </a:solidFill>
                          <a:effectLst/>
                          <a:latin typeface="+mn-lt"/>
                          <a:ea typeface="+mn-ea"/>
                          <a:cs typeface="+mn-cs"/>
                        </a:rPr>
                        <a:t>Nem sempre. É preciso também nesse caso considerar a produtividade. A diminuição dos salários pode provocar forte impacto negativo na produtividade.</a:t>
                      </a:r>
                      <a:endParaRPr lang="pt-BR" sz="2000" dirty="0"/>
                    </a:p>
                  </a:txBody>
                  <a:tcPr/>
                </a:tc>
              </a:tr>
              <a:tr h="1027921">
                <a:tc>
                  <a:txBody>
                    <a:bodyPr/>
                    <a:lstStyle/>
                    <a:p>
                      <a:pPr algn="just"/>
                      <a:r>
                        <a:rPr lang="pt-BR" sz="2000" kern="1200" dirty="0" smtClean="0">
                          <a:solidFill>
                            <a:schemeClr val="dk1"/>
                          </a:solidFill>
                          <a:effectLst/>
                          <a:latin typeface="+mn-lt"/>
                          <a:ea typeface="+mn-ea"/>
                          <a:cs typeface="+mn-cs"/>
                        </a:rPr>
                        <a:t>O Custo da mão-de-obra é um componente importante dos custos totais.</a:t>
                      </a:r>
                      <a:endParaRPr lang="pt-BR" sz="2000" dirty="0"/>
                    </a:p>
                  </a:txBody>
                  <a:tcPr/>
                </a:tc>
                <a:tc>
                  <a:txBody>
                    <a:bodyPr/>
                    <a:lstStyle/>
                    <a:p>
                      <a:pPr algn="just"/>
                      <a:r>
                        <a:rPr lang="pt-BR" sz="2000" kern="1200" dirty="0" smtClean="0">
                          <a:solidFill>
                            <a:schemeClr val="dk1"/>
                          </a:solidFill>
                          <a:effectLst/>
                          <a:latin typeface="+mn-lt"/>
                          <a:ea typeface="+mn-ea"/>
                          <a:cs typeface="+mn-cs"/>
                        </a:rPr>
                        <a:t>Nem sempre. Para algumas organizações, como as prestadoras de serviços, isso é verdade, para outras não é.</a:t>
                      </a:r>
                      <a:endParaRPr lang="pt-BR" sz="2000" dirty="0"/>
                    </a:p>
                  </a:txBody>
                  <a:tcPr/>
                </a:tc>
              </a:tr>
              <a:tr h="1339413">
                <a:tc>
                  <a:txBody>
                    <a:bodyPr/>
                    <a:lstStyle/>
                    <a:p>
                      <a:pPr algn="just"/>
                      <a:r>
                        <a:rPr lang="pt-BR" sz="2000" kern="1200" dirty="0" smtClean="0">
                          <a:solidFill>
                            <a:schemeClr val="dk1"/>
                          </a:solidFill>
                          <a:effectLst/>
                          <a:latin typeface="+mn-lt"/>
                          <a:ea typeface="+mn-ea"/>
                          <a:cs typeface="+mn-cs"/>
                        </a:rPr>
                        <a:t>Baixo custo de mão-de-obra é um fator importante e sustentável de competitividade.</a:t>
                      </a:r>
                      <a:endParaRPr lang="pt-BR" sz="2000" dirty="0"/>
                    </a:p>
                  </a:txBody>
                  <a:tcPr/>
                </a:tc>
                <a:tc>
                  <a:txBody>
                    <a:bodyPr/>
                    <a:lstStyle/>
                    <a:p>
                      <a:pPr algn="just"/>
                      <a:r>
                        <a:rPr lang="pt-BR" sz="2000" kern="1200" dirty="0" smtClean="0">
                          <a:solidFill>
                            <a:schemeClr val="dk1"/>
                          </a:solidFill>
                          <a:effectLst/>
                          <a:latin typeface="+mn-lt"/>
                          <a:ea typeface="+mn-ea"/>
                          <a:cs typeface="+mn-cs"/>
                        </a:rPr>
                        <a:t>Não costuma ser verdade. É preferível obter vantagens competitivas por meio da qualidade, serviço ao cliente, inovações, liderança tecnológica, processos, por exemplo.</a:t>
                      </a:r>
                      <a:endParaRPr lang="pt-BR" sz="2000" dirty="0"/>
                    </a:p>
                  </a:txBody>
                  <a:tcPr/>
                </a:tc>
              </a:tr>
              <a:tr h="1027921">
                <a:tc>
                  <a:txBody>
                    <a:bodyPr/>
                    <a:lstStyle/>
                    <a:p>
                      <a:pPr algn="just"/>
                      <a:r>
                        <a:rPr lang="pt-BR" sz="2000" kern="1200" dirty="0" smtClean="0">
                          <a:solidFill>
                            <a:schemeClr val="dk1"/>
                          </a:solidFill>
                          <a:effectLst/>
                          <a:latin typeface="+mn-lt"/>
                          <a:ea typeface="+mn-ea"/>
                          <a:cs typeface="+mn-cs"/>
                        </a:rPr>
                        <a:t>Incentivos individuais de remuneração aumentam o desempenho.</a:t>
                      </a:r>
                      <a:endParaRPr lang="pt-BR" sz="2000" dirty="0"/>
                    </a:p>
                  </a:txBody>
                  <a:tcPr/>
                </a:tc>
                <a:tc>
                  <a:txBody>
                    <a:bodyPr/>
                    <a:lstStyle/>
                    <a:p>
                      <a:pPr algn="just"/>
                      <a:r>
                        <a:rPr lang="pt-BR" sz="2000" kern="1200" dirty="0" smtClean="0">
                          <a:solidFill>
                            <a:schemeClr val="dk1"/>
                          </a:solidFill>
                          <a:effectLst/>
                          <a:latin typeface="+mn-lt"/>
                          <a:ea typeface="+mn-ea"/>
                          <a:cs typeface="+mn-cs"/>
                        </a:rPr>
                        <a:t>Na maioria dos casos, incentivos individuais diminuem desempenho, desencorajando o espírito de equipe e priorizando o curto prazo.</a:t>
                      </a:r>
                      <a:endParaRPr lang="pt-BR" sz="2000" dirty="0"/>
                    </a:p>
                  </a:txBody>
                  <a:tcPr/>
                </a:tc>
              </a:tr>
              <a:tr h="1027921">
                <a:tc>
                  <a:txBody>
                    <a:bodyPr/>
                    <a:lstStyle/>
                    <a:p>
                      <a:pPr algn="just"/>
                      <a:r>
                        <a:rPr lang="pt-BR" sz="2000" kern="1200" dirty="0" smtClean="0">
                          <a:solidFill>
                            <a:schemeClr val="dk1"/>
                          </a:solidFill>
                          <a:effectLst/>
                          <a:latin typeface="+mn-lt"/>
                          <a:ea typeface="+mn-ea"/>
                          <a:cs typeface="+mn-cs"/>
                        </a:rPr>
                        <a:t>As pessoas trabalham por dinheiro.</a:t>
                      </a:r>
                      <a:endParaRPr lang="pt-BR" sz="2000" dirty="0"/>
                    </a:p>
                  </a:txBody>
                  <a:tcPr/>
                </a:tc>
                <a:tc>
                  <a:txBody>
                    <a:bodyPr/>
                    <a:lstStyle/>
                    <a:p>
                      <a:pPr algn="just"/>
                      <a:r>
                        <a:rPr lang="pt-BR" sz="2000" kern="1200" dirty="0" smtClean="0">
                          <a:solidFill>
                            <a:schemeClr val="dk1"/>
                          </a:solidFill>
                          <a:effectLst/>
                          <a:latin typeface="+mn-lt"/>
                          <a:ea typeface="+mn-ea"/>
                          <a:cs typeface="+mn-cs"/>
                        </a:rPr>
                        <a:t>As pessoas trabalham não só por dinheiro, mas para dar um sentido às suas vidas. É possível “comprar” os empregados se eles não gostarem do trabalho.</a:t>
                      </a:r>
                      <a:endParaRPr lang="pt-BR" sz="2000" dirty="0"/>
                    </a:p>
                  </a:txBody>
                  <a:tcPr/>
                </a:tc>
              </a:tr>
            </a:tbl>
          </a:graphicData>
        </a:graphic>
      </p:graphicFrame>
    </p:spTree>
    <p:extLst>
      <p:ext uri="{BB962C8B-B14F-4D97-AF65-F5344CB8AC3E}">
        <p14:creationId xmlns:p14="http://schemas.microsoft.com/office/powerpoint/2010/main" val="22708163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34470"/>
            <a:ext cx="12084149" cy="5786199"/>
          </a:xfrm>
          <a:prstGeom prst="rect">
            <a:avLst/>
          </a:prstGeom>
          <a:noFill/>
        </p:spPr>
        <p:txBody>
          <a:bodyPr wrap="square" rtlCol="0">
            <a:spAutoFit/>
          </a:bodyPr>
          <a:lstStyle/>
          <a:p>
            <a:pPr algn="just"/>
            <a:r>
              <a:rPr lang="pt-BR" sz="3200" dirty="0" smtClean="0"/>
              <a:t>	A </a:t>
            </a:r>
            <a:r>
              <a:rPr lang="pt-BR" sz="3200" dirty="0"/>
              <a:t>remuneração não substitui os incentivos proporcionados pelo ambiente de trabalho, pelo significado do trabalho e pelo prazer que proporciona.</a:t>
            </a:r>
          </a:p>
          <a:p>
            <a:pPr algn="just"/>
            <a:r>
              <a:rPr lang="pt-BR" sz="3200" b="1" dirty="0" smtClean="0"/>
              <a:t>	Incentivos </a:t>
            </a:r>
            <a:r>
              <a:rPr lang="pt-BR" sz="3200" b="1" dirty="0"/>
              <a:t>salariais</a:t>
            </a:r>
            <a:endParaRPr lang="pt-BR" sz="3200" dirty="0"/>
          </a:p>
          <a:p>
            <a:pPr algn="just"/>
            <a:r>
              <a:rPr lang="pt-BR" sz="3200" dirty="0" smtClean="0"/>
              <a:t>	É </a:t>
            </a:r>
            <a:r>
              <a:rPr lang="pt-BR" sz="3200" dirty="0"/>
              <a:t>preciso, porém, deixar claro que qualquer que seja o incentivo, ele deve estar alinhado com a estratégia da empresa, isto é, deve estimular esforços no sentido de serem atingidos os objetivos estratégicos da empresa. Além disso, é preciso que o modelo adotado comece com a determinação negociada de metas para cada grupo e unidade organizacional e que estimule o comprometimento com os objetivos organizacionais.</a:t>
            </a:r>
          </a:p>
          <a:p>
            <a:endParaRPr lang="pt-BR" dirty="0"/>
          </a:p>
        </p:txBody>
      </p:sp>
    </p:spTree>
    <p:extLst>
      <p:ext uri="{BB962C8B-B14F-4D97-AF65-F5344CB8AC3E}">
        <p14:creationId xmlns:p14="http://schemas.microsoft.com/office/powerpoint/2010/main" val="11208863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6771084"/>
          </a:xfrm>
          <a:prstGeom prst="rect">
            <a:avLst/>
          </a:prstGeom>
          <a:noFill/>
        </p:spPr>
        <p:txBody>
          <a:bodyPr wrap="square" rtlCol="0">
            <a:spAutoFit/>
          </a:bodyPr>
          <a:lstStyle/>
          <a:p>
            <a:pPr algn="ctr"/>
            <a:r>
              <a:rPr lang="pt-BR" sz="3200" b="1" dirty="0"/>
              <a:t>Riscos do investimento em </a:t>
            </a:r>
            <a:r>
              <a:rPr lang="pt-BR" sz="3200" b="1" dirty="0" smtClean="0"/>
              <a:t>treinamento</a:t>
            </a:r>
          </a:p>
          <a:p>
            <a:pPr algn="ctr"/>
            <a:endParaRPr lang="pt-BR" sz="1000" b="1" dirty="0" smtClean="0"/>
          </a:p>
          <a:p>
            <a:pPr algn="just"/>
            <a:r>
              <a:rPr lang="pt-BR" sz="3200" dirty="0" smtClean="0"/>
              <a:t>	</a:t>
            </a:r>
            <a:r>
              <a:rPr lang="pt-BR" sz="3000" dirty="0" smtClean="0"/>
              <a:t>Uma </a:t>
            </a:r>
            <a:r>
              <a:rPr lang="pt-BR" sz="3000" dirty="0"/>
              <a:t>das razões pelas quais as empresas investem menos do que deveriam em treinamento é o receio da perda do investimento, uma vez que o beneficiário direto do investimento, o empregado, poderá deixar a empresa a qualquer momento. Para evitar esse risco, várias precauções podem ser tomadas. A primeira é procurar, na medida do possível, </a:t>
            </a:r>
            <a:r>
              <a:rPr lang="pt-BR" sz="3000" i="1" dirty="0"/>
              <a:t>não concentrar o treinamento em poucas pessoas,</a:t>
            </a:r>
            <a:r>
              <a:rPr lang="pt-BR" sz="3000" dirty="0"/>
              <a:t> treinando um grupo maior, </a:t>
            </a:r>
            <a:r>
              <a:rPr lang="pt-BR" sz="3000" i="1" dirty="0"/>
              <a:t>de modo a diluir o benefício do investimento e diminuir os riscos da sua perda.</a:t>
            </a:r>
            <a:r>
              <a:rPr lang="pt-BR" sz="3000" dirty="0"/>
              <a:t> Quando for inevitável a necessidade de um grande investimento numa única pessoa, ou num grupo pequeno, </a:t>
            </a:r>
            <a:r>
              <a:rPr lang="pt-BR" sz="3000" i="1" dirty="0"/>
              <a:t>procurar selecionar bem as pessoas a serem treinadas.</a:t>
            </a:r>
            <a:r>
              <a:rPr lang="pt-BR" sz="3000" dirty="0"/>
              <a:t> Considerar fatos como o tempo de casa, o grau de identificação </a:t>
            </a:r>
            <a:endParaRPr lang="pt-BR" sz="3000" dirty="0" smtClean="0"/>
          </a:p>
          <a:p>
            <a:pPr algn="just"/>
            <a:r>
              <a:rPr lang="pt-BR" sz="3000" dirty="0" smtClean="0"/>
              <a:t>com </a:t>
            </a:r>
            <a:r>
              <a:rPr lang="pt-BR" sz="3000" dirty="0"/>
              <a:t>a empresa, o passado de cada um em termos de </a:t>
            </a:r>
            <a:endParaRPr lang="pt-BR" sz="3000" dirty="0" smtClean="0"/>
          </a:p>
          <a:p>
            <a:pPr algn="just"/>
            <a:r>
              <a:rPr lang="pt-BR" sz="3000" dirty="0" smtClean="0"/>
              <a:t>atitudes </a:t>
            </a:r>
            <a:r>
              <a:rPr lang="pt-BR" sz="3000" dirty="0"/>
              <a:t>e comportamento, de modo a atenuar o risco </a:t>
            </a:r>
            <a:endParaRPr lang="pt-BR" sz="3000" dirty="0" smtClean="0"/>
          </a:p>
          <a:p>
            <a:pPr algn="just"/>
            <a:r>
              <a:rPr lang="pt-BR" sz="3000" dirty="0" smtClean="0"/>
              <a:t>da saída</a:t>
            </a:r>
            <a:r>
              <a:rPr lang="pt-BR" sz="3000" dirty="0"/>
              <a:t>.</a:t>
            </a:r>
          </a:p>
        </p:txBody>
      </p:sp>
    </p:spTree>
    <p:extLst>
      <p:ext uri="{BB962C8B-B14F-4D97-AF65-F5344CB8AC3E}">
        <p14:creationId xmlns:p14="http://schemas.microsoft.com/office/powerpoint/2010/main" val="12754857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322728"/>
            <a:ext cx="12192000" cy="4308872"/>
          </a:xfrm>
          <a:prstGeom prst="rect">
            <a:avLst/>
          </a:prstGeom>
          <a:noFill/>
        </p:spPr>
        <p:txBody>
          <a:bodyPr wrap="square" rtlCol="0">
            <a:spAutoFit/>
          </a:bodyPr>
          <a:lstStyle/>
          <a:p>
            <a:pPr algn="ctr"/>
            <a:r>
              <a:rPr lang="pt-BR" sz="3200" b="1" dirty="0"/>
              <a:t>Gestão de Conflitos</a:t>
            </a:r>
            <a:endParaRPr lang="pt-BR" sz="3200" dirty="0"/>
          </a:p>
          <a:p>
            <a:pPr algn="just"/>
            <a:r>
              <a:rPr lang="pt-BR" sz="3200" b="1" dirty="0" smtClean="0"/>
              <a:t>	Gestão </a:t>
            </a:r>
            <a:r>
              <a:rPr lang="pt-BR" sz="3200" b="1" dirty="0"/>
              <a:t>de conflitos</a:t>
            </a:r>
            <a:r>
              <a:rPr lang="pt-BR" sz="3200" dirty="0"/>
              <a:t> é a parte </a:t>
            </a:r>
            <a:r>
              <a:rPr lang="pt-BR" sz="3200" dirty="0" smtClean="0"/>
              <a:t>da </a:t>
            </a:r>
            <a:r>
              <a:rPr lang="pt-BR" sz="3200" u="sng" dirty="0" smtClean="0"/>
              <a:t>gestão</a:t>
            </a:r>
            <a:r>
              <a:rPr lang="pt-BR" sz="3200" dirty="0"/>
              <a:t> </a:t>
            </a:r>
            <a:r>
              <a:rPr lang="pt-BR" sz="3200" dirty="0" smtClean="0"/>
              <a:t>de uma </a:t>
            </a:r>
            <a:r>
              <a:rPr lang="pt-BR" sz="3200" u="sng" dirty="0" smtClean="0"/>
              <a:t>organização</a:t>
            </a:r>
            <a:r>
              <a:rPr lang="pt-BR" sz="3200" dirty="0"/>
              <a:t> especializada </a:t>
            </a:r>
            <a:r>
              <a:rPr lang="pt-BR" sz="3200" dirty="0" smtClean="0"/>
              <a:t>na </a:t>
            </a:r>
            <a:r>
              <a:rPr lang="pt-BR" sz="3200" u="sng" dirty="0" smtClean="0"/>
              <a:t>administração</a:t>
            </a:r>
            <a:r>
              <a:rPr lang="pt-BR" sz="3200" dirty="0"/>
              <a:t> </a:t>
            </a:r>
            <a:r>
              <a:rPr lang="pt-BR" sz="3200" dirty="0" smtClean="0"/>
              <a:t>dos </a:t>
            </a:r>
            <a:r>
              <a:rPr lang="pt-BR" sz="3200" u="sng" dirty="0" smtClean="0"/>
              <a:t>conflitos</a:t>
            </a:r>
            <a:r>
              <a:rPr lang="pt-BR" sz="3200" dirty="0" smtClean="0"/>
              <a:t> entre </a:t>
            </a:r>
            <a:r>
              <a:rPr lang="pt-BR" sz="3200" dirty="0"/>
              <a:t>indivíduos, entre indivíduos e grupos internos à organização, entre grupos pertencentes à organização ou conflitos da organização com outras organizações, através de utilização de técnicas, práticas e processos. Para determinar como esta gestão deve ser feita, existe a necessidade de estudar o processo do conflito, seu início e estágios.</a:t>
            </a:r>
          </a:p>
          <a:p>
            <a:endParaRPr lang="pt-BR" dirty="0"/>
          </a:p>
        </p:txBody>
      </p:sp>
    </p:spTree>
    <p:extLst>
      <p:ext uri="{BB962C8B-B14F-4D97-AF65-F5344CB8AC3E}">
        <p14:creationId xmlns:p14="http://schemas.microsoft.com/office/powerpoint/2010/main" val="16822651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215153"/>
            <a:ext cx="12192000" cy="5016758"/>
          </a:xfrm>
          <a:prstGeom prst="rect">
            <a:avLst/>
          </a:prstGeom>
          <a:noFill/>
        </p:spPr>
        <p:txBody>
          <a:bodyPr wrap="square" rtlCol="0">
            <a:spAutoFit/>
          </a:bodyPr>
          <a:lstStyle/>
          <a:p>
            <a:pPr algn="ctr"/>
            <a:r>
              <a:rPr lang="pt-BR" sz="3200" b="1" dirty="0"/>
              <a:t>O Processo de </a:t>
            </a:r>
            <a:r>
              <a:rPr lang="pt-BR" sz="3200" b="1" dirty="0" smtClean="0"/>
              <a:t>conflito</a:t>
            </a:r>
          </a:p>
          <a:p>
            <a:pPr algn="ctr"/>
            <a:endParaRPr lang="pt-BR" sz="3200" dirty="0"/>
          </a:p>
          <a:p>
            <a:pPr algn="just"/>
            <a:r>
              <a:rPr lang="pt-BR" sz="3200" dirty="0" smtClean="0"/>
              <a:t>	Da </a:t>
            </a:r>
            <a:r>
              <a:rPr lang="pt-BR" sz="3200" dirty="0"/>
              <a:t>incompatibilidade de ideias e escolhas surge </a:t>
            </a:r>
            <a:r>
              <a:rPr lang="pt-BR" sz="3200" dirty="0" smtClean="0"/>
              <a:t>o </a:t>
            </a:r>
            <a:r>
              <a:rPr lang="pt-BR" sz="3200" u="sng" dirty="0" smtClean="0"/>
              <a:t>conflito</a:t>
            </a:r>
            <a:r>
              <a:rPr lang="pt-BR" sz="3200" dirty="0" smtClean="0"/>
              <a:t>, </a:t>
            </a:r>
            <a:r>
              <a:rPr lang="pt-BR" sz="3200" dirty="0"/>
              <a:t>que nada mais é do que a “profunda falta de entendimento entre duas ou mais partes. É um processo característico do ser humano pois o mesmo dificilmente possui iguais objetivos e essa diferença faz com o que conflito exista. Ele nasce da diferença de ideias, quando um indivíduo percebe que alguém pode afetá-lo de alguma forma significativa.</a:t>
            </a:r>
          </a:p>
          <a:p>
            <a:pPr algn="just"/>
            <a:r>
              <a:rPr lang="pt-BR" sz="3200" dirty="0" smtClean="0"/>
              <a:t>	Este </a:t>
            </a:r>
            <a:r>
              <a:rPr lang="pt-BR" sz="3200" dirty="0"/>
              <a:t>processo pode ser dividido em cinco estágios conforme quadro </a:t>
            </a:r>
            <a:r>
              <a:rPr lang="pt-BR" sz="3200" dirty="0" smtClean="0"/>
              <a:t>a seguir: </a:t>
            </a:r>
            <a:endParaRPr lang="pt-BR" sz="3200" dirty="0"/>
          </a:p>
        </p:txBody>
      </p:sp>
    </p:spTree>
    <p:extLst>
      <p:ext uri="{BB962C8B-B14F-4D97-AF65-F5344CB8AC3E}">
        <p14:creationId xmlns:p14="http://schemas.microsoft.com/office/powerpoint/2010/main" val="35625010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67054"/>
            <a:ext cx="12167552" cy="5063098"/>
          </a:xfrm>
          <a:prstGeom prst="rect">
            <a:avLst/>
          </a:prstGeom>
        </p:spPr>
      </p:pic>
    </p:spTree>
    <p:extLst>
      <p:ext uri="{BB962C8B-B14F-4D97-AF65-F5344CB8AC3E}">
        <p14:creationId xmlns:p14="http://schemas.microsoft.com/office/powerpoint/2010/main" val="40466354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322729"/>
            <a:ext cx="12192001" cy="5016758"/>
          </a:xfrm>
          <a:prstGeom prst="rect">
            <a:avLst/>
          </a:prstGeom>
          <a:noFill/>
        </p:spPr>
        <p:txBody>
          <a:bodyPr wrap="square" rtlCol="0">
            <a:spAutoFit/>
          </a:bodyPr>
          <a:lstStyle/>
          <a:p>
            <a:pPr algn="just"/>
            <a:r>
              <a:rPr lang="pt-BR" sz="3200" u="sng" dirty="0"/>
              <a:t>Estagio I:</a:t>
            </a:r>
            <a:r>
              <a:rPr lang="pt-BR" sz="3200" dirty="0"/>
              <a:t> </a:t>
            </a:r>
            <a:r>
              <a:rPr lang="pt-BR" sz="3200" dirty="0" smtClean="0"/>
              <a:t>A </a:t>
            </a:r>
            <a:r>
              <a:rPr lang="pt-BR" sz="3200" u="sng" dirty="0" smtClean="0"/>
              <a:t>comunicação</a:t>
            </a:r>
            <a:r>
              <a:rPr lang="pt-BR" sz="3200" dirty="0"/>
              <a:t> pode ser fonte de compressão errônea causadora de discussões e desentendimentos. Pode ser ocasionada por diferentes treinamentos, percepções seletivas ou até mesmo pela falta de informações sobre seus pares. Isso interfere diretamente na estrutura, uma vez que atribuições podem ser causadoras de problemas de comunicação, sendo assim grande causadora de conflitos internos principalmente no que tange atribuições. Além disso também existem as variáveis pessoais, onde a </a:t>
            </a:r>
            <a:r>
              <a:rPr lang="pt-BR" sz="3200" dirty="0" smtClean="0"/>
              <a:t>própria </a:t>
            </a:r>
            <a:r>
              <a:rPr lang="pt-BR" sz="3200" u="sng" dirty="0" smtClean="0"/>
              <a:t>empatia</a:t>
            </a:r>
            <a:r>
              <a:rPr lang="pt-BR" sz="3200" dirty="0"/>
              <a:t> gera discórdia e pré-julgamentos. Cada indivíduo possui </a:t>
            </a:r>
            <a:r>
              <a:rPr lang="pt-BR" sz="3200" dirty="0" smtClean="0"/>
              <a:t>uma </a:t>
            </a:r>
            <a:r>
              <a:rPr lang="pt-BR" sz="3200" u="sng" dirty="0" smtClean="0"/>
              <a:t>personalidade</a:t>
            </a:r>
            <a:r>
              <a:rPr lang="pt-BR" sz="3200" dirty="0"/>
              <a:t> </a:t>
            </a:r>
            <a:r>
              <a:rPr lang="pt-BR" sz="3200" dirty="0" smtClean="0"/>
              <a:t>diferente </a:t>
            </a:r>
            <a:r>
              <a:rPr lang="pt-BR" sz="3200" dirty="0"/>
              <a:t>e este já é motivo o suficiente para geração de um conflito</a:t>
            </a:r>
          </a:p>
        </p:txBody>
      </p:sp>
    </p:spTree>
    <p:extLst>
      <p:ext uri="{BB962C8B-B14F-4D97-AF65-F5344CB8AC3E}">
        <p14:creationId xmlns:p14="http://schemas.microsoft.com/office/powerpoint/2010/main" val="5030587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726141"/>
            <a:ext cx="12192000" cy="3816429"/>
          </a:xfrm>
          <a:prstGeom prst="rect">
            <a:avLst/>
          </a:prstGeom>
          <a:noFill/>
        </p:spPr>
        <p:txBody>
          <a:bodyPr wrap="square" rtlCol="0">
            <a:spAutoFit/>
          </a:bodyPr>
          <a:lstStyle/>
          <a:p>
            <a:pPr algn="just"/>
            <a:r>
              <a:rPr lang="pt-BR" sz="3200" u="sng" dirty="0"/>
              <a:t>Estágio II</a:t>
            </a:r>
            <a:r>
              <a:rPr lang="pt-BR" sz="3200" u="sng" dirty="0" smtClean="0"/>
              <a:t>:</a:t>
            </a:r>
            <a:r>
              <a:rPr lang="pt-BR" sz="3200" dirty="0" smtClean="0"/>
              <a:t> </a:t>
            </a:r>
          </a:p>
          <a:p>
            <a:pPr algn="just"/>
            <a:r>
              <a:rPr lang="pt-BR" sz="3200" i="1" dirty="0" smtClean="0"/>
              <a:t>Sentimento. </a:t>
            </a:r>
            <a:r>
              <a:rPr lang="pt-BR" sz="3200" dirty="0" smtClean="0"/>
              <a:t>Esta </a:t>
            </a:r>
            <a:r>
              <a:rPr lang="pt-BR" sz="3200" dirty="0"/>
              <a:t>é a palavra que define este estágio. O conflito entre duas partes não interfere no sentimento que uma sente pela outra. A maneira como o conflito é definido vai acabar determinando as consequências que ele pode acarretar. Os sentimentos positivos fazem com que se tenha uma visão mais ampla da situação criando assim uma solução mais inovadora e precisa para os conflitos.</a:t>
            </a:r>
          </a:p>
          <a:p>
            <a:endParaRPr lang="pt-BR" dirty="0"/>
          </a:p>
        </p:txBody>
      </p:sp>
    </p:spTree>
    <p:extLst>
      <p:ext uri="{BB962C8B-B14F-4D97-AF65-F5344CB8AC3E}">
        <p14:creationId xmlns:p14="http://schemas.microsoft.com/office/powerpoint/2010/main" val="42643775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322729"/>
            <a:ext cx="12192000" cy="5293757"/>
          </a:xfrm>
          <a:prstGeom prst="rect">
            <a:avLst/>
          </a:prstGeom>
          <a:noFill/>
        </p:spPr>
        <p:txBody>
          <a:bodyPr wrap="square" rtlCol="0">
            <a:spAutoFit/>
          </a:bodyPr>
          <a:lstStyle/>
          <a:p>
            <a:pPr algn="just"/>
            <a:r>
              <a:rPr lang="pt-BR" sz="3200" u="sng" dirty="0"/>
              <a:t>Estágio III:</a:t>
            </a:r>
            <a:r>
              <a:rPr lang="pt-BR" sz="3200" dirty="0"/>
              <a:t> Por definição intenção é aquilo que se pretende fazer, realizar por um propósito. A intenção trafega tenuemente entre o comportamento e as </a:t>
            </a:r>
            <a:r>
              <a:rPr lang="pt-BR" sz="3200" u="sng" dirty="0">
                <a:hlinkClick r:id="rId3" tooltip="Emoções"/>
              </a:rPr>
              <a:t>emoções</a:t>
            </a:r>
            <a:r>
              <a:rPr lang="pt-BR" sz="3200" dirty="0"/>
              <a:t> e através de sua interferência o ser humano é capaz de perceber como um outro poderá agir. Pode ser confundida e nem sempre trazer bons resultados. É dividida primariamente em duas intenções, as primárias, onde há </a:t>
            </a:r>
            <a:r>
              <a:rPr lang="pt-BR" sz="3200" b="1" dirty="0"/>
              <a:t>cooperação</a:t>
            </a:r>
            <a:r>
              <a:rPr lang="pt-BR" sz="3200" dirty="0"/>
              <a:t> (onde uma das partes tenta satisfazer a outra) e a </a:t>
            </a:r>
            <a:r>
              <a:rPr lang="pt-BR" sz="3200" b="1" dirty="0"/>
              <a:t>afirmação</a:t>
            </a:r>
            <a:r>
              <a:rPr lang="pt-BR" sz="3200" dirty="0"/>
              <a:t> (onde uma das partes tenta satisfazer sua própria vontade). </a:t>
            </a:r>
            <a:r>
              <a:rPr lang="pt-BR" sz="3200" dirty="0" smtClean="0"/>
              <a:t>	Na </a:t>
            </a:r>
            <a:r>
              <a:rPr lang="pt-BR" sz="3200" dirty="0"/>
              <a:t>administração dos conflitos são utilizadas basicamente cinco subdivisões de intenções.</a:t>
            </a:r>
          </a:p>
          <a:p>
            <a:endParaRPr lang="pt-BR" dirty="0"/>
          </a:p>
        </p:txBody>
      </p:sp>
    </p:spTree>
    <p:extLst>
      <p:ext uri="{BB962C8B-B14F-4D97-AF65-F5344CB8AC3E}">
        <p14:creationId xmlns:p14="http://schemas.microsoft.com/office/powerpoint/2010/main" val="245961010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7232749"/>
          </a:xfrm>
          <a:prstGeom prst="rect">
            <a:avLst/>
          </a:prstGeom>
          <a:noFill/>
        </p:spPr>
        <p:txBody>
          <a:bodyPr wrap="square" rtlCol="0">
            <a:spAutoFit/>
          </a:bodyPr>
          <a:lstStyle/>
          <a:p>
            <a:pPr lvl="0" algn="just"/>
            <a:r>
              <a:rPr lang="pt-BR" sz="2900" dirty="0" smtClean="0"/>
              <a:t>1. Competir </a:t>
            </a:r>
            <a:r>
              <a:rPr lang="pt-BR" sz="2900" dirty="0"/>
              <a:t>(intenção afirmativa): é a busca da satisfação própria, onde há necessidade de obtenção de suas metas em detrimento dos objetivos dos </a:t>
            </a:r>
            <a:r>
              <a:rPr lang="pt-BR" sz="2900" dirty="0" smtClean="0"/>
              <a:t>outros.</a:t>
            </a:r>
            <a:endParaRPr lang="pt-BR" sz="2900" dirty="0"/>
          </a:p>
          <a:p>
            <a:pPr lvl="0" algn="just"/>
            <a:r>
              <a:rPr lang="pt-BR" sz="2900" dirty="0" smtClean="0"/>
              <a:t>2. Colaborar </a:t>
            </a:r>
            <a:r>
              <a:rPr lang="pt-BR" sz="2900" dirty="0"/>
              <a:t>(intenções afirmativa e cooperativa): é a busca </a:t>
            </a:r>
            <a:r>
              <a:rPr lang="pt-BR" sz="2900" dirty="0" smtClean="0"/>
              <a:t>do </a:t>
            </a:r>
            <a:r>
              <a:rPr lang="pt-BR" sz="2900" u="sng" dirty="0" smtClean="0"/>
              <a:t>resultado</a:t>
            </a:r>
            <a:r>
              <a:rPr lang="pt-BR" sz="2900" dirty="0"/>
              <a:t> mútuo. Quando ambas as partes trabalham por um </a:t>
            </a:r>
            <a:r>
              <a:rPr lang="pt-BR" sz="2900" dirty="0" smtClean="0"/>
              <a:t>mesmo ideal</a:t>
            </a:r>
            <a:r>
              <a:rPr lang="pt-BR" sz="2900" dirty="0"/>
              <a:t> </a:t>
            </a:r>
            <a:r>
              <a:rPr lang="pt-BR" sz="2900" dirty="0" smtClean="0"/>
              <a:t>colaborando </a:t>
            </a:r>
            <a:r>
              <a:rPr lang="pt-BR" sz="2900" dirty="0"/>
              <a:t>uma com as outras.</a:t>
            </a:r>
          </a:p>
          <a:p>
            <a:pPr lvl="0" algn="just"/>
            <a:r>
              <a:rPr lang="pt-BR" sz="2900" dirty="0" smtClean="0"/>
              <a:t>3. Evitar </a:t>
            </a:r>
            <a:r>
              <a:rPr lang="pt-BR" sz="2900" dirty="0"/>
              <a:t>(intenções não afirmativa e não cooperativa): evitar o contato com a pessoa que lhe causará o conflito é a melhor solução.</a:t>
            </a:r>
          </a:p>
          <a:p>
            <a:pPr lvl="0" algn="just"/>
            <a:r>
              <a:rPr lang="pt-BR" sz="2900" dirty="0" smtClean="0"/>
              <a:t>4. Acomodar-se </a:t>
            </a:r>
            <a:r>
              <a:rPr lang="pt-BR" sz="2900" dirty="0"/>
              <a:t>(intenções não afirmativa </a:t>
            </a:r>
            <a:r>
              <a:rPr lang="pt-BR" sz="2900" dirty="0" smtClean="0"/>
              <a:t>e cooperativa): para </a:t>
            </a:r>
            <a:r>
              <a:rPr lang="pt-BR" sz="2900" dirty="0"/>
              <a:t>evitar o conflito uma das partes é capaz de se sacrificar, mantendo os interesses da outra em primeiro lugar.</a:t>
            </a:r>
          </a:p>
          <a:p>
            <a:pPr lvl="0" algn="just"/>
            <a:r>
              <a:rPr lang="pt-BR" sz="2900" dirty="0" smtClean="0"/>
              <a:t>5. Conceder </a:t>
            </a:r>
            <a:r>
              <a:rPr lang="pt-BR" sz="2900" dirty="0"/>
              <a:t>(entre as duas dimensões): nesta intenção não há </a:t>
            </a:r>
            <a:endParaRPr lang="pt-BR" sz="2900" dirty="0" smtClean="0"/>
          </a:p>
          <a:p>
            <a:pPr lvl="0" algn="just"/>
            <a:r>
              <a:rPr lang="pt-BR" sz="2900" dirty="0" smtClean="0"/>
              <a:t>vencedores </a:t>
            </a:r>
            <a:r>
              <a:rPr lang="pt-BR" sz="2900" dirty="0"/>
              <a:t>ou vencidos. Ambos abriram mão de algo, </a:t>
            </a:r>
            <a:endParaRPr lang="pt-BR" sz="2900" dirty="0" smtClean="0"/>
          </a:p>
          <a:p>
            <a:pPr lvl="0" algn="just"/>
            <a:r>
              <a:rPr lang="pt-BR" sz="2900" dirty="0" smtClean="0"/>
              <a:t>havendo </a:t>
            </a:r>
            <a:r>
              <a:rPr lang="pt-BR" sz="2900" dirty="0"/>
              <a:t>assim um compartilhamento. A satisfação de </a:t>
            </a:r>
            <a:endParaRPr lang="pt-BR" sz="2900" dirty="0" smtClean="0"/>
          </a:p>
          <a:p>
            <a:pPr lvl="0" algn="just"/>
            <a:r>
              <a:rPr lang="pt-BR" sz="2900" dirty="0" smtClean="0"/>
              <a:t>ambas </a:t>
            </a:r>
            <a:r>
              <a:rPr lang="pt-BR" sz="2900" dirty="0"/>
              <a:t>das partes no geral é parcial.</a:t>
            </a:r>
          </a:p>
          <a:p>
            <a:endParaRPr lang="pt-BR" sz="2900" dirty="0"/>
          </a:p>
        </p:txBody>
      </p:sp>
    </p:spTree>
    <p:extLst>
      <p:ext uri="{BB962C8B-B14F-4D97-AF65-F5344CB8AC3E}">
        <p14:creationId xmlns:p14="http://schemas.microsoft.com/office/powerpoint/2010/main" val="25518339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1075763"/>
            <a:ext cx="12192000" cy="2062103"/>
          </a:xfrm>
          <a:prstGeom prst="rect">
            <a:avLst/>
          </a:prstGeom>
          <a:noFill/>
        </p:spPr>
        <p:txBody>
          <a:bodyPr wrap="square" rtlCol="0">
            <a:spAutoFit/>
          </a:bodyPr>
          <a:lstStyle/>
          <a:p>
            <a:pPr algn="just"/>
            <a:r>
              <a:rPr lang="pt-BR" sz="3200" u="sng" dirty="0"/>
              <a:t>Estágio IV:</a:t>
            </a:r>
            <a:r>
              <a:rPr lang="pt-BR" sz="3200" dirty="0"/>
              <a:t> É um dos principais pontos no Processo do Conflito, pois é ele quem determina o quão intenso é o conflito entre as pessoas, podendo ser disfuncional ou funcional, ou seja, um patamar mais alto ou mais baixo de discussões em grupo ou entre duas pessoas. </a:t>
            </a:r>
          </a:p>
        </p:txBody>
      </p:sp>
    </p:spTree>
    <p:extLst>
      <p:ext uri="{BB962C8B-B14F-4D97-AF65-F5344CB8AC3E}">
        <p14:creationId xmlns:p14="http://schemas.microsoft.com/office/powerpoint/2010/main" val="34424010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7263527"/>
          </a:xfrm>
          <a:prstGeom prst="rect">
            <a:avLst/>
          </a:prstGeom>
          <a:noFill/>
        </p:spPr>
        <p:txBody>
          <a:bodyPr wrap="square" rtlCol="0">
            <a:spAutoFit/>
          </a:bodyPr>
          <a:lstStyle/>
          <a:p>
            <a:pPr algn="just"/>
            <a:r>
              <a:rPr lang="pt-BR" sz="3200" u="sng" dirty="0"/>
              <a:t>Estágio V: </a:t>
            </a:r>
            <a:r>
              <a:rPr lang="pt-BR" sz="3200" dirty="0"/>
              <a:t>As consequências de um conflito podem ser positivas, voltada para </a:t>
            </a:r>
            <a:r>
              <a:rPr lang="pt-BR" sz="3200" dirty="0" smtClean="0"/>
              <a:t>o </a:t>
            </a:r>
            <a:r>
              <a:rPr lang="pt-BR" sz="3200" u="sng" dirty="0" smtClean="0"/>
              <a:t>crescimento</a:t>
            </a:r>
            <a:r>
              <a:rPr lang="pt-BR" sz="3200" dirty="0"/>
              <a:t> </a:t>
            </a:r>
            <a:r>
              <a:rPr lang="pt-BR" sz="3200" dirty="0" smtClean="0"/>
              <a:t>e </a:t>
            </a:r>
            <a:r>
              <a:rPr lang="pt-BR" sz="3200" dirty="0"/>
              <a:t>amadurecimento de um grupo, mas ao mesmo tempo poderá contribuir prejudicialmente um grupo. Um termômetro para medir o grau </a:t>
            </a:r>
            <a:r>
              <a:rPr lang="pt-BR" sz="3200" dirty="0" smtClean="0"/>
              <a:t>de complexidade</a:t>
            </a:r>
            <a:r>
              <a:rPr lang="pt-BR" sz="3200" dirty="0"/>
              <a:t> </a:t>
            </a:r>
            <a:r>
              <a:rPr lang="pt-BR" sz="3200" dirty="0" smtClean="0"/>
              <a:t>do </a:t>
            </a:r>
            <a:r>
              <a:rPr lang="pt-BR" sz="3200" dirty="0"/>
              <a:t>conflito em um grupo, como citado, pode ser funcional ou disfuncional</a:t>
            </a:r>
            <a:r>
              <a:rPr lang="pt-BR" sz="3200" dirty="0" smtClean="0"/>
              <a:t>.</a:t>
            </a:r>
          </a:p>
          <a:p>
            <a:pPr algn="just"/>
            <a:r>
              <a:rPr lang="pt-BR" sz="3200" b="1" i="1" dirty="0"/>
              <a:t>Consequências funcionais</a:t>
            </a:r>
            <a:r>
              <a:rPr lang="pt-BR" sz="3200" i="1" dirty="0"/>
              <a:t>:</a:t>
            </a:r>
            <a:r>
              <a:rPr lang="pt-BR" sz="3200" dirty="0"/>
              <a:t> Contribui de forma positiva para </a:t>
            </a:r>
            <a:r>
              <a:rPr lang="pt-BR" sz="3200" dirty="0" smtClean="0"/>
              <a:t>o </a:t>
            </a:r>
            <a:r>
              <a:rPr lang="pt-BR" sz="3200" u="sng" dirty="0" smtClean="0"/>
              <a:t>crescimento</a:t>
            </a:r>
            <a:r>
              <a:rPr lang="pt-BR" sz="3200" dirty="0"/>
              <a:t> </a:t>
            </a:r>
            <a:r>
              <a:rPr lang="pt-BR" sz="3200" dirty="0" smtClean="0"/>
              <a:t>do </a:t>
            </a:r>
            <a:r>
              <a:rPr lang="pt-BR" sz="3200" dirty="0"/>
              <a:t>grupo, voltado para as atividades ou processos e nunca para um indivíduo ou relacionamento. </a:t>
            </a:r>
            <a:endParaRPr lang="pt-BR" sz="3200" dirty="0" smtClean="0"/>
          </a:p>
          <a:p>
            <a:pPr algn="just"/>
            <a:r>
              <a:rPr lang="pt-BR" sz="3200" b="1" i="1" dirty="0"/>
              <a:t>Consequências disfuncionais</a:t>
            </a:r>
            <a:r>
              <a:rPr lang="pt-BR" sz="3200" dirty="0"/>
              <a:t>: Não </a:t>
            </a:r>
            <a:r>
              <a:rPr lang="pt-BR" sz="3200" dirty="0" smtClean="0"/>
              <a:t>traz </a:t>
            </a:r>
            <a:r>
              <a:rPr lang="pt-BR" sz="3200" u="sng" dirty="0" smtClean="0"/>
              <a:t>benefícios</a:t>
            </a:r>
            <a:r>
              <a:rPr lang="pt-BR" sz="3200" dirty="0"/>
              <a:t> </a:t>
            </a:r>
            <a:r>
              <a:rPr lang="pt-BR" sz="3200" dirty="0" smtClean="0"/>
              <a:t>para </a:t>
            </a:r>
            <a:r>
              <a:rPr lang="pt-BR" sz="3200" dirty="0"/>
              <a:t>o grupo, não visa o bem comum da companhia ou grupo, sendo autodestrutivas, visando a chamada “feira de vaidades’ onde </a:t>
            </a:r>
            <a:r>
              <a:rPr lang="pt-BR" sz="3200" dirty="0" smtClean="0"/>
              <a:t>o </a:t>
            </a:r>
            <a:r>
              <a:rPr lang="pt-BR" sz="3200" u="sng" dirty="0" smtClean="0"/>
              <a:t>egocentrismo</a:t>
            </a:r>
            <a:r>
              <a:rPr lang="pt-BR" sz="3200" dirty="0" smtClean="0"/>
              <a:t> fala </a:t>
            </a:r>
            <a:r>
              <a:rPr lang="pt-BR" sz="3200" dirty="0"/>
              <a:t>mais </a:t>
            </a:r>
            <a:endParaRPr lang="pt-BR" sz="3200" dirty="0" smtClean="0"/>
          </a:p>
          <a:p>
            <a:pPr algn="just"/>
            <a:r>
              <a:rPr lang="pt-BR" sz="3200" dirty="0" smtClean="0"/>
              <a:t>alto</a:t>
            </a:r>
            <a:r>
              <a:rPr lang="pt-BR" sz="3200" dirty="0"/>
              <a:t>. Não é produtivo e o único beneficiado é o próprio </a:t>
            </a:r>
            <a:r>
              <a:rPr lang="pt-BR" sz="3200" dirty="0" err="1" smtClean="0"/>
              <a:t>eg</a:t>
            </a:r>
            <a:endParaRPr lang="pt-BR" sz="3200" dirty="0" smtClean="0"/>
          </a:p>
          <a:p>
            <a:pPr algn="just"/>
            <a:r>
              <a:rPr lang="pt-BR" sz="3200" dirty="0" smtClean="0"/>
              <a:t>o </a:t>
            </a:r>
            <a:r>
              <a:rPr lang="pt-BR" sz="3200" dirty="0"/>
              <a:t>particular.</a:t>
            </a:r>
          </a:p>
          <a:p>
            <a:pPr algn="just"/>
            <a:endParaRPr lang="pt-BR" sz="3200" dirty="0"/>
          </a:p>
          <a:p>
            <a:endParaRPr lang="pt-BR" dirty="0"/>
          </a:p>
        </p:txBody>
      </p:sp>
    </p:spTree>
    <p:extLst>
      <p:ext uri="{BB962C8B-B14F-4D97-AF65-F5344CB8AC3E}">
        <p14:creationId xmlns:p14="http://schemas.microsoft.com/office/powerpoint/2010/main" val="42769769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5293757"/>
          </a:xfrm>
          <a:prstGeom prst="rect">
            <a:avLst/>
          </a:prstGeom>
          <a:noFill/>
        </p:spPr>
        <p:txBody>
          <a:bodyPr wrap="square" rtlCol="0">
            <a:spAutoFit/>
          </a:bodyPr>
          <a:lstStyle/>
          <a:p>
            <a:pPr algn="ctr"/>
            <a:r>
              <a:rPr lang="pt-BR" sz="3200" b="1" dirty="0"/>
              <a:t>A GERÊNCIA DE CONFLITOS</a:t>
            </a:r>
            <a:endParaRPr lang="pt-BR" sz="3200" dirty="0"/>
          </a:p>
          <a:p>
            <a:pPr algn="just"/>
            <a:r>
              <a:rPr lang="pt-BR" sz="3200" dirty="0" smtClean="0"/>
              <a:t>	Uma </a:t>
            </a:r>
            <a:r>
              <a:rPr lang="pt-BR" sz="3200" dirty="0"/>
              <a:t>função estratégica na atualidade dentro das organizações é a "gestão de pessoas", que envolve o desenvolvimento de habilidades na resolução de conflitos. </a:t>
            </a:r>
          </a:p>
          <a:p>
            <a:pPr algn="just"/>
            <a:r>
              <a:rPr lang="pt-BR" sz="3200" dirty="0" smtClean="0"/>
              <a:t>	Por </a:t>
            </a:r>
            <a:r>
              <a:rPr lang="pt-BR" sz="3200" dirty="0"/>
              <a:t>ser a escola uma instituição humana, tanto em seus processos quanto em seus resultados, esse é um dos aspectos de desafio constante no ambiente educacional. </a:t>
            </a:r>
          </a:p>
          <a:p>
            <a:pPr algn="just"/>
            <a:r>
              <a:rPr lang="pt-BR" sz="3200" dirty="0" smtClean="0"/>
              <a:t>	É </a:t>
            </a:r>
            <a:r>
              <a:rPr lang="pt-BR" sz="3200" dirty="0"/>
              <a:t>preciso conhecer a natureza dos conflitos </a:t>
            </a:r>
            <a:r>
              <a:rPr lang="pt-BR" sz="3200" dirty="0" smtClean="0"/>
              <a:t>, </a:t>
            </a:r>
            <a:r>
              <a:rPr lang="pt-BR" sz="3200" dirty="0"/>
              <a:t>para saber como intervir nos mesmos. Eles resultam de posições de desacordos e afetam a normalidade das pessoas e das organizações.</a:t>
            </a:r>
          </a:p>
          <a:p>
            <a:endParaRPr lang="pt-BR" dirty="0"/>
          </a:p>
        </p:txBody>
      </p:sp>
    </p:spTree>
    <p:extLst>
      <p:ext uri="{BB962C8B-B14F-4D97-AF65-F5344CB8AC3E}">
        <p14:creationId xmlns:p14="http://schemas.microsoft.com/office/powerpoint/2010/main" val="26629238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484093"/>
            <a:ext cx="12192000" cy="4801314"/>
          </a:xfrm>
          <a:prstGeom prst="rect">
            <a:avLst/>
          </a:prstGeom>
          <a:noFill/>
        </p:spPr>
        <p:txBody>
          <a:bodyPr wrap="square" rtlCol="0">
            <a:spAutoFit/>
          </a:bodyPr>
          <a:lstStyle/>
          <a:p>
            <a:pPr algn="just"/>
            <a:r>
              <a:rPr lang="pt-BR" sz="3200" dirty="0" smtClean="0"/>
              <a:t>	Finalmente</a:t>
            </a:r>
            <a:r>
              <a:rPr lang="pt-BR" sz="3200" dirty="0"/>
              <a:t>, todo treinamento formal deve ser avaliado, deve-se verificar se os objetivos foram atingidos, se os treinados assimilaram o que lhes foi transmitido, se o que foi aprendido será útil para o treinamento da empresa, se o responsável pelo treinamento correspondeu ao que dele esperava, se haverá ou não retorno para a empresa em virtude do treinamento, se ele deve ser repetido no futuro, de que forma e para que pessoas. A principal avaliação deve ser em relação à melhoria nas atitudes e nos resultados obtidos pelas pessoas que receberam o treinamento.</a:t>
            </a:r>
          </a:p>
          <a:p>
            <a:endParaRPr lang="pt-BR" dirty="0"/>
          </a:p>
        </p:txBody>
      </p:sp>
    </p:spTree>
    <p:extLst>
      <p:ext uri="{BB962C8B-B14F-4D97-AF65-F5344CB8AC3E}">
        <p14:creationId xmlns:p14="http://schemas.microsoft.com/office/powerpoint/2010/main" val="23219615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363071"/>
            <a:ext cx="12192000" cy="6278642"/>
          </a:xfrm>
          <a:prstGeom prst="rect">
            <a:avLst/>
          </a:prstGeom>
          <a:noFill/>
        </p:spPr>
        <p:txBody>
          <a:bodyPr wrap="square" rtlCol="0">
            <a:spAutoFit/>
          </a:bodyPr>
          <a:lstStyle/>
          <a:p>
            <a:pPr algn="just"/>
            <a:r>
              <a:rPr lang="pt-BR" sz="3200" dirty="0" smtClean="0"/>
              <a:t>	Existem </a:t>
            </a:r>
            <a:r>
              <a:rPr lang="pt-BR" sz="3200" dirty="0"/>
              <a:t>as necessidades individuais de cada uma das partes, são os estados físicos ou psicológicos dos indivíduos ou grupos carentes de satisfação. Os objetivos geralmente são bem tangíveis ou intangíveis que satisfazem as necessidades de cada uma das partes envolvidas em um processo de negociação.</a:t>
            </a:r>
          </a:p>
          <a:p>
            <a:r>
              <a:rPr lang="pt-BR" sz="3200" dirty="0"/>
              <a:t>1- Homeostática (fisiológicas) </a:t>
            </a:r>
            <a:br>
              <a:rPr lang="pt-BR" sz="3200" dirty="0"/>
            </a:br>
            <a:r>
              <a:rPr lang="pt-BR" sz="3200" dirty="0"/>
              <a:t>2- Segurança </a:t>
            </a:r>
            <a:br>
              <a:rPr lang="pt-BR" sz="3200" dirty="0"/>
            </a:br>
            <a:r>
              <a:rPr lang="pt-BR" sz="3200" dirty="0"/>
              <a:t>3- Amor e posse </a:t>
            </a:r>
            <a:br>
              <a:rPr lang="pt-BR" sz="3200" dirty="0"/>
            </a:br>
            <a:r>
              <a:rPr lang="pt-BR" sz="3200" dirty="0"/>
              <a:t>4- Estima </a:t>
            </a:r>
            <a:br>
              <a:rPr lang="pt-BR" sz="3200" dirty="0"/>
            </a:br>
            <a:r>
              <a:rPr lang="pt-BR" sz="3200" dirty="0"/>
              <a:t>5- Auto realização </a:t>
            </a:r>
            <a:br>
              <a:rPr lang="pt-BR" sz="3200" dirty="0"/>
            </a:br>
            <a:r>
              <a:rPr lang="pt-BR" sz="3200" dirty="0"/>
              <a:t>6- Conhecer e compreender </a:t>
            </a:r>
            <a:br>
              <a:rPr lang="pt-BR" sz="3200" dirty="0"/>
            </a:br>
            <a:r>
              <a:rPr lang="pt-BR" sz="3200" dirty="0"/>
              <a:t>7- Estética</a:t>
            </a:r>
          </a:p>
          <a:p>
            <a:endParaRPr lang="pt-BR" dirty="0"/>
          </a:p>
        </p:txBody>
      </p:sp>
    </p:spTree>
    <p:extLst>
      <p:ext uri="{BB962C8B-B14F-4D97-AF65-F5344CB8AC3E}">
        <p14:creationId xmlns:p14="http://schemas.microsoft.com/office/powerpoint/2010/main" val="18487419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322729"/>
            <a:ext cx="12192001" cy="4031873"/>
          </a:xfrm>
          <a:prstGeom prst="rect">
            <a:avLst/>
          </a:prstGeom>
          <a:noFill/>
        </p:spPr>
        <p:txBody>
          <a:bodyPr wrap="square" rtlCol="0">
            <a:spAutoFit/>
          </a:bodyPr>
          <a:lstStyle/>
          <a:p>
            <a:r>
              <a:rPr lang="pt-BR" sz="3200" dirty="0" smtClean="0"/>
              <a:t>	O </a:t>
            </a:r>
            <a:r>
              <a:rPr lang="pt-BR" sz="3200" dirty="0"/>
              <a:t>gerente de pessoas precisa possuir a habilidade de conduzir o grupo para negociações com base em valores, para isso é importante: </a:t>
            </a:r>
            <a:br>
              <a:rPr lang="pt-BR" sz="3200" dirty="0"/>
            </a:br>
            <a:r>
              <a:rPr lang="pt-BR" sz="3200" dirty="0"/>
              <a:t/>
            </a:r>
            <a:br>
              <a:rPr lang="pt-BR" sz="3200" dirty="0"/>
            </a:br>
            <a:r>
              <a:rPr lang="pt-BR" sz="3200" dirty="0"/>
              <a:t>» separar as pessoas dos problemas; </a:t>
            </a:r>
            <a:br>
              <a:rPr lang="pt-BR" sz="3200" dirty="0"/>
            </a:br>
            <a:r>
              <a:rPr lang="pt-BR" sz="3200" dirty="0"/>
              <a:t>» concentrar-se nos interesses, não nas posições;</a:t>
            </a:r>
            <a:br>
              <a:rPr lang="pt-BR" sz="3200" dirty="0"/>
            </a:br>
            <a:r>
              <a:rPr lang="pt-BR" sz="3200" dirty="0"/>
              <a:t>» inventar opções de ganhos mútuos;</a:t>
            </a:r>
            <a:br>
              <a:rPr lang="pt-BR" sz="3200" dirty="0"/>
            </a:br>
            <a:r>
              <a:rPr lang="pt-BR" sz="3200" dirty="0"/>
              <a:t>» insistir em critérios objetivos; </a:t>
            </a:r>
            <a:br>
              <a:rPr lang="pt-BR" sz="3200" dirty="0"/>
            </a:br>
            <a:r>
              <a:rPr lang="pt-BR" sz="3200" dirty="0"/>
              <a:t>» buscar valores comuns. </a:t>
            </a:r>
          </a:p>
        </p:txBody>
      </p:sp>
    </p:spTree>
    <p:extLst>
      <p:ext uri="{BB962C8B-B14F-4D97-AF65-F5344CB8AC3E}">
        <p14:creationId xmlns:p14="http://schemas.microsoft.com/office/powerpoint/2010/main" val="28971459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1999" cy="7263527"/>
          </a:xfrm>
          <a:prstGeom prst="rect">
            <a:avLst/>
          </a:prstGeom>
          <a:noFill/>
        </p:spPr>
        <p:txBody>
          <a:bodyPr wrap="square" rtlCol="0">
            <a:spAutoFit/>
          </a:bodyPr>
          <a:lstStyle/>
          <a:p>
            <a:r>
              <a:rPr lang="pt-BR" sz="3100" dirty="0"/>
              <a:t>Algumas dicas que podem auxiliar na formação de bons negociadores: </a:t>
            </a:r>
          </a:p>
          <a:p>
            <a:r>
              <a:rPr lang="pt-BR" sz="3100" dirty="0"/>
              <a:t>1- conheça bem os seus pontos fortes e fracos e também os do grupo ou indivíduo com quem se vai negociar; </a:t>
            </a:r>
            <a:br>
              <a:rPr lang="pt-BR" sz="3100" dirty="0"/>
            </a:br>
            <a:r>
              <a:rPr lang="pt-BR" sz="3100" dirty="0"/>
              <a:t>2- planeje todos os detalhes da negociação (necessidades, objetivos, limites, táticas, etc.); </a:t>
            </a:r>
            <a:br>
              <a:rPr lang="pt-BR" sz="3100" dirty="0"/>
            </a:br>
            <a:r>
              <a:rPr lang="pt-BR" sz="3100" dirty="0"/>
              <a:t>3- saiba ouvir, entender e gravar (não basta escutar);</a:t>
            </a:r>
            <a:br>
              <a:rPr lang="pt-BR" sz="3100" dirty="0"/>
            </a:br>
            <a:r>
              <a:rPr lang="pt-BR" sz="3100" dirty="0"/>
              <a:t>4- não subestimar o oponente; </a:t>
            </a:r>
            <a:br>
              <a:rPr lang="pt-BR" sz="3100" dirty="0"/>
            </a:br>
            <a:r>
              <a:rPr lang="pt-BR" sz="3100" dirty="0"/>
              <a:t>5- não se subestimar; </a:t>
            </a:r>
            <a:br>
              <a:rPr lang="pt-BR" sz="3100" dirty="0"/>
            </a:br>
            <a:r>
              <a:rPr lang="pt-BR" sz="3100" dirty="0"/>
              <a:t>6- não ser radical;</a:t>
            </a:r>
            <a:br>
              <a:rPr lang="pt-BR" sz="3100" dirty="0"/>
            </a:br>
            <a:r>
              <a:rPr lang="pt-BR" sz="3100" dirty="0"/>
              <a:t>7- permitir que ambos os lados levem vantagens na negociação (não ser egoísta); </a:t>
            </a:r>
            <a:br>
              <a:rPr lang="pt-BR" sz="3100" dirty="0"/>
            </a:br>
            <a:r>
              <a:rPr lang="pt-BR" sz="3100" dirty="0"/>
              <a:t>8- contar até dez antes de dizer sim ou não; </a:t>
            </a:r>
            <a:br>
              <a:rPr lang="pt-BR" sz="3100" dirty="0"/>
            </a:br>
            <a:r>
              <a:rPr lang="pt-BR" sz="3100" dirty="0"/>
              <a:t>9- ter sempre em mente o lance seguinte, no mínimo; </a:t>
            </a:r>
            <a:br>
              <a:rPr lang="pt-BR" sz="3100" dirty="0"/>
            </a:br>
            <a:r>
              <a:rPr lang="pt-BR" sz="3100" dirty="0"/>
              <a:t>10- deixe sempre uma saída honrosa para o oponente.</a:t>
            </a:r>
          </a:p>
          <a:p>
            <a:endParaRPr lang="pt-BR" dirty="0"/>
          </a:p>
        </p:txBody>
      </p:sp>
    </p:spTree>
    <p:extLst>
      <p:ext uri="{BB962C8B-B14F-4D97-AF65-F5344CB8AC3E}">
        <p14:creationId xmlns:p14="http://schemas.microsoft.com/office/powerpoint/2010/main" val="38229088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6601807"/>
          </a:xfrm>
          <a:prstGeom prst="rect">
            <a:avLst/>
          </a:prstGeom>
          <a:noFill/>
        </p:spPr>
        <p:txBody>
          <a:bodyPr wrap="square" rtlCol="0">
            <a:spAutoFit/>
          </a:bodyPr>
          <a:lstStyle/>
          <a:p>
            <a:pPr algn="ctr"/>
            <a:r>
              <a:rPr lang="pt-BR" sz="3200" b="1" dirty="0"/>
              <a:t>Responsabilidade pelo desenvolvimento das pessoas</a:t>
            </a:r>
            <a:endParaRPr lang="pt-BR" sz="3200" dirty="0"/>
          </a:p>
          <a:p>
            <a:pPr algn="just"/>
            <a:r>
              <a:rPr lang="pt-BR" sz="3200" dirty="0" smtClean="0"/>
              <a:t>	</a:t>
            </a:r>
            <a:r>
              <a:rPr lang="pt-BR" sz="3100" dirty="0" smtClean="0"/>
              <a:t>Cada </a:t>
            </a:r>
            <a:r>
              <a:rPr lang="pt-BR" sz="3100" dirty="0"/>
              <a:t>um é o principal responsável pelo seu próprio desenvolvimento. </a:t>
            </a:r>
            <a:r>
              <a:rPr lang="pt-BR" sz="3100" i="1" dirty="0"/>
              <a:t>Desenvolvimento gerencial ou administrativo é autodesenvolvimento</a:t>
            </a:r>
            <a:r>
              <a:rPr lang="pt-BR" sz="3100" i="1" dirty="0" smtClean="0"/>
              <a:t>.</a:t>
            </a:r>
          </a:p>
          <a:p>
            <a:pPr algn="just"/>
            <a:r>
              <a:rPr lang="pt-BR" sz="3100" dirty="0" smtClean="0"/>
              <a:t>	As </a:t>
            </a:r>
            <a:r>
              <a:rPr lang="pt-BR" sz="3100" dirty="0"/>
              <a:t>empresas devem agir como facilitadoras e apoiadoras do desenvolvimento de cada um, bem como tomar a iniciativa em casos que sejam do seu interesse, mas isso não significa que as empresas possam ser responsabilizadas por não desenvolverem seu pessoal. Se não o fizerem elas próprias serão prejudicadas, pois os administradores com alto potencial sairão da empresa. Cabe, em primeiro lugar, ao próprio empregado zelar pelo seu autodesenvolvimento, da mesma forma cabe ao estudante a responsabilidade pela aprendizagem do que lhe é </a:t>
            </a:r>
            <a:endParaRPr lang="pt-BR" sz="3100" dirty="0" smtClean="0"/>
          </a:p>
          <a:p>
            <a:pPr algn="just"/>
            <a:r>
              <a:rPr lang="pt-BR" sz="3100" dirty="0" smtClean="0"/>
              <a:t>transmitido</a:t>
            </a:r>
            <a:r>
              <a:rPr lang="pt-BR" sz="3100" dirty="0"/>
              <a:t>. Nenhum professor conseguirá ensinar se o </a:t>
            </a:r>
            <a:endParaRPr lang="pt-BR" sz="3100" dirty="0" smtClean="0"/>
          </a:p>
          <a:p>
            <a:pPr algn="just"/>
            <a:r>
              <a:rPr lang="pt-BR" sz="3100" dirty="0" smtClean="0"/>
              <a:t>aluno </a:t>
            </a:r>
            <a:r>
              <a:rPr lang="pt-BR" sz="3100" dirty="0"/>
              <a:t>não estiver interessado em aprender.</a:t>
            </a:r>
          </a:p>
          <a:p>
            <a:endParaRPr lang="pt-BR" dirty="0"/>
          </a:p>
        </p:txBody>
      </p:sp>
    </p:spTree>
    <p:extLst>
      <p:ext uri="{BB962C8B-B14F-4D97-AF65-F5344CB8AC3E}">
        <p14:creationId xmlns:p14="http://schemas.microsoft.com/office/powerpoint/2010/main" val="42168364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215153"/>
            <a:ext cx="12192000" cy="4308872"/>
          </a:xfrm>
          <a:prstGeom prst="rect">
            <a:avLst/>
          </a:prstGeom>
          <a:noFill/>
        </p:spPr>
        <p:txBody>
          <a:bodyPr wrap="square" rtlCol="0">
            <a:spAutoFit/>
          </a:bodyPr>
          <a:lstStyle/>
          <a:p>
            <a:pPr algn="ctr"/>
            <a:r>
              <a:rPr lang="pt-BR" sz="3200" b="1" dirty="0"/>
              <a:t>A importância da administração </a:t>
            </a:r>
            <a:r>
              <a:rPr lang="pt-BR" sz="3200" b="1" dirty="0" smtClean="0"/>
              <a:t>salarial</a:t>
            </a:r>
          </a:p>
          <a:p>
            <a:pPr algn="ctr"/>
            <a:endParaRPr lang="pt-BR" sz="3200" dirty="0"/>
          </a:p>
          <a:p>
            <a:pPr algn="just"/>
            <a:r>
              <a:rPr lang="pt-BR" sz="3200" dirty="0" smtClean="0"/>
              <a:t>	Pessoas </a:t>
            </a:r>
            <a:r>
              <a:rPr lang="pt-BR" sz="3200" dirty="0"/>
              <a:t>de bom nível, capazes de atuar como equipe, constituem imenso patrimônio para qualquer empresa. Para que isso seja possível, é necessária uma boa administração salarial, instrumento indispensável para atrair e reter bons profissionais e motivá-los a trabalhar em equipe. Um dos fatos que mais desmotiva um profissional é considerar-se injustiçado salarialmente.</a:t>
            </a:r>
          </a:p>
          <a:p>
            <a:endParaRPr lang="pt-BR" dirty="0"/>
          </a:p>
        </p:txBody>
      </p:sp>
    </p:spTree>
    <p:extLst>
      <p:ext uri="{BB962C8B-B14F-4D97-AF65-F5344CB8AC3E}">
        <p14:creationId xmlns:p14="http://schemas.microsoft.com/office/powerpoint/2010/main" val="39535037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6432530"/>
          </a:xfrm>
          <a:prstGeom prst="rect">
            <a:avLst/>
          </a:prstGeom>
          <a:noFill/>
        </p:spPr>
        <p:txBody>
          <a:bodyPr wrap="square" rtlCol="0">
            <a:spAutoFit/>
          </a:bodyPr>
          <a:lstStyle/>
          <a:p>
            <a:pPr algn="ctr"/>
            <a:r>
              <a:rPr lang="pt-BR" sz="3200" b="1" dirty="0"/>
              <a:t>O salário e a necessidade de coerência </a:t>
            </a:r>
            <a:r>
              <a:rPr lang="pt-BR" sz="3200" b="1" dirty="0" smtClean="0"/>
              <a:t>interna</a:t>
            </a:r>
          </a:p>
          <a:p>
            <a:pPr algn="ctr"/>
            <a:endParaRPr lang="pt-BR" sz="1000" dirty="0"/>
          </a:p>
          <a:p>
            <a:pPr algn="just"/>
            <a:r>
              <a:rPr lang="pt-BR" sz="3200" dirty="0" smtClean="0"/>
              <a:t>	As </a:t>
            </a:r>
            <a:r>
              <a:rPr lang="pt-BR" sz="3200" dirty="0"/>
              <a:t>compensações dadas ao empregado pelo trabalho assalariado são destinadas a satisfazer suas necessidades </a:t>
            </a:r>
            <a:r>
              <a:rPr lang="pt-BR" sz="3200" i="1" dirty="0"/>
              <a:t>fora do local de trabalho.</a:t>
            </a:r>
            <a:r>
              <a:rPr lang="pt-BR" sz="3200" dirty="0"/>
              <a:t> Os salários não são gastos no trabalho. Entretanto, existe um aspecto do salário altamente motivador e sensível: o reconhecimento do mérito do profissional pela alta administração que decide sobre as remunerações. Essa razão pela qual uma pessoa fica desmotivada ao saber que alguém que ele considera profissionalmente inferior tem remuneração superior à sua.</a:t>
            </a:r>
          </a:p>
          <a:p>
            <a:pPr algn="just"/>
            <a:r>
              <a:rPr lang="pt-BR" sz="3200" dirty="0" smtClean="0"/>
              <a:t>	Existem</a:t>
            </a:r>
            <a:r>
              <a:rPr lang="pt-BR" sz="3200" dirty="0"/>
              <a:t>, portanto, aspectos subjetivos importantes nos </a:t>
            </a:r>
            <a:endParaRPr lang="pt-BR" sz="3200" dirty="0" smtClean="0"/>
          </a:p>
          <a:p>
            <a:pPr algn="just"/>
            <a:r>
              <a:rPr lang="pt-BR" sz="3200" dirty="0" smtClean="0"/>
              <a:t>salários</a:t>
            </a:r>
            <a:r>
              <a:rPr lang="pt-BR" sz="3200" dirty="0"/>
              <a:t>, o reconhecimento, a avaliação indireta e o </a:t>
            </a:r>
            <a:endParaRPr lang="pt-BR" sz="3200" dirty="0" smtClean="0"/>
          </a:p>
          <a:p>
            <a:pPr algn="just"/>
            <a:r>
              <a:rPr lang="pt-BR" sz="3200" i="1" dirty="0" smtClean="0"/>
              <a:t>status</a:t>
            </a:r>
            <a:r>
              <a:rPr lang="pt-BR" sz="3200" dirty="0" smtClean="0"/>
              <a:t> </a:t>
            </a:r>
            <a:r>
              <a:rPr lang="pt-BR" sz="3200" dirty="0"/>
              <a:t>resultante. </a:t>
            </a:r>
          </a:p>
          <a:p>
            <a:endParaRPr lang="pt-BR" dirty="0"/>
          </a:p>
        </p:txBody>
      </p:sp>
      <p:sp>
        <p:nvSpPr>
          <p:cNvPr id="4" name="CaixaDeTexto 3"/>
          <p:cNvSpPr txBox="1"/>
          <p:nvPr/>
        </p:nvSpPr>
        <p:spPr>
          <a:xfrm>
            <a:off x="5847374" y="6273225"/>
            <a:ext cx="497252" cy="584775"/>
          </a:xfrm>
          <a:prstGeom prst="rect">
            <a:avLst/>
          </a:prstGeom>
          <a:noFill/>
        </p:spPr>
        <p:txBody>
          <a:bodyPr wrap="none" rtlCol="0">
            <a:spAutoFit/>
          </a:bodyPr>
          <a:lstStyle/>
          <a:p>
            <a:r>
              <a:rPr lang="pt-BR" sz="3200" dirty="0" smtClean="0"/>
              <a:t>...</a:t>
            </a:r>
            <a:endParaRPr lang="pt-BR" sz="3200" dirty="0"/>
          </a:p>
        </p:txBody>
      </p:sp>
    </p:spTree>
    <p:extLst>
      <p:ext uri="{BB962C8B-B14F-4D97-AF65-F5344CB8AC3E}">
        <p14:creationId xmlns:p14="http://schemas.microsoft.com/office/powerpoint/2010/main" val="41356252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295835"/>
            <a:ext cx="12192000" cy="6278642"/>
          </a:xfrm>
          <a:prstGeom prst="rect">
            <a:avLst/>
          </a:prstGeom>
          <a:noFill/>
        </p:spPr>
        <p:txBody>
          <a:bodyPr wrap="square" rtlCol="0">
            <a:spAutoFit/>
          </a:bodyPr>
          <a:lstStyle/>
          <a:p>
            <a:pPr algn="just"/>
            <a:r>
              <a:rPr lang="pt-BR" sz="3200" dirty="0" smtClean="0"/>
              <a:t>	A </a:t>
            </a:r>
            <a:r>
              <a:rPr lang="pt-BR" sz="3200" dirty="0"/>
              <a:t>maioria das pessoas se </a:t>
            </a:r>
            <a:r>
              <a:rPr lang="pt-BR" sz="3200" dirty="0" err="1"/>
              <a:t>auto-avalia</a:t>
            </a:r>
            <a:r>
              <a:rPr lang="pt-BR" sz="3200" dirty="0"/>
              <a:t> com benevolência; portanto, o que ele a alta administração da empresa considera o que cada empregado vale não coincide com o que ele acha que vale. Há sempre discordâncias em relação aos salários, o único consenso é a frase do industrial Enzo Ferrari: </a:t>
            </a:r>
            <a:r>
              <a:rPr lang="pt-BR" sz="3200" i="1" dirty="0"/>
              <a:t>o profissional mais caro da empresa é o incompetente de qualquer cargo ou função</a:t>
            </a:r>
            <a:r>
              <a:rPr lang="pt-BR" sz="3200" i="1" dirty="0" smtClean="0"/>
              <a:t>.</a:t>
            </a:r>
          </a:p>
          <a:p>
            <a:pPr algn="just"/>
            <a:r>
              <a:rPr lang="pt-BR" sz="3200" dirty="0" smtClean="0"/>
              <a:t>	Portanto</a:t>
            </a:r>
            <a:r>
              <a:rPr lang="pt-BR" sz="3200" dirty="0"/>
              <a:t>, a boa administração salarial deve ter como um dos objetivos a coerência interna entre os salários dos empregados da empresa; só assim será possível manter uma equipe competente e motivada, com custos adequados.</a:t>
            </a:r>
          </a:p>
          <a:p>
            <a:pPr algn="just"/>
            <a:endParaRPr lang="pt-BR" sz="3200" i="1" dirty="0" smtClean="0"/>
          </a:p>
          <a:p>
            <a:endParaRPr lang="pt-BR" sz="3200" dirty="0"/>
          </a:p>
          <a:p>
            <a:endParaRPr lang="pt-BR" dirty="0"/>
          </a:p>
        </p:txBody>
      </p:sp>
    </p:spTree>
    <p:extLst>
      <p:ext uri="{BB962C8B-B14F-4D97-AF65-F5344CB8AC3E}">
        <p14:creationId xmlns:p14="http://schemas.microsoft.com/office/powerpoint/2010/main" val="7624475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6278642"/>
          </a:xfrm>
          <a:prstGeom prst="rect">
            <a:avLst/>
          </a:prstGeom>
          <a:noFill/>
        </p:spPr>
        <p:txBody>
          <a:bodyPr wrap="square" rtlCol="0">
            <a:spAutoFit/>
          </a:bodyPr>
          <a:lstStyle/>
          <a:p>
            <a:pPr algn="ctr"/>
            <a:r>
              <a:rPr lang="pt-BR" sz="3200" b="1" dirty="0"/>
              <a:t>A coerência externa com o mercado</a:t>
            </a:r>
            <a:endParaRPr lang="pt-BR" sz="3200" dirty="0"/>
          </a:p>
          <a:p>
            <a:pPr algn="just"/>
            <a:r>
              <a:rPr lang="pt-BR" sz="3200" dirty="0" smtClean="0"/>
              <a:t>	A coerência </a:t>
            </a:r>
            <a:r>
              <a:rPr lang="pt-BR" sz="3200" dirty="0"/>
              <a:t>externa entre os salários pagos pela empresa e os praticados pelo mercado de trabalho. Se a empresa pagar abaixo do mercado, perderá os melhores profissionais, sua produtividade se tornará tão baixa que o custo e a qualidade dos seus produtos deixarão de ser competitivos. Se pagar acima, o custo de produção pode subir a um ponto indesejável, eliminando as margens </a:t>
            </a:r>
            <a:r>
              <a:rPr lang="pt-BR" sz="3200" dirty="0" smtClean="0"/>
              <a:t>de </a:t>
            </a:r>
            <a:r>
              <a:rPr lang="pt-BR" sz="3200" dirty="0"/>
              <a:t>lucro mesmo com produtividade alta. A coerência com o mercado é vital para a sobrevivência e o progresso da empresa.</a:t>
            </a:r>
          </a:p>
          <a:p>
            <a:pPr algn="just"/>
            <a:r>
              <a:rPr lang="pt-BR" sz="3200" dirty="0" smtClean="0"/>
              <a:t>	Para </a:t>
            </a:r>
            <a:r>
              <a:rPr lang="pt-BR" sz="3200" dirty="0"/>
              <a:t>alcançar as duas coerências é preciso montar e </a:t>
            </a:r>
            <a:endParaRPr lang="pt-BR" sz="3200" dirty="0" smtClean="0"/>
          </a:p>
          <a:p>
            <a:pPr algn="just"/>
            <a:r>
              <a:rPr lang="pt-BR" sz="3200" dirty="0" smtClean="0"/>
              <a:t>manter </a:t>
            </a:r>
            <a:r>
              <a:rPr lang="pt-BR" sz="3200" dirty="0"/>
              <a:t>atualizado um </a:t>
            </a:r>
            <a:r>
              <a:rPr lang="pt-BR" sz="3200" i="1" dirty="0"/>
              <a:t>Plano de Cargos e Salários,</a:t>
            </a:r>
            <a:r>
              <a:rPr lang="pt-BR" sz="3200" dirty="0"/>
              <a:t> que esteja </a:t>
            </a:r>
            <a:endParaRPr lang="pt-BR" sz="3200" dirty="0" smtClean="0"/>
          </a:p>
          <a:p>
            <a:pPr algn="just"/>
            <a:r>
              <a:rPr lang="pt-BR" sz="3200" dirty="0" smtClean="0"/>
              <a:t>sempre </a:t>
            </a:r>
            <a:r>
              <a:rPr lang="pt-BR" sz="3200" dirty="0"/>
              <a:t>em sintonia fina com o mercado.</a:t>
            </a:r>
          </a:p>
          <a:p>
            <a:endParaRPr lang="pt-BR" dirty="0"/>
          </a:p>
        </p:txBody>
      </p:sp>
    </p:spTree>
    <p:extLst>
      <p:ext uri="{BB962C8B-B14F-4D97-AF65-F5344CB8AC3E}">
        <p14:creationId xmlns:p14="http://schemas.microsoft.com/office/powerpoint/2010/main" val="24434519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4705350"/>
            <a:ext cx="2857500" cy="2152650"/>
          </a:xfrm>
          <a:prstGeom prst="rect">
            <a:avLst/>
          </a:prstGeom>
        </p:spPr>
      </p:pic>
      <p:sp>
        <p:nvSpPr>
          <p:cNvPr id="3" name="CaixaDeTexto 2"/>
          <p:cNvSpPr txBox="1"/>
          <p:nvPr/>
        </p:nvSpPr>
        <p:spPr>
          <a:xfrm>
            <a:off x="0" y="0"/>
            <a:ext cx="12192000" cy="7109639"/>
          </a:xfrm>
          <a:prstGeom prst="rect">
            <a:avLst/>
          </a:prstGeom>
          <a:noFill/>
        </p:spPr>
        <p:txBody>
          <a:bodyPr wrap="square" rtlCol="0">
            <a:spAutoFit/>
          </a:bodyPr>
          <a:lstStyle/>
          <a:p>
            <a:pPr algn="ctr"/>
            <a:r>
              <a:rPr lang="pt-BR" b="1" dirty="0"/>
              <a:t> </a:t>
            </a:r>
            <a:r>
              <a:rPr lang="pt-BR" sz="3200" b="1" dirty="0" smtClean="0"/>
              <a:t>Benefícios</a:t>
            </a:r>
          </a:p>
          <a:p>
            <a:pPr algn="just"/>
            <a:r>
              <a:rPr lang="pt-BR" sz="3200" dirty="0" smtClean="0"/>
              <a:t>	</a:t>
            </a:r>
            <a:r>
              <a:rPr lang="pt-BR" sz="3000" dirty="0" smtClean="0"/>
              <a:t>Além </a:t>
            </a:r>
            <a:r>
              <a:rPr lang="pt-BR" sz="3000" dirty="0"/>
              <a:t>do salário, as empresas concedem benefícios, monetários ou não. Ao se fazer uma comparação de valores pagos, deve-se considerar a remuneração mais os benefícios e não apenas o salário. A </a:t>
            </a:r>
            <a:r>
              <a:rPr lang="pt-BR" sz="3000" b="1" dirty="0"/>
              <a:t>remuneração</a:t>
            </a:r>
            <a:r>
              <a:rPr lang="pt-BR" sz="3000" dirty="0"/>
              <a:t> é a soma de tudo o que é periodicamente pago aos empregados por serviços prestados: salários, gratificações, adicionais (por periculosidade, insalubridade, tempo de serviço, trabalho noturno e horas extras) e benefícios financeiros</a:t>
            </a:r>
            <a:r>
              <a:rPr lang="pt-BR" sz="3000" dirty="0" smtClean="0"/>
              <a:t>. </a:t>
            </a:r>
            <a:r>
              <a:rPr lang="pt-BR" sz="3000" dirty="0"/>
              <a:t>Se o benefício é obrigatório por lei, deve ser encarado como encargo social. Nesse caso estão incluídos: o décimo terceiro salário; férias remuneradas; abono de férias; repouso semanal remunerado; contribuição para a previdência oficial, para instituições ou </a:t>
            </a:r>
            <a:endParaRPr lang="pt-BR" sz="3000" dirty="0" smtClean="0"/>
          </a:p>
          <a:p>
            <a:pPr algn="just"/>
            <a:r>
              <a:rPr lang="pt-BR" sz="3000" dirty="0" smtClean="0"/>
              <a:t>associações; </a:t>
            </a:r>
            <a:r>
              <a:rPr lang="pt-BR" sz="3000" dirty="0"/>
              <a:t>salário-família; salário-maternidade; seguro de </a:t>
            </a:r>
            <a:endParaRPr lang="pt-BR" sz="3000" dirty="0" smtClean="0"/>
          </a:p>
          <a:p>
            <a:pPr algn="just"/>
            <a:r>
              <a:rPr lang="pt-BR" sz="3000" dirty="0" smtClean="0"/>
              <a:t>acidentes </a:t>
            </a:r>
            <a:r>
              <a:rPr lang="pt-BR" sz="3000" dirty="0"/>
              <a:t>do trabalho; vale-transporte; salário educação </a:t>
            </a:r>
            <a:r>
              <a:rPr lang="pt-BR" sz="3000" dirty="0" smtClean="0"/>
              <a:t>e </a:t>
            </a:r>
          </a:p>
          <a:p>
            <a:pPr algn="just"/>
            <a:r>
              <a:rPr lang="pt-BR" sz="3000" dirty="0" smtClean="0"/>
              <a:t>despesas </a:t>
            </a:r>
            <a:r>
              <a:rPr lang="pt-BR" sz="3000" dirty="0"/>
              <a:t>de rescisão contratual, entre outros.</a:t>
            </a:r>
          </a:p>
          <a:p>
            <a:pPr algn="just"/>
            <a:endParaRPr lang="pt-BR" sz="3200" dirty="0"/>
          </a:p>
        </p:txBody>
      </p:sp>
      <p:sp>
        <p:nvSpPr>
          <p:cNvPr id="4" name="CaixaDeTexto 3"/>
          <p:cNvSpPr txBox="1"/>
          <p:nvPr/>
        </p:nvSpPr>
        <p:spPr>
          <a:xfrm>
            <a:off x="5847374" y="6273225"/>
            <a:ext cx="497252" cy="584775"/>
          </a:xfrm>
          <a:prstGeom prst="rect">
            <a:avLst/>
          </a:prstGeom>
          <a:noFill/>
        </p:spPr>
        <p:txBody>
          <a:bodyPr wrap="none" rtlCol="0">
            <a:spAutoFit/>
          </a:bodyPr>
          <a:lstStyle/>
          <a:p>
            <a:r>
              <a:rPr lang="pt-BR" sz="3200" dirty="0" smtClean="0"/>
              <a:t>...</a:t>
            </a:r>
            <a:endParaRPr lang="pt-BR" sz="3200" dirty="0"/>
          </a:p>
        </p:txBody>
      </p:sp>
    </p:spTree>
    <p:extLst>
      <p:ext uri="{BB962C8B-B14F-4D97-AF65-F5344CB8AC3E}">
        <p14:creationId xmlns:p14="http://schemas.microsoft.com/office/powerpoint/2010/main" val="35198519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1175</TotalTime>
  <Words>522</Words>
  <Application>Microsoft Office PowerPoint</Application>
  <PresentationFormat>Widescreen</PresentationFormat>
  <Paragraphs>128</Paragraphs>
  <Slides>32</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32</vt:i4>
      </vt:variant>
    </vt:vector>
  </HeadingPairs>
  <TitlesOfParts>
    <vt:vector size="36"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Fernando</dc:creator>
  <cp:lastModifiedBy>Fernando</cp:lastModifiedBy>
  <cp:revision>20</cp:revision>
  <dcterms:created xsi:type="dcterms:W3CDTF">2017-08-16T14:16:29Z</dcterms:created>
  <dcterms:modified xsi:type="dcterms:W3CDTF">2017-08-17T09:51:44Z</dcterms:modified>
</cp:coreProperties>
</file>