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26468F1-F57E-44A0-BE18-7423C88AAAA3}" type="datetimeFigureOut">
              <a:rPr lang="pt-BR" smtClean="0"/>
              <a:t>04/05/2017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2217124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26468F1-F57E-44A0-BE18-7423C88AAAA3}" type="datetimeFigureOut">
              <a:rPr lang="pt-BR" smtClean="0"/>
              <a:t>04/05/2017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1541426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26468F1-F57E-44A0-BE18-7423C88AAAA3}" type="datetimeFigureOut">
              <a:rPr lang="pt-BR" smtClean="0"/>
              <a:t>04/05/2017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3141074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26468F1-F57E-44A0-BE18-7423C88AAAA3}" type="datetimeFigureOut">
              <a:rPr lang="pt-BR" smtClean="0"/>
              <a:t>04/05/2017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2972487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26468F1-F57E-44A0-BE18-7423C88AAAA3}" type="datetimeFigureOut">
              <a:rPr lang="pt-BR" smtClean="0"/>
              <a:t>04/05/2017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1476247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26468F1-F57E-44A0-BE18-7423C88AAAA3}" type="datetimeFigureOut">
              <a:rPr lang="pt-BR" smtClean="0"/>
              <a:t>04/05/2017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607880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526468F1-F57E-44A0-BE18-7423C88AAAA3}" type="datetimeFigureOut">
              <a:rPr lang="pt-BR" smtClean="0"/>
              <a:t>04/05/2017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242415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526468F1-F57E-44A0-BE18-7423C88AAAA3}" type="datetimeFigureOut">
              <a:rPr lang="pt-BR" smtClean="0"/>
              <a:t>04/05/2017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44809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26468F1-F57E-44A0-BE18-7423C88AAAA3}" type="datetimeFigureOut">
              <a:rPr lang="pt-BR" smtClean="0"/>
              <a:t>04/05/2017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1208539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26468F1-F57E-44A0-BE18-7423C88AAAA3}" type="datetimeFigureOut">
              <a:rPr lang="pt-BR" smtClean="0"/>
              <a:t>04/05/2017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765312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26468F1-F57E-44A0-BE18-7423C88AAAA3}" type="datetimeFigureOut">
              <a:rPr lang="pt-BR" smtClean="0"/>
              <a:t>04/05/2017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1FDA0F9-6036-4FB2-9FCE-88270718F22C}" type="slidenum">
              <a:rPr lang="pt-BR" smtClean="0"/>
              <a:t>‹nº›</a:t>
            </a:fld>
            <a:endParaRPr lang="pt-BR"/>
          </a:p>
        </p:txBody>
      </p:sp>
    </p:spTree>
    <p:extLst>
      <p:ext uri="{BB962C8B-B14F-4D97-AF65-F5344CB8AC3E}">
        <p14:creationId xmlns:p14="http://schemas.microsoft.com/office/powerpoint/2010/main" val="3895246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6468F1-F57E-44A0-BE18-7423C88AAAA3}" type="datetimeFigureOut">
              <a:rPr lang="pt-BR" smtClean="0"/>
              <a:t>04/05/2017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FDA0F9-6036-4FB2-9FCE-88270718F22C}" type="slidenum">
              <a:rPr lang="pt-BR" smtClean="0"/>
              <a:t>‹nº›</a:t>
            </a:fld>
            <a:endParaRPr lang="pt-BR"/>
          </a:p>
        </p:txBody>
      </p:sp>
    </p:spTree>
    <p:extLst>
      <p:ext uri="{BB962C8B-B14F-4D97-AF65-F5344CB8AC3E}">
        <p14:creationId xmlns:p14="http://schemas.microsoft.com/office/powerpoint/2010/main" val="1829347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sz="4000" dirty="0" smtClean="0">
                <a:latin typeface="Times New Roman" pitchFamily="18" charset="0"/>
                <a:cs typeface="Times New Roman" pitchFamily="18" charset="0"/>
              </a:rPr>
              <a:t>Introdução ao estudo do direito e normas</a:t>
            </a:r>
            <a:endParaRPr lang="pt-BR" sz="4000" dirty="0">
              <a:latin typeface="Times New Roman" pitchFamily="18" charset="0"/>
              <a:cs typeface="Times New Roman" pitchFamily="18" charset="0"/>
            </a:endParaRPr>
          </a:p>
        </p:txBody>
      </p:sp>
      <p:sp>
        <p:nvSpPr>
          <p:cNvPr id="3" name="Subtítulo 2"/>
          <p:cNvSpPr>
            <a:spLocks noGrp="1"/>
          </p:cNvSpPr>
          <p:nvPr>
            <p:ph type="subTitle" idx="1"/>
          </p:nvPr>
        </p:nvSpPr>
        <p:spPr/>
        <p:txBody>
          <a:bodyPr>
            <a:normAutofit fontScale="25000" lnSpcReduction="20000"/>
          </a:bodyPr>
          <a:lstStyle/>
          <a:p>
            <a:pPr algn="just"/>
            <a:endParaRPr lang="pt-BR" dirty="0">
              <a:solidFill>
                <a:schemeClr val="tx1"/>
              </a:solidFill>
            </a:endParaRPr>
          </a:p>
          <a:p>
            <a:pPr algn="just"/>
            <a:r>
              <a:rPr lang="pt-BR" sz="8800" dirty="0" smtClean="0">
                <a:solidFill>
                  <a:schemeClr val="tx1"/>
                </a:solidFill>
                <a:latin typeface="Times New Roman" pitchFamily="18" charset="0"/>
                <a:cs typeface="Times New Roman" pitchFamily="18" charset="0"/>
              </a:rPr>
              <a:t>O </a:t>
            </a:r>
            <a:r>
              <a:rPr lang="pt-BR" sz="8800" dirty="0">
                <a:solidFill>
                  <a:schemeClr val="tx1"/>
                </a:solidFill>
                <a:latin typeface="Times New Roman" pitchFamily="18" charset="0"/>
                <a:cs typeface="Times New Roman" pitchFamily="18" charset="0"/>
              </a:rPr>
              <a:t>Direito é o resultado da pressão de fatos sociais, que influenciados por valores, resultam em normas jurídicas. É o que aconteceu também, de forma bem clara, com o Direito do Trabalho.</a:t>
            </a:r>
          </a:p>
        </p:txBody>
      </p:sp>
    </p:spTree>
    <p:extLst>
      <p:ext uri="{BB962C8B-B14F-4D97-AF65-F5344CB8AC3E}">
        <p14:creationId xmlns:p14="http://schemas.microsoft.com/office/powerpoint/2010/main" val="1063310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rmAutofit/>
          </a:bodyPr>
          <a:lstStyle/>
          <a:p>
            <a:pPr algn="just"/>
            <a:r>
              <a:rPr lang="pt-BR" sz="2200" dirty="0">
                <a:latin typeface="Times New Roman" pitchFamily="18" charset="0"/>
                <a:cs typeface="Times New Roman" pitchFamily="18" charset="0"/>
              </a:rPr>
              <a:t>Em que pese a responsabilidade pela concretização destes direitos possa ser partilhada com a família (no caso do direito à educação), é o Estado o responsável pelo atendimento dos direitos fundamentais de segunda dimensão, ou seja, ele é o sujeito </a:t>
            </a:r>
            <a:r>
              <a:rPr lang="pt-BR" sz="2200" dirty="0" smtClean="0">
                <a:latin typeface="Times New Roman" pitchFamily="18" charset="0"/>
                <a:cs typeface="Times New Roman" pitchFamily="18" charset="0"/>
              </a:rPr>
              <a:t>passivo.</a:t>
            </a:r>
            <a:endParaRPr lang="pt-BR" sz="2200" dirty="0">
              <a:latin typeface="Times New Roman" pitchFamily="18" charset="0"/>
              <a:cs typeface="Times New Roman" pitchFamily="18" charset="0"/>
            </a:endParaRPr>
          </a:p>
          <a:p>
            <a:pPr algn="just"/>
            <a:r>
              <a:rPr lang="pt-BR" sz="2200" dirty="0">
                <a:latin typeface="Times New Roman" pitchFamily="18" charset="0"/>
                <a:cs typeface="Times New Roman" pitchFamily="18" charset="0"/>
              </a:rPr>
              <a:t>Em didática definição, André Ramos Tavares conceitua direitos sociais como direitos “</a:t>
            </a:r>
            <a:r>
              <a:rPr lang="pt-BR" sz="2200" i="1" dirty="0">
                <a:latin typeface="Times New Roman" pitchFamily="18" charset="0"/>
                <a:cs typeface="Times New Roman" pitchFamily="18" charset="0"/>
              </a:rPr>
              <a:t>que exigem do Poder Público uma atuação positiva, uma forma atuante de Estado na implementação da igualdade social dos hipossuficientes. São, por esse exato motivo, conhecidos também como direitos a prestação, ou direitos prestacionais</a:t>
            </a:r>
            <a:r>
              <a:rPr lang="pt-BR" sz="2200" i="1" dirty="0" smtClean="0">
                <a:latin typeface="Times New Roman" pitchFamily="18" charset="0"/>
                <a:cs typeface="Times New Roman" pitchFamily="18" charset="0"/>
              </a:rPr>
              <a:t>”.</a:t>
            </a:r>
            <a:endParaRPr lang="pt-BR" sz="2200" dirty="0">
              <a:latin typeface="Times New Roman" pitchFamily="18" charset="0"/>
              <a:cs typeface="Times New Roman" pitchFamily="18" charset="0"/>
            </a:endParaRPr>
          </a:p>
          <a:p>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3798440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latin typeface="Times New Roman" pitchFamily="18" charset="0"/>
                <a:cs typeface="Times New Roman" pitchFamily="18" charset="0"/>
              </a:rPr>
              <a:t>Art. 7° da CRFB/1988</a:t>
            </a:r>
            <a:endParaRPr lang="pt-BR" sz="4000"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fontScale="70000" lnSpcReduction="20000"/>
          </a:bodyPr>
          <a:lstStyle/>
          <a:p>
            <a:pPr algn="just" fontAlgn="base"/>
            <a:r>
              <a:rPr lang="pt-BR" b="1" dirty="0">
                <a:latin typeface="Times New Roman" pitchFamily="18" charset="0"/>
                <a:cs typeface="Times New Roman" pitchFamily="18" charset="0"/>
              </a:rPr>
              <a:t>Art. 7º. São direitos dos trabalhadores urbanos e rurais, além de outros que visem à melhoria de sua condição social:</a:t>
            </a:r>
          </a:p>
          <a:p>
            <a:pPr algn="just" fontAlgn="base"/>
            <a:r>
              <a:rPr lang="pt-BR" dirty="0">
                <a:latin typeface="Times New Roman" pitchFamily="18" charset="0"/>
                <a:cs typeface="Times New Roman" pitchFamily="18" charset="0"/>
              </a:rPr>
              <a:t>“A questão de distinguir sobre o que são trabalhadores urbanos e rurais perde boa parte da importância que tinha antes, porque agora todos gozam dos mesmos direitos, inclusive quanto ao prazo prescricional relativo aos créditos resultantes da relação de trabalho, que é de cinco anos, até o limite de dois anos após a extinção do contrato (EC-28/2000). […] Se se trata de uma exploração agropastoril, o trabalhador, nela empregado, é rural; se a atividade é industrial, comercial ou de prestação de serviços não relacionados à exploração agropastoril, considera-se a pessoa nela empregada como trabalhador urbano […]” (José Afonso da Silva </a:t>
            </a:r>
            <a:r>
              <a:rPr lang="pt-BR" i="1" dirty="0">
                <a:latin typeface="Times New Roman" pitchFamily="18" charset="0"/>
                <a:cs typeface="Times New Roman" pitchFamily="18" charset="0"/>
              </a:rPr>
              <a:t>in</a:t>
            </a:r>
            <a:r>
              <a:rPr lang="pt-BR" dirty="0">
                <a:latin typeface="Times New Roman" pitchFamily="18" charset="0"/>
                <a:cs typeface="Times New Roman" pitchFamily="18" charset="0"/>
              </a:rPr>
              <a:t> </a:t>
            </a:r>
            <a:r>
              <a:rPr lang="pt-BR" u="sng" dirty="0">
                <a:latin typeface="Times New Roman" pitchFamily="18" charset="0"/>
                <a:cs typeface="Times New Roman" pitchFamily="18" charset="0"/>
              </a:rPr>
              <a:t>Direito Constitucional Positivo</a:t>
            </a:r>
            <a:r>
              <a:rPr lang="pt-BR" dirty="0">
                <a:latin typeface="Times New Roman" pitchFamily="18" charset="0"/>
                <a:cs typeface="Times New Roman" pitchFamily="18" charset="0"/>
              </a:rPr>
              <a:t>. 24.ed. São Paulo: Malheiros, 2005, p. 289).</a:t>
            </a:r>
          </a:p>
          <a:p>
            <a:pPr algn="just"/>
            <a:endParaRPr lang="pt-BR" dirty="0"/>
          </a:p>
        </p:txBody>
      </p:sp>
    </p:spTree>
    <p:extLst>
      <p:ext uri="{BB962C8B-B14F-4D97-AF65-F5344CB8AC3E}">
        <p14:creationId xmlns:p14="http://schemas.microsoft.com/office/powerpoint/2010/main" val="3634216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6408712"/>
          </a:xfrm>
        </p:spPr>
        <p:txBody>
          <a:bodyPr>
            <a:normAutofit fontScale="62500" lnSpcReduction="20000"/>
          </a:bodyPr>
          <a:lstStyle/>
          <a:p>
            <a:pPr algn="just"/>
            <a:r>
              <a:rPr lang="pt-BR" b="1" dirty="0">
                <a:latin typeface="Times New Roman" pitchFamily="18" charset="0"/>
                <a:cs typeface="Times New Roman" pitchFamily="18" charset="0"/>
              </a:rPr>
              <a:t>I – relação de emprego protegida contra a despedida arbitrária ou sem justa causa, nos termos de lei complementar, que preverá indenização compensatória, dentre outros direitos;</a:t>
            </a:r>
          </a:p>
          <a:p>
            <a:pPr algn="just" fontAlgn="base"/>
            <a:r>
              <a:rPr lang="pt-BR" dirty="0">
                <a:latin typeface="Times New Roman" pitchFamily="18" charset="0"/>
                <a:cs typeface="Times New Roman" pitchFamily="18" charset="0"/>
              </a:rPr>
              <a:t>A Constituição de 1988 prevê uma indenização compensatória a ser regulada em lei complementar. Enquanto não for editada a mencionada lei dever-se-á aplicar o que consta do art. 10 do Ato das Disposições Constitucionais Transitórias (ADCT).</a:t>
            </a:r>
          </a:p>
          <a:p>
            <a:pPr algn="just" fontAlgn="base"/>
            <a:r>
              <a:rPr lang="pt-BR" dirty="0">
                <a:latin typeface="Times New Roman" pitchFamily="18" charset="0"/>
                <a:cs typeface="Times New Roman" pitchFamily="18" charset="0"/>
              </a:rPr>
              <a:t>O que acontece nos dias de hoje é que na despedida sem justa causa do empregado, o empregador tem que pagar a este uma indenização de 40% sobre o valor do FGTS, além da liberação do valor principal deste Fundo.</a:t>
            </a:r>
          </a:p>
          <a:p>
            <a:pPr algn="just" fontAlgn="base"/>
            <a:r>
              <a:rPr lang="pt-BR" dirty="0">
                <a:latin typeface="Times New Roman" pitchFamily="18" charset="0"/>
                <a:cs typeface="Times New Roman" pitchFamily="18" charset="0"/>
              </a:rPr>
              <a:t>Tal valor indenizatório é decorrente da leitura do art. 10, I, do ADCT que determina que, até que seja promulgada a lei complementar a que se refere o art. 7º, I, da Constituição, a proteção nele referida fica limitada a quatro vezes a porcentagem já prevista na Lei n. 5.107 de 13 de setembro de 1966 (FGTS) que é de 10% (dez por cento) do valor daquele Fundo.</a:t>
            </a:r>
          </a:p>
          <a:p>
            <a:pPr algn="just" fontAlgn="base"/>
            <a:r>
              <a:rPr lang="pt-BR" dirty="0">
                <a:latin typeface="Times New Roman" pitchFamily="18" charset="0"/>
                <a:cs typeface="Times New Roman" pitchFamily="18" charset="0"/>
              </a:rPr>
              <a:t>Já no art. 10 do ADCT restou expressa a garantia de emprego, sendo vedada a despedida arbitrária ou sem justa causa do empregado eleito para cargo de direção de comissões internas de prevenção de acidentes, desde o registro de sua candidatura até um ano após o final de seu mandato ou da empregada gestante, desde a confirmação da gravidez até cinco meses após o parto.</a:t>
            </a:r>
          </a:p>
          <a:p>
            <a:endParaRPr lang="pt-BR" dirty="0"/>
          </a:p>
        </p:txBody>
      </p:sp>
    </p:spTree>
    <p:extLst>
      <p:ext uri="{BB962C8B-B14F-4D97-AF65-F5344CB8AC3E}">
        <p14:creationId xmlns:p14="http://schemas.microsoft.com/office/powerpoint/2010/main" val="2152875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052736"/>
            <a:ext cx="8229600" cy="5073427"/>
          </a:xfrm>
        </p:spPr>
        <p:txBody>
          <a:bodyPr>
            <a:normAutofit/>
          </a:bodyPr>
          <a:lstStyle/>
          <a:p>
            <a:pPr algn="just" fontAlgn="base"/>
            <a:r>
              <a:rPr lang="pt-BR" sz="2200" b="1" dirty="0">
                <a:latin typeface="Times New Roman" pitchFamily="18" charset="0"/>
                <a:cs typeface="Times New Roman" pitchFamily="18" charset="0"/>
              </a:rPr>
              <a:t>II – seguro-desemprego, em caso de desemprego involuntário;</a:t>
            </a:r>
          </a:p>
          <a:p>
            <a:pPr algn="just" fontAlgn="base"/>
            <a:r>
              <a:rPr lang="pt-BR" sz="2200" b="1" dirty="0">
                <a:latin typeface="Times New Roman" pitchFamily="18" charset="0"/>
                <a:cs typeface="Times New Roman" pitchFamily="18" charset="0"/>
              </a:rPr>
              <a:t>III – fundo de garantia do tempo de serviço;</a:t>
            </a:r>
          </a:p>
          <a:p>
            <a:pPr algn="just" fontAlgn="base"/>
            <a:r>
              <a:rPr lang="pt-BR" sz="2200" dirty="0">
                <a:latin typeface="Times New Roman" pitchFamily="18" charset="0"/>
                <a:cs typeface="Times New Roman" pitchFamily="18" charset="0"/>
              </a:rPr>
              <a:t>O Fundo de Garantia do Tempo de Serviço (FGTS) é um fundo criado em 1966 que teve como objetivo acabar com a garantia de emprego e substituí-la por uma compensação de cunho monetário.</a:t>
            </a:r>
          </a:p>
          <a:p>
            <a:pPr algn="just" fontAlgn="base"/>
            <a:r>
              <a:rPr lang="pt-BR" sz="2200" dirty="0">
                <a:latin typeface="Times New Roman" pitchFamily="18" charset="0"/>
                <a:cs typeface="Times New Roman" pitchFamily="18" charset="0"/>
              </a:rPr>
              <a:t>Foi criado pelo Governo Federal para proteger o trabalhador demitido sem justa causa, através de uma conta vinculada ao seu contrato de trabalho.</a:t>
            </a:r>
          </a:p>
          <a:p>
            <a:pPr algn="just" fontAlgn="base"/>
            <a:r>
              <a:rPr lang="pt-BR" sz="2200" dirty="0">
                <a:latin typeface="Times New Roman" pitchFamily="18" charset="0"/>
                <a:cs typeface="Times New Roman" pitchFamily="18" charset="0"/>
              </a:rPr>
              <a:t>Com os recursos do FGTS o Governo financia, prioritariamente, construção de moradia popular, tratamento de água e esgoto, asfaltamento, limpeza de rios etc.</a:t>
            </a: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305923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196752"/>
            <a:ext cx="8229600" cy="4929411"/>
          </a:xfrm>
        </p:spPr>
        <p:txBody>
          <a:bodyPr>
            <a:normAutofit fontScale="70000" lnSpcReduction="20000"/>
          </a:bodyPr>
          <a:lstStyle/>
          <a:p>
            <a:pPr algn="just" fontAlgn="base"/>
            <a:r>
              <a:rPr lang="pt-BR" b="1" dirty="0">
                <a:latin typeface="Times New Roman" pitchFamily="18" charset="0"/>
                <a:cs typeface="Times New Roman" pitchFamily="18" charset="0"/>
              </a:rPr>
              <a:t>V – salário mínimo, fixado em lei, nacionalmente unificado, capaz de atender a suas necessidades vitais básicas e às de sua família com moradia, alimentação, educação, saúde, lazer, vestuário, higiene, transporte e previdência social, com reajustes periódicos que lhe preservem o poder aquisitivo, sendo vedada sua vinculação para qualquer fim;</a:t>
            </a:r>
          </a:p>
          <a:p>
            <a:pPr algn="just" fontAlgn="base"/>
            <a:r>
              <a:rPr lang="pt-BR" dirty="0">
                <a:latin typeface="Times New Roman" pitchFamily="18" charset="0"/>
                <a:cs typeface="Times New Roman" pitchFamily="18" charset="0"/>
              </a:rPr>
              <a:t>O salário mínimo unificado em todo o país, fixado por lei e não mais por decreto, como outrora, além de abranger nominalmente maiores necessidades do empregado e sua família, representa inovação constitucional que, entretanto, não se incorporou à realidade.</a:t>
            </a:r>
          </a:p>
          <a:p>
            <a:pPr algn="just" fontAlgn="base"/>
            <a:r>
              <a:rPr lang="pt-BR" dirty="0">
                <a:latin typeface="Times New Roman" pitchFamily="18" charset="0"/>
                <a:cs typeface="Times New Roman" pitchFamily="18" charset="0"/>
              </a:rPr>
              <a:t>É vedada a sua vinculação para qualquer fim, conforme consta do mencionado inciso </a:t>
            </a:r>
            <a:r>
              <a:rPr lang="pt-BR" i="1" dirty="0">
                <a:latin typeface="Times New Roman" pitchFamily="18" charset="0"/>
                <a:cs typeface="Times New Roman" pitchFamily="18" charset="0"/>
              </a:rPr>
              <a:t>in fine</a:t>
            </a:r>
            <a:r>
              <a:rPr lang="pt-BR" dirty="0">
                <a:latin typeface="Times New Roman" pitchFamily="18" charset="0"/>
                <a:cs typeface="Times New Roman" pitchFamily="18" charset="0"/>
              </a:rPr>
              <a:t>, o que significa que não pode o mesmo servir de referência para o aumento de qualquer prestação, como preços, alugueres etc. Esta proibição visa a proporcionar o crescimento do valor do salário mínimo, sem acarretar a majoração automática de outras prestações.</a:t>
            </a:r>
          </a:p>
          <a:p>
            <a:endParaRPr lang="pt-BR" dirty="0">
              <a:latin typeface="Times New Roman" pitchFamily="18" charset="0"/>
              <a:cs typeface="Times New Roman" pitchFamily="18" charset="0"/>
            </a:endParaRPr>
          </a:p>
        </p:txBody>
      </p:sp>
    </p:spTree>
    <p:extLst>
      <p:ext uri="{BB962C8B-B14F-4D97-AF65-F5344CB8AC3E}">
        <p14:creationId xmlns:p14="http://schemas.microsoft.com/office/powerpoint/2010/main" val="49071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5721499"/>
          </a:xfrm>
        </p:spPr>
        <p:txBody>
          <a:bodyPr>
            <a:normAutofit/>
          </a:bodyPr>
          <a:lstStyle/>
          <a:p>
            <a:pPr algn="just" fontAlgn="base"/>
            <a:r>
              <a:rPr lang="pt-BR" sz="2200" b="1" dirty="0">
                <a:latin typeface="Times New Roman" pitchFamily="18" charset="0"/>
                <a:cs typeface="Times New Roman" pitchFamily="18" charset="0"/>
              </a:rPr>
              <a:t>VI – irredutibilidade do salário, salvo o disposto em convenção ou acordo coletivo;</a:t>
            </a:r>
          </a:p>
          <a:p>
            <a:pPr algn="just" fontAlgn="base"/>
            <a:r>
              <a:rPr lang="pt-BR" sz="2200" dirty="0">
                <a:latin typeface="Times New Roman" pitchFamily="18" charset="0"/>
                <a:cs typeface="Times New Roman" pitchFamily="18" charset="0"/>
              </a:rPr>
              <a:t>“</a:t>
            </a:r>
            <a:r>
              <a:rPr lang="pt-BR" sz="2200" i="1" dirty="0">
                <a:latin typeface="Times New Roman" pitchFamily="18" charset="0"/>
                <a:cs typeface="Times New Roman" pitchFamily="18" charset="0"/>
              </a:rPr>
              <a:t>Convenção coletiva</a:t>
            </a:r>
            <a:r>
              <a:rPr lang="pt-BR" sz="2200" dirty="0">
                <a:latin typeface="Times New Roman" pitchFamily="18" charset="0"/>
                <a:cs typeface="Times New Roman" pitchFamily="18" charset="0"/>
              </a:rPr>
              <a:t> é, como a define a Consolidação (art. 611), </a:t>
            </a:r>
            <a:r>
              <a:rPr lang="pt-BR" sz="2200" i="1" dirty="0">
                <a:latin typeface="Times New Roman" pitchFamily="18" charset="0"/>
                <a:cs typeface="Times New Roman" pitchFamily="18" charset="0"/>
              </a:rPr>
              <a:t>o acordo de caráter normativo, pelo qual dois ou mais sindicatos representativos de categorias econômicas e profissionais estipulam condições de trabalho aplicáveis, no âmbito das respectivas representações, às relações individuais de trabalho</a:t>
            </a:r>
            <a:r>
              <a:rPr lang="pt-BR" sz="2200" dirty="0">
                <a:latin typeface="Times New Roman" pitchFamily="18" charset="0"/>
                <a:cs typeface="Times New Roman" pitchFamily="18" charset="0"/>
              </a:rPr>
              <a:t>.</a:t>
            </a:r>
          </a:p>
          <a:p>
            <a:pPr algn="just" fontAlgn="base"/>
            <a:r>
              <a:rPr lang="pt-BR" sz="2200" i="1" dirty="0">
                <a:latin typeface="Times New Roman" pitchFamily="18" charset="0"/>
                <a:cs typeface="Times New Roman" pitchFamily="18" charset="0"/>
              </a:rPr>
              <a:t>Acordo coletivo</a:t>
            </a:r>
            <a:r>
              <a:rPr lang="pt-BR" sz="2200" dirty="0">
                <a:latin typeface="Times New Roman" pitchFamily="18" charset="0"/>
                <a:cs typeface="Times New Roman" pitchFamily="18" charset="0"/>
              </a:rPr>
              <a:t> é aquele, também normativo, celebrado, não entre sindicatos, mas entre sindicato de categoria profissional e empresa ou empresas, aplicável, portanto, no âmbito da empresa ou empresas acordantes (Consolidação, art. 611, § 1º): uma convenção de âmbito normativo reduzido” (</a:t>
            </a:r>
            <a:r>
              <a:rPr lang="pt-BR" sz="2200" dirty="0" err="1">
                <a:latin typeface="Times New Roman" pitchFamily="18" charset="0"/>
                <a:cs typeface="Times New Roman" pitchFamily="18" charset="0"/>
              </a:rPr>
              <a:t>Délio</a:t>
            </a:r>
            <a:r>
              <a:rPr lang="pt-BR" sz="2200" dirty="0">
                <a:latin typeface="Times New Roman" pitchFamily="18" charset="0"/>
                <a:cs typeface="Times New Roman" pitchFamily="18" charset="0"/>
              </a:rPr>
              <a:t> Maranhão </a:t>
            </a:r>
            <a:r>
              <a:rPr lang="pt-BR" sz="2200" i="1" dirty="0">
                <a:latin typeface="Times New Roman" pitchFamily="18" charset="0"/>
                <a:cs typeface="Times New Roman" pitchFamily="18" charset="0"/>
              </a:rPr>
              <a:t>in</a:t>
            </a:r>
            <a:r>
              <a:rPr lang="pt-BR" sz="2200" dirty="0">
                <a:latin typeface="Times New Roman" pitchFamily="18" charset="0"/>
                <a:cs typeface="Times New Roman" pitchFamily="18" charset="0"/>
              </a:rPr>
              <a:t> </a:t>
            </a:r>
            <a:r>
              <a:rPr lang="pt-BR" sz="2200" u="sng" dirty="0">
                <a:latin typeface="Times New Roman" pitchFamily="18" charset="0"/>
                <a:cs typeface="Times New Roman" pitchFamily="18" charset="0"/>
              </a:rPr>
              <a:t>Direito do Trabalho</a:t>
            </a:r>
            <a:r>
              <a:rPr lang="pt-BR" sz="2200" dirty="0">
                <a:latin typeface="Times New Roman" pitchFamily="18" charset="0"/>
                <a:cs typeface="Times New Roman" pitchFamily="18" charset="0"/>
              </a:rPr>
              <a:t>. 10. ed. Rio de Janeiro: FGV, 1982, p. 23).</a:t>
            </a:r>
          </a:p>
          <a:p>
            <a:pPr marL="0" indent="0" algn="just" fontAlgn="base">
              <a:buNone/>
            </a:pPr>
            <a:endParaRPr lang="pt-BR" sz="2200" b="1" dirty="0" smtClean="0">
              <a:latin typeface="Times New Roman" pitchFamily="18" charset="0"/>
              <a:cs typeface="Times New Roman" pitchFamily="18" charset="0"/>
            </a:endParaRPr>
          </a:p>
          <a:p>
            <a:pPr marL="0" indent="0" algn="just" fontAlgn="base">
              <a:buNone/>
            </a:pPr>
            <a:endParaRPr lang="pt-BR" sz="2200" b="1" dirty="0">
              <a:latin typeface="Times New Roman" pitchFamily="18" charset="0"/>
              <a:cs typeface="Times New Roman" pitchFamily="18" charset="0"/>
            </a:endParaRPr>
          </a:p>
          <a:p>
            <a:pPr marL="0" indent="0" algn="just" fontAlgn="base">
              <a:buNone/>
            </a:pPr>
            <a:endParaRPr lang="pt-BR" sz="2200" b="1" dirty="0" smtClean="0">
              <a:latin typeface="Times New Roman" pitchFamily="18" charset="0"/>
              <a:cs typeface="Times New Roman" pitchFamily="18" charset="0"/>
            </a:endParaRPr>
          </a:p>
          <a:p>
            <a:pPr marL="0" indent="0" algn="just" fontAlgn="base">
              <a:buNone/>
            </a:pPr>
            <a:endParaRPr lang="pt-BR" sz="2200" b="1" dirty="0">
              <a:latin typeface="Times New Roman" pitchFamily="18" charset="0"/>
              <a:cs typeface="Times New Roman" pitchFamily="18" charset="0"/>
            </a:endParaRPr>
          </a:p>
          <a:p>
            <a:pPr marL="0" indent="0" algn="just" fontAlgn="base">
              <a:buNone/>
            </a:pPr>
            <a:endParaRPr lang="pt-BR" sz="2200" b="1" dirty="0" smtClean="0">
              <a:latin typeface="Times New Roman" pitchFamily="18" charset="0"/>
              <a:cs typeface="Times New Roman" pitchFamily="18" charset="0"/>
            </a:endParaRPr>
          </a:p>
          <a:p>
            <a:pPr marL="0" indent="0" algn="just" fontAlgn="base">
              <a:buNone/>
            </a:pPr>
            <a:endParaRPr lang="pt-BR" sz="2200" b="1" dirty="0">
              <a:latin typeface="Times New Roman" pitchFamily="18" charset="0"/>
              <a:cs typeface="Times New Roman" pitchFamily="18" charset="0"/>
            </a:endParaRPr>
          </a:p>
        </p:txBody>
      </p:sp>
    </p:spTree>
    <p:extLst>
      <p:ext uri="{BB962C8B-B14F-4D97-AF65-F5344CB8AC3E}">
        <p14:creationId xmlns:p14="http://schemas.microsoft.com/office/powerpoint/2010/main" val="2160278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88640"/>
            <a:ext cx="8229600" cy="5937523"/>
          </a:xfrm>
        </p:spPr>
        <p:txBody>
          <a:bodyPr>
            <a:normAutofit/>
          </a:bodyPr>
          <a:lstStyle/>
          <a:p>
            <a:pPr algn="just" fontAlgn="base"/>
            <a:r>
              <a:rPr lang="pt-BR" sz="2200" b="1" dirty="0">
                <a:latin typeface="Times New Roman" pitchFamily="18" charset="0"/>
                <a:cs typeface="Times New Roman" pitchFamily="18" charset="0"/>
              </a:rPr>
              <a:t>VII – garantia de salário, nunca inferior ao mínimo, para os que percebem remuneração variável;</a:t>
            </a:r>
          </a:p>
          <a:p>
            <a:pPr algn="just" fontAlgn="base"/>
            <a:r>
              <a:rPr lang="pt-BR" sz="2200" dirty="0">
                <a:latin typeface="Times New Roman" pitchFamily="18" charset="0"/>
                <a:cs typeface="Times New Roman" pitchFamily="18" charset="0"/>
              </a:rPr>
              <a:t>“[…] </a:t>
            </a:r>
            <a:r>
              <a:rPr lang="pt-BR" sz="2200" i="1" dirty="0">
                <a:latin typeface="Times New Roman" pitchFamily="18" charset="0"/>
                <a:cs typeface="Times New Roman" pitchFamily="18" charset="0"/>
              </a:rPr>
              <a:t>salário nunca inferior ao mínimo</a:t>
            </a:r>
            <a:r>
              <a:rPr lang="pt-BR" sz="2200" dirty="0">
                <a:latin typeface="Times New Roman" pitchFamily="18" charset="0"/>
                <a:cs typeface="Times New Roman" pitchFamily="18" charset="0"/>
              </a:rPr>
              <a:t> para os que percebem remuneração variável, caso dos garçons, oficiais de barbeiros, por exemplo, que têm sua remuneração composta de salário, pago pelo empregador, e gorjetas; aquele não poderá mais ser inferior ao salário mínimo” (José Afonso da Silva </a:t>
            </a:r>
            <a:r>
              <a:rPr lang="pt-BR" sz="2200" i="1" dirty="0">
                <a:latin typeface="Times New Roman" pitchFamily="18" charset="0"/>
                <a:cs typeface="Times New Roman" pitchFamily="18" charset="0"/>
              </a:rPr>
              <a:t>in</a:t>
            </a:r>
            <a:r>
              <a:rPr lang="pt-BR" sz="2200" dirty="0">
                <a:latin typeface="Times New Roman" pitchFamily="18" charset="0"/>
                <a:cs typeface="Times New Roman" pitchFamily="18" charset="0"/>
              </a:rPr>
              <a:t> </a:t>
            </a:r>
            <a:r>
              <a:rPr lang="pt-BR" sz="2200" u="sng" dirty="0">
                <a:latin typeface="Times New Roman" pitchFamily="18" charset="0"/>
                <a:cs typeface="Times New Roman" pitchFamily="18" charset="0"/>
              </a:rPr>
              <a:t>Direito Constitucional Positivo</a:t>
            </a:r>
            <a:r>
              <a:rPr lang="pt-BR" sz="2200" dirty="0">
                <a:latin typeface="Times New Roman" pitchFamily="18" charset="0"/>
                <a:cs typeface="Times New Roman" pitchFamily="18" charset="0"/>
              </a:rPr>
              <a:t>. 24. ed. São Paulo: Malheiros, 2005, p. 294).</a:t>
            </a:r>
          </a:p>
          <a:p>
            <a:pPr algn="just" fontAlgn="base"/>
            <a:r>
              <a:rPr lang="pt-BR" sz="2200" dirty="0">
                <a:latin typeface="Times New Roman" pitchFamily="18" charset="0"/>
                <a:cs typeface="Times New Roman" pitchFamily="18" charset="0"/>
              </a:rPr>
              <a:t>A Lei n. 8.716, de 11.10.93, dispõe sobre a garantia do salário mínimo para os trabalhadores que percebem remuneração variável, fixada por comissão, peças, tarefa ou outras modalidades, incluindo aqueles que percebem salário misto, integrado por parte fixa e parte variável.</a:t>
            </a:r>
          </a:p>
          <a:p>
            <a:endParaRPr lang="pt-BR" dirty="0">
              <a:latin typeface="Times New Roman" pitchFamily="18" charset="0"/>
              <a:cs typeface="Times New Roman" pitchFamily="18" charset="0"/>
            </a:endParaRPr>
          </a:p>
        </p:txBody>
      </p:sp>
    </p:spTree>
    <p:extLst>
      <p:ext uri="{BB962C8B-B14F-4D97-AF65-F5344CB8AC3E}">
        <p14:creationId xmlns:p14="http://schemas.microsoft.com/office/powerpoint/2010/main" val="217691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700808"/>
            <a:ext cx="8229600" cy="4425355"/>
          </a:xfrm>
        </p:spPr>
        <p:txBody>
          <a:bodyPr>
            <a:normAutofit lnSpcReduction="10000"/>
          </a:bodyPr>
          <a:lstStyle/>
          <a:p>
            <a:pPr algn="just" fontAlgn="base"/>
            <a:r>
              <a:rPr lang="pt-BR" sz="2200" b="1" dirty="0">
                <a:latin typeface="Times New Roman" pitchFamily="18" charset="0"/>
                <a:cs typeface="Times New Roman" pitchFamily="18" charset="0"/>
              </a:rPr>
              <a:t>VIII – décimo terceiro salário com base na remuneração integral ou no valor da aposentadoria;</a:t>
            </a:r>
          </a:p>
          <a:p>
            <a:pPr algn="just" fontAlgn="base"/>
            <a:r>
              <a:rPr lang="pt-BR" sz="2200" dirty="0">
                <a:latin typeface="Times New Roman" pitchFamily="18" charset="0"/>
                <a:cs typeface="Times New Roman" pitchFamily="18" charset="0"/>
              </a:rPr>
              <a:t>“[…] </a:t>
            </a:r>
            <a:r>
              <a:rPr lang="pt-BR" sz="2200" i="1" dirty="0">
                <a:latin typeface="Times New Roman" pitchFamily="18" charset="0"/>
                <a:cs typeface="Times New Roman" pitchFamily="18" charset="0"/>
              </a:rPr>
              <a:t>décimo-terceiro salário </a:t>
            </a:r>
            <a:r>
              <a:rPr lang="pt-BR" sz="2200" dirty="0">
                <a:latin typeface="Times New Roman" pitchFamily="18" charset="0"/>
                <a:cs typeface="Times New Roman" pitchFamily="18" charset="0"/>
              </a:rPr>
              <a:t>com base na remuneração integral ou no valor da aposentadoria, pago por ocasião das festas natalinas, para que o trabalhador tenha recursos para festejar o Natal e o Ano-Novo” (José Afonso da Silva </a:t>
            </a:r>
            <a:r>
              <a:rPr lang="pt-BR" sz="2200" i="1" dirty="0" err="1">
                <a:latin typeface="Times New Roman" pitchFamily="18" charset="0"/>
                <a:cs typeface="Times New Roman" pitchFamily="18" charset="0"/>
              </a:rPr>
              <a:t>in</a:t>
            </a:r>
            <a:r>
              <a:rPr lang="pt-BR" sz="2200" u="sng" dirty="0" err="1">
                <a:latin typeface="Times New Roman" pitchFamily="18" charset="0"/>
                <a:cs typeface="Times New Roman" pitchFamily="18" charset="0"/>
              </a:rPr>
              <a:t>Direito</a:t>
            </a:r>
            <a:r>
              <a:rPr lang="pt-BR" sz="2200" u="sng" dirty="0">
                <a:latin typeface="Times New Roman" pitchFamily="18" charset="0"/>
                <a:cs typeface="Times New Roman" pitchFamily="18" charset="0"/>
              </a:rPr>
              <a:t> Constitucional Positivo</a:t>
            </a:r>
            <a:r>
              <a:rPr lang="pt-BR" sz="2200" dirty="0">
                <a:latin typeface="Times New Roman" pitchFamily="18" charset="0"/>
                <a:cs typeface="Times New Roman" pitchFamily="18" charset="0"/>
              </a:rPr>
              <a:t>. 24.ed. São Paulo: Malheiros, 2005, p. 294).</a:t>
            </a:r>
          </a:p>
          <a:p>
            <a:pPr algn="just" fontAlgn="base"/>
            <a:r>
              <a:rPr lang="pt-BR" sz="2200" dirty="0">
                <a:latin typeface="Times New Roman" pitchFamily="18" charset="0"/>
                <a:cs typeface="Times New Roman" pitchFamily="18" charset="0"/>
              </a:rPr>
              <a:t>O 13º salário foi estabelecido pela Lei n. 4.090/62, denominando-se Gratificação de natal para trabalhadores; e, além de ser alçado ao nível constitucional, também não poderá ser menor que a remuneração integral ou valor da aposentadoria.</a:t>
            </a:r>
          </a:p>
          <a:p>
            <a:pPr algn="just"/>
            <a:r>
              <a:rPr lang="pt-BR" sz="2200" dirty="0">
                <a:latin typeface="Times New Roman" pitchFamily="18" charset="0"/>
                <a:cs typeface="Times New Roman" pitchFamily="18" charset="0"/>
              </a:rPr>
              <a:t/>
            </a:r>
            <a:br>
              <a:rPr lang="pt-BR" sz="2200" dirty="0">
                <a:latin typeface="Times New Roman" pitchFamily="18" charset="0"/>
                <a:cs typeface="Times New Roman" pitchFamily="18" charset="0"/>
              </a:rPr>
            </a:b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2126568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rmAutofit/>
          </a:bodyPr>
          <a:lstStyle/>
          <a:p>
            <a:pPr algn="just" fontAlgn="base"/>
            <a:r>
              <a:rPr lang="pt-BR" sz="2200" b="1" dirty="0">
                <a:latin typeface="Times New Roman" pitchFamily="18" charset="0"/>
                <a:cs typeface="Times New Roman" pitchFamily="18" charset="0"/>
              </a:rPr>
              <a:t>IX – remuneração do trabalho noturno superior à do diurno;</a:t>
            </a:r>
          </a:p>
          <a:p>
            <a:pPr algn="just" fontAlgn="base"/>
            <a:r>
              <a:rPr lang="pt-BR" sz="2200" dirty="0">
                <a:latin typeface="Times New Roman" pitchFamily="18" charset="0"/>
                <a:cs typeface="Times New Roman" pitchFamily="18" charset="0"/>
              </a:rPr>
              <a:t>Devido ao inegável desgaste que o trabalho noturno causa no empregado, este tem direito à remuneração adicional.</a:t>
            </a:r>
          </a:p>
          <a:p>
            <a:pPr algn="just" fontAlgn="base"/>
            <a:r>
              <a:rPr lang="pt-BR" sz="2200" dirty="0">
                <a:latin typeface="Times New Roman" pitchFamily="18" charset="0"/>
                <a:cs typeface="Times New Roman" pitchFamily="18" charset="0"/>
              </a:rPr>
              <a:t>O trabalhador urbano tem a sua hora noturna reduzida para 52:30 minutos. Isso no horário compreendido entre 22 e 5 horas.</a:t>
            </a:r>
          </a:p>
          <a:p>
            <a:pPr algn="just" fontAlgn="base"/>
            <a:r>
              <a:rPr lang="pt-BR" sz="2200" dirty="0">
                <a:latin typeface="Times New Roman" pitchFamily="18" charset="0"/>
                <a:cs typeface="Times New Roman" pitchFamily="18" charset="0"/>
              </a:rPr>
              <a:t>Para o trabalhador rural a hora noturna não é reduzida, correspondendo, portanto, a 60 minutos. Na lavoura o horário noturno vai das 21 às 5 horas, e, na pecuária, das 20 às 4 horas (veja Lei n. 5889, de 08.06.73).</a:t>
            </a:r>
          </a:p>
          <a:p>
            <a:endParaRPr lang="pt-BR" sz="2200" dirty="0"/>
          </a:p>
        </p:txBody>
      </p:sp>
    </p:spTree>
    <p:extLst>
      <p:ext uri="{BB962C8B-B14F-4D97-AF65-F5344CB8AC3E}">
        <p14:creationId xmlns:p14="http://schemas.microsoft.com/office/powerpoint/2010/main" val="2453998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916832"/>
            <a:ext cx="8229600" cy="4209331"/>
          </a:xfrm>
        </p:spPr>
        <p:txBody>
          <a:bodyPr/>
          <a:lstStyle/>
          <a:p>
            <a:pPr algn="just" fontAlgn="base"/>
            <a:r>
              <a:rPr lang="pt-BR" sz="2200" b="1" dirty="0">
                <a:latin typeface="Times New Roman" pitchFamily="18" charset="0"/>
                <a:cs typeface="Times New Roman" pitchFamily="18" charset="0"/>
              </a:rPr>
              <a:t>X – proteção ao salário na forma da lei, constituindo crime sua retenção dolosa;</a:t>
            </a:r>
          </a:p>
          <a:p>
            <a:pPr algn="just" fontAlgn="base"/>
            <a:r>
              <a:rPr lang="pt-BR" sz="2200" dirty="0">
                <a:latin typeface="Times New Roman" pitchFamily="18" charset="0"/>
                <a:cs typeface="Times New Roman" pitchFamily="18" charset="0"/>
              </a:rPr>
              <a:t>Parte da doutrina entende que este inciso ainda não foi regulamentado por lei, ou seja, não existe lei tipificando o crime de retenção dolosa de salário. José Afonso da Silva entende que se trata de apropriação indébita (</a:t>
            </a:r>
            <a:r>
              <a:rPr lang="pt-BR" sz="2200" u="sng" dirty="0">
                <a:latin typeface="Times New Roman" pitchFamily="18" charset="0"/>
                <a:cs typeface="Times New Roman" pitchFamily="18" charset="0"/>
              </a:rPr>
              <a:t>Direito Constitucional Positivo</a:t>
            </a:r>
            <a:r>
              <a:rPr lang="pt-BR" sz="2200" dirty="0">
                <a:latin typeface="Times New Roman" pitchFamily="18" charset="0"/>
                <a:cs typeface="Times New Roman" pitchFamily="18" charset="0"/>
              </a:rPr>
              <a:t>. 24. ed. São Paulo: Malheiros, 2005, p. 295).</a:t>
            </a:r>
          </a:p>
          <a:p>
            <a:endParaRPr lang="pt-BR" dirty="0"/>
          </a:p>
        </p:txBody>
      </p:sp>
    </p:spTree>
    <p:extLst>
      <p:ext uri="{BB962C8B-B14F-4D97-AF65-F5344CB8AC3E}">
        <p14:creationId xmlns:p14="http://schemas.microsoft.com/office/powerpoint/2010/main" val="2565282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latin typeface="Times New Roman" pitchFamily="18" charset="0"/>
                <a:cs typeface="Times New Roman" pitchFamily="18" charset="0"/>
              </a:rPr>
              <a:t>Conceito</a:t>
            </a:r>
            <a:endParaRPr lang="pt-BR" sz="4000"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a:bodyPr>
          <a:lstStyle/>
          <a:p>
            <a:pPr algn="just"/>
            <a:r>
              <a:rPr lang="pt-BR" sz="2200" dirty="0" smtClean="0">
                <a:latin typeface="Times New Roman" pitchFamily="18" charset="0"/>
                <a:cs typeface="Times New Roman" pitchFamily="18" charset="0"/>
              </a:rPr>
              <a:t>Direito </a:t>
            </a:r>
            <a:r>
              <a:rPr lang="pt-BR" sz="2200" dirty="0">
                <a:latin typeface="Times New Roman" pitchFamily="18" charset="0"/>
                <a:cs typeface="Times New Roman" pitchFamily="18" charset="0"/>
              </a:rPr>
              <a:t>do Trabalho pode ser conceituado como o conjunto de normas legais que regulam as relações de trabalho entre empregados e empregadores, ocupando-se, ainda, em garantir condições sociais básicas ao trabalhador. A Consolidação das Leis do Trabalho - CLT, editada pelo Decreto Lei n. 5452, de 1o. de maio de 1943, que rege estas relações entre empregados e </a:t>
            </a:r>
            <a:r>
              <a:rPr lang="pt-BR" sz="2200" dirty="0" smtClean="0">
                <a:latin typeface="Times New Roman" pitchFamily="18" charset="0"/>
                <a:cs typeface="Times New Roman" pitchFamily="18" charset="0"/>
              </a:rPr>
              <a:t>empregadores.</a:t>
            </a: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103571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484784"/>
            <a:ext cx="8229600" cy="4641379"/>
          </a:xfrm>
        </p:spPr>
        <p:txBody>
          <a:bodyPr>
            <a:normAutofit/>
          </a:bodyPr>
          <a:lstStyle/>
          <a:p>
            <a:pPr algn="just" fontAlgn="base"/>
            <a:r>
              <a:rPr lang="pt-BR" sz="2200" b="1" dirty="0">
                <a:latin typeface="Times New Roman" pitchFamily="18" charset="0"/>
                <a:cs typeface="Times New Roman" pitchFamily="18" charset="0"/>
              </a:rPr>
              <a:t>XI – participação nos lucros, ou resultados, desvinculada da remuneração, e, excepcionalmente, participação na gestão da empresa, conforme definido em lei;</a:t>
            </a:r>
          </a:p>
          <a:p>
            <a:pPr algn="just" fontAlgn="base"/>
            <a:r>
              <a:rPr lang="pt-BR" sz="2200" u="sng" dirty="0">
                <a:latin typeface="Times New Roman" pitchFamily="18" charset="0"/>
                <a:cs typeface="Times New Roman" pitchFamily="18" charset="0"/>
              </a:rPr>
              <a:t>Participação do trabalhador na gestão</a:t>
            </a:r>
            <a:endParaRPr lang="pt-BR" sz="2200" dirty="0">
              <a:latin typeface="Times New Roman" pitchFamily="18" charset="0"/>
              <a:cs typeface="Times New Roman" pitchFamily="18" charset="0"/>
            </a:endParaRPr>
          </a:p>
          <a:p>
            <a:pPr algn="just" fontAlgn="base"/>
            <a:r>
              <a:rPr lang="pt-BR" sz="2200" dirty="0">
                <a:latin typeface="Times New Roman" pitchFamily="18" charset="0"/>
                <a:cs typeface="Times New Roman" pitchFamily="18" charset="0"/>
              </a:rPr>
              <a:t>“Assegura a Constituição brasileira (art.7º, XI) a participação do trabalhador na gestão da empresa, princípio coincidente com a tendência moderna dos sistemas jurídicos. A mesma norma não é </a:t>
            </a:r>
            <a:r>
              <a:rPr lang="pt-BR" sz="2200" dirty="0" err="1">
                <a:latin typeface="Times New Roman" pitchFamily="18" charset="0"/>
                <a:cs typeface="Times New Roman" pitchFamily="18" charset="0"/>
              </a:rPr>
              <a:t>auto-aplicável</a:t>
            </a:r>
            <a:r>
              <a:rPr lang="pt-BR" sz="2200" dirty="0">
                <a:latin typeface="Times New Roman" pitchFamily="18" charset="0"/>
                <a:cs typeface="Times New Roman" pitchFamily="18" charset="0"/>
              </a:rPr>
              <a:t>, dependendo de regulamentação por lei ordinária.</a:t>
            </a:r>
          </a:p>
          <a:p>
            <a:pPr algn="just" fontAlgn="base"/>
            <a:r>
              <a:rPr lang="pt-BR" sz="2200" dirty="0">
                <a:latin typeface="Times New Roman" pitchFamily="18" charset="0"/>
                <a:cs typeface="Times New Roman" pitchFamily="18" charset="0"/>
              </a:rPr>
              <a:t>O princípio revela o propósito de intervenção jurídica na ordem econômica em defesa do trabalhador e com o objetivo de reformular a estrutura social, numa tentativa de corrigir as distorções decorrentes da denominada questão social.</a:t>
            </a: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2260079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76672"/>
            <a:ext cx="8229600" cy="5649491"/>
          </a:xfrm>
        </p:spPr>
        <p:txBody>
          <a:bodyPr>
            <a:normAutofit/>
          </a:bodyPr>
          <a:lstStyle/>
          <a:p>
            <a:pPr algn="just" fontAlgn="base"/>
            <a:r>
              <a:rPr lang="pt-BR" sz="2200" b="1" dirty="0">
                <a:latin typeface="Times New Roman" pitchFamily="18" charset="0"/>
                <a:cs typeface="Times New Roman" pitchFamily="18" charset="0"/>
              </a:rPr>
              <a:t>XII – salário-família pago em razão do dependente do trabalhador de baixa renda nos termos da lei;</a:t>
            </a:r>
          </a:p>
          <a:p>
            <a:pPr algn="just" fontAlgn="base"/>
            <a:r>
              <a:rPr lang="pt-BR" sz="2200" b="1" dirty="0">
                <a:latin typeface="Times New Roman" pitchFamily="18" charset="0"/>
                <a:cs typeface="Times New Roman" pitchFamily="18" charset="0"/>
              </a:rPr>
              <a:t>XIII – duração do trabalho normal não superior a oito horas diárias e quarenta e quatro semanais, facultada a compensação de horários e a redução da jornada, mediante acordo ou convenção coletiva de trabalho;</a:t>
            </a:r>
          </a:p>
          <a:p>
            <a:pPr algn="just" fontAlgn="base"/>
            <a:r>
              <a:rPr lang="pt-BR" sz="2200" dirty="0">
                <a:latin typeface="Times New Roman" pitchFamily="18" charset="0"/>
                <a:cs typeface="Times New Roman" pitchFamily="18" charset="0"/>
              </a:rPr>
              <a:t>O limite de oito horas diárias de trabalho está previsto desde a Constituição de 1934 e no ordenamento infraconstitucional a partir da CLT, </a:t>
            </a:r>
            <a:r>
              <a:rPr lang="pt-BR" sz="2200" dirty="0" err="1">
                <a:latin typeface="Times New Roman" pitchFamily="18" charset="0"/>
                <a:cs typeface="Times New Roman" pitchFamily="18" charset="0"/>
              </a:rPr>
              <a:t>arts</a:t>
            </a:r>
            <a:r>
              <a:rPr lang="pt-BR" sz="2200" dirty="0">
                <a:latin typeface="Times New Roman" pitchFamily="18" charset="0"/>
                <a:cs typeface="Times New Roman" pitchFamily="18" charset="0"/>
              </a:rPr>
              <a:t>. 58 e 67. Representa inovação, porém, o número limitado de 44 horas de trabalho semanal. Na legislação anterior tal limite correspondia a 48 horas.</a:t>
            </a:r>
          </a:p>
          <a:p>
            <a:pPr algn="just" fontAlgn="base"/>
            <a:r>
              <a:rPr lang="pt-BR" sz="2200" dirty="0">
                <a:latin typeface="Times New Roman" pitchFamily="18" charset="0"/>
                <a:cs typeface="Times New Roman" pitchFamily="18" charset="0"/>
              </a:rPr>
              <a:t>É facultada a redução da jornada de trabalho mediante acordo, convenção coletiva de trabalho ou sentença normativa em dissídio coletivo.</a:t>
            </a:r>
          </a:p>
          <a:p>
            <a:pPr marL="0" indent="0" fontAlgn="base">
              <a:buNone/>
            </a:pPr>
            <a:endParaRPr lang="pt-BR" sz="2200" dirty="0">
              <a:latin typeface="Times New Roman" pitchFamily="18" charset="0"/>
              <a:cs typeface="Times New Roman" pitchFamily="18" charset="0"/>
            </a:endParaRPr>
          </a:p>
          <a:p>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3945485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188640"/>
            <a:ext cx="8229600" cy="6552728"/>
          </a:xfrm>
        </p:spPr>
        <p:txBody>
          <a:bodyPr>
            <a:normAutofit/>
          </a:bodyPr>
          <a:lstStyle/>
          <a:p>
            <a:pPr algn="just" fontAlgn="base"/>
            <a:r>
              <a:rPr lang="pt-BR" sz="2000" b="1" dirty="0">
                <a:latin typeface="Times New Roman" pitchFamily="18" charset="0"/>
                <a:cs typeface="Times New Roman" pitchFamily="18" charset="0"/>
              </a:rPr>
              <a:t>XIV – jornada de seis horas para o trabalho realizado em turnos ininterruptos de revezamento, salvo negociação coletiva;</a:t>
            </a:r>
          </a:p>
          <a:p>
            <a:pPr algn="just" fontAlgn="base"/>
            <a:r>
              <a:rPr lang="pt-BR" sz="2000" dirty="0">
                <a:latin typeface="Times New Roman" pitchFamily="18" charset="0"/>
                <a:cs typeface="Times New Roman" pitchFamily="18" charset="0"/>
              </a:rPr>
              <a:t>O trabalho em turnos ininterruptos de revezamento teve a sua jornada reduzida para seis horas, salvo negociação coletiva.</a:t>
            </a:r>
          </a:p>
          <a:p>
            <a:pPr algn="just" fontAlgn="base"/>
            <a:r>
              <a:rPr lang="pt-BR" sz="2000" dirty="0">
                <a:latin typeface="Times New Roman" pitchFamily="18" charset="0"/>
                <a:cs typeface="Times New Roman" pitchFamily="18" charset="0"/>
              </a:rPr>
              <a:t>“Por ininterrupto entende-se o sistema contínuo, habitual, seguido, de trabalho em turnos. </a:t>
            </a:r>
            <a:r>
              <a:rPr lang="pt-BR" sz="2000" dirty="0" err="1">
                <a:latin typeface="Times New Roman" pitchFamily="18" charset="0"/>
                <a:cs typeface="Times New Roman" pitchFamily="18" charset="0"/>
              </a:rPr>
              <a:t>Nãoserá</a:t>
            </a:r>
            <a:r>
              <a:rPr lang="pt-BR" sz="2000" dirty="0">
                <a:latin typeface="Times New Roman" pitchFamily="18" charset="0"/>
                <a:cs typeface="Times New Roman" pitchFamily="18" charset="0"/>
              </a:rPr>
              <a:t> ininterrupto o trabalho em duas turmas diurnas, paralisado durante a noite, na qual o estabelecimento fica fechado. Neste caso, a jornada diária observará a mesma regra geral de oito horas. A jornada de oito horas também prevalecerá se os trabalhos não são em revezamento, mas em horários fixos de turnos imutáveis, não-alteráveis” (Amauri Mascaro Nascimento </a:t>
            </a:r>
            <a:r>
              <a:rPr lang="pt-BR" sz="2000" i="1" dirty="0">
                <a:latin typeface="Times New Roman" pitchFamily="18" charset="0"/>
                <a:cs typeface="Times New Roman" pitchFamily="18" charset="0"/>
              </a:rPr>
              <a:t>in</a:t>
            </a:r>
            <a:r>
              <a:rPr lang="pt-BR" sz="2000" dirty="0">
                <a:latin typeface="Times New Roman" pitchFamily="18" charset="0"/>
                <a:cs typeface="Times New Roman" pitchFamily="18" charset="0"/>
              </a:rPr>
              <a:t> </a:t>
            </a:r>
            <a:r>
              <a:rPr lang="pt-BR" sz="2000" u="sng" dirty="0">
                <a:latin typeface="Times New Roman" pitchFamily="18" charset="0"/>
                <a:cs typeface="Times New Roman" pitchFamily="18" charset="0"/>
              </a:rPr>
              <a:t>Direito do Trabalho na Constituição de 1988</a:t>
            </a:r>
            <a:r>
              <a:rPr lang="pt-BR" sz="2000" dirty="0">
                <a:latin typeface="Times New Roman" pitchFamily="18" charset="0"/>
                <a:cs typeface="Times New Roman" pitchFamily="18" charset="0"/>
              </a:rPr>
              <a:t>. São Paulo: Saraiva, 1989, p. 174).</a:t>
            </a:r>
          </a:p>
          <a:p>
            <a:pPr algn="just"/>
            <a:r>
              <a:rPr lang="pt-BR" sz="2000" dirty="0">
                <a:latin typeface="Times New Roman" pitchFamily="18" charset="0"/>
                <a:cs typeface="Times New Roman" pitchFamily="18" charset="0"/>
              </a:rPr>
              <a:t>Como bem asseverou OCTAVIO BUENO MAGANO, ‘</a:t>
            </a:r>
            <a:r>
              <a:rPr lang="pt-BR" sz="2000" i="1" dirty="0">
                <a:latin typeface="Times New Roman" pitchFamily="18" charset="0"/>
                <a:cs typeface="Times New Roman" pitchFamily="18" charset="0"/>
              </a:rPr>
              <a:t>quando a Constituição alude a trabalho realizado em turnos, quer dizer grupos de trabalhadores que se sucedem na utilização do mesmo equipamento. Quando menciona revezamento significa trabalhadores escalados para períodos diferentes de trabalho, ora diurno, ora noturno, ora misto. E quando se refere à </a:t>
            </a:r>
            <a:r>
              <a:rPr lang="pt-BR" sz="2000" i="1" dirty="0" err="1">
                <a:latin typeface="Times New Roman" pitchFamily="18" charset="0"/>
                <a:cs typeface="Times New Roman" pitchFamily="18" charset="0"/>
              </a:rPr>
              <a:t>ininterruptividade</a:t>
            </a:r>
            <a:r>
              <a:rPr lang="pt-BR" sz="2000" i="1" dirty="0">
                <a:latin typeface="Times New Roman" pitchFamily="18" charset="0"/>
                <a:cs typeface="Times New Roman" pitchFamily="18" charset="0"/>
              </a:rPr>
              <a:t>, tem em vista o trabalho executado sem intervalo para repouso e alimentação</a:t>
            </a:r>
            <a:r>
              <a:rPr lang="pt-B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4136869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rmAutofit/>
          </a:bodyPr>
          <a:lstStyle/>
          <a:p>
            <a:pPr algn="just" fontAlgn="base"/>
            <a:r>
              <a:rPr lang="pt-BR" sz="2200" b="1" dirty="0">
                <a:latin typeface="Times New Roman" pitchFamily="18" charset="0"/>
                <a:cs typeface="Times New Roman" pitchFamily="18" charset="0"/>
              </a:rPr>
              <a:t>XV – repouso semanal remunerado, preferencialmente aos domingos;</a:t>
            </a:r>
          </a:p>
          <a:p>
            <a:pPr algn="just" fontAlgn="base"/>
            <a:r>
              <a:rPr lang="pt-BR" sz="2200" dirty="0">
                <a:latin typeface="Times New Roman" pitchFamily="18" charset="0"/>
                <a:cs typeface="Times New Roman" pitchFamily="18" charset="0"/>
              </a:rPr>
              <a:t>A Lei n. 605, de 05.01.49, disciplina a matéria e recomenda que o mencionado repouso seja preferentemente aos domingos (art. 1º da Lei).</a:t>
            </a:r>
          </a:p>
          <a:p>
            <a:pPr algn="just" fontAlgn="base"/>
            <a:r>
              <a:rPr lang="pt-BR" sz="2200" dirty="0">
                <a:latin typeface="Times New Roman" pitchFamily="18" charset="0"/>
                <a:cs typeface="Times New Roman" pitchFamily="18" charset="0"/>
              </a:rPr>
              <a:t>A Súmula 461 do STF dispõe:</a:t>
            </a:r>
          </a:p>
          <a:p>
            <a:pPr algn="just" fontAlgn="base"/>
            <a:r>
              <a:rPr lang="pt-BR" sz="2200" dirty="0">
                <a:latin typeface="Times New Roman" pitchFamily="18" charset="0"/>
                <a:cs typeface="Times New Roman" pitchFamily="18" charset="0"/>
              </a:rPr>
              <a:t>“É duplo, e não triplo, o pagamento de salário nos dias destinados a descanso.”</a:t>
            </a:r>
          </a:p>
          <a:p>
            <a:pPr algn="just" fontAlgn="base"/>
            <a:r>
              <a:rPr lang="pt-BR" sz="2200" dirty="0">
                <a:latin typeface="Times New Roman" pitchFamily="18" charset="0"/>
                <a:cs typeface="Times New Roman" pitchFamily="18" charset="0"/>
              </a:rPr>
              <a:t>“A Lei 605, de 1949, instituiu o salário em dobro pelo trabalho em dia destinado ao repouso. Além do salário normal, mais um salário pelo trabalho nesse dia” (Roberto Rosas in </a:t>
            </a:r>
            <a:r>
              <a:rPr lang="pt-BR" sz="2200" u="sng" dirty="0">
                <a:latin typeface="Times New Roman" pitchFamily="18" charset="0"/>
                <a:cs typeface="Times New Roman" pitchFamily="18" charset="0"/>
              </a:rPr>
              <a:t>Direito Sumular: Comentários às Súmulas do Supremo Tribunal Federal e do Superior Tribunal de Justiça</a:t>
            </a:r>
            <a:r>
              <a:rPr lang="pt-BR" sz="2200" dirty="0">
                <a:latin typeface="Times New Roman" pitchFamily="18" charset="0"/>
                <a:cs typeface="Times New Roman" pitchFamily="18" charset="0"/>
              </a:rPr>
              <a:t>. 8.ed. rev. e atual. São Paulo: Malheiros, 1997, p. 190).</a:t>
            </a:r>
          </a:p>
          <a:p>
            <a:endParaRPr lang="pt-BR" dirty="0"/>
          </a:p>
        </p:txBody>
      </p:sp>
    </p:spTree>
    <p:extLst>
      <p:ext uri="{BB962C8B-B14F-4D97-AF65-F5344CB8AC3E}">
        <p14:creationId xmlns:p14="http://schemas.microsoft.com/office/powerpoint/2010/main" val="3601364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rmAutofit fontScale="92500"/>
          </a:bodyPr>
          <a:lstStyle/>
          <a:p>
            <a:pPr fontAlgn="base"/>
            <a:r>
              <a:rPr lang="pt-BR" sz="2200" b="1" dirty="0">
                <a:latin typeface="Times New Roman" pitchFamily="18" charset="0"/>
                <a:cs typeface="Times New Roman" pitchFamily="18" charset="0"/>
              </a:rPr>
              <a:t>XVI – remuneração do serviço extraordinário superior, no mínimo, em </a:t>
            </a:r>
            <a:r>
              <a:rPr lang="pt-BR" sz="2200" b="1" dirty="0" err="1">
                <a:latin typeface="Times New Roman" pitchFamily="18" charset="0"/>
                <a:cs typeface="Times New Roman" pitchFamily="18" charset="0"/>
              </a:rPr>
              <a:t>cinqüenta</a:t>
            </a:r>
            <a:r>
              <a:rPr lang="pt-BR" sz="2200" b="1" dirty="0">
                <a:latin typeface="Times New Roman" pitchFamily="18" charset="0"/>
                <a:cs typeface="Times New Roman" pitchFamily="18" charset="0"/>
              </a:rPr>
              <a:t> por cento à do normal;</a:t>
            </a:r>
          </a:p>
          <a:p>
            <a:pPr fontAlgn="base"/>
            <a:r>
              <a:rPr lang="pt-BR" sz="2200" dirty="0">
                <a:latin typeface="Times New Roman" pitchFamily="18" charset="0"/>
                <a:cs typeface="Times New Roman" pitchFamily="18" charset="0"/>
              </a:rPr>
              <a:t>Inciso de poucos e desnecessários comentários, a remuneração das horas extraordinárias não poderá ser inferior a 50%. Este inciso é considerado </a:t>
            </a:r>
            <a:r>
              <a:rPr lang="pt-BR" sz="2200" dirty="0" err="1">
                <a:latin typeface="Times New Roman" pitchFamily="18" charset="0"/>
                <a:cs typeface="Times New Roman" pitchFamily="18" charset="0"/>
              </a:rPr>
              <a:t>auto-aplicável</a:t>
            </a:r>
            <a:r>
              <a:rPr lang="pt-BR" sz="2200" dirty="0">
                <a:latin typeface="Times New Roman" pitchFamily="18" charset="0"/>
                <a:cs typeface="Times New Roman" pitchFamily="18" charset="0"/>
              </a:rPr>
              <a:t> e se estende a todas as categorias profissionais.</a:t>
            </a:r>
          </a:p>
          <a:p>
            <a:pPr fontAlgn="base"/>
            <a:r>
              <a:rPr lang="pt-BR" sz="2200" b="1" dirty="0">
                <a:latin typeface="Times New Roman" pitchFamily="18" charset="0"/>
                <a:cs typeface="Times New Roman" pitchFamily="18" charset="0"/>
              </a:rPr>
              <a:t>XVII – gozo de férias anuais remuneradas com, pelo menos, um terço a mais do que o salário normal;</a:t>
            </a:r>
          </a:p>
          <a:p>
            <a:pPr fontAlgn="base"/>
            <a:r>
              <a:rPr lang="pt-BR" sz="2200" dirty="0">
                <a:latin typeface="Times New Roman" pitchFamily="18" charset="0"/>
                <a:cs typeface="Times New Roman" pitchFamily="18" charset="0"/>
              </a:rPr>
              <a:t>“</a:t>
            </a:r>
            <a:r>
              <a:rPr lang="pt-BR" sz="2200" i="1" dirty="0">
                <a:latin typeface="Times New Roman" pitchFamily="18" charset="0"/>
                <a:cs typeface="Times New Roman" pitchFamily="18" charset="0"/>
              </a:rPr>
              <a:t>gozo de férias anuais</a:t>
            </a:r>
            <a:r>
              <a:rPr lang="pt-BR" sz="2200" dirty="0">
                <a:latin typeface="Times New Roman" pitchFamily="18" charset="0"/>
                <a:cs typeface="Times New Roman" pitchFamily="18" charset="0"/>
              </a:rPr>
              <a:t>, remuneradas com, pelo menos, um terço a mais do que o salário normal, que devem ser pagas antes de seu início, pois se visa, com o terço a mais, possibilitar ao trabalhador efetivo gozo do período de descanso; não se especifica, no nível constitucional, quantos dias, mas a lei reconhece o direito a trinta dias, por princípio” (José Afonso da Silva </a:t>
            </a:r>
            <a:r>
              <a:rPr lang="pt-BR" sz="2200" i="1" dirty="0">
                <a:latin typeface="Times New Roman" pitchFamily="18" charset="0"/>
                <a:cs typeface="Times New Roman" pitchFamily="18" charset="0"/>
              </a:rPr>
              <a:t>in</a:t>
            </a:r>
            <a:r>
              <a:rPr lang="pt-BR" sz="2200" dirty="0">
                <a:latin typeface="Times New Roman" pitchFamily="18" charset="0"/>
                <a:cs typeface="Times New Roman" pitchFamily="18" charset="0"/>
              </a:rPr>
              <a:t> </a:t>
            </a:r>
            <a:r>
              <a:rPr lang="pt-BR" sz="2200" u="sng" dirty="0">
                <a:latin typeface="Times New Roman" pitchFamily="18" charset="0"/>
                <a:cs typeface="Times New Roman" pitchFamily="18" charset="0"/>
              </a:rPr>
              <a:t>Direito Constitucional Positivo</a:t>
            </a:r>
            <a:r>
              <a:rPr lang="pt-BR" sz="2200" dirty="0">
                <a:latin typeface="Times New Roman" pitchFamily="18" charset="0"/>
                <a:cs typeface="Times New Roman" pitchFamily="18" charset="0"/>
              </a:rPr>
              <a:t>. 24. ed. São Paulo: Malheiros, 2005, p. 295).</a:t>
            </a:r>
          </a:p>
          <a:p>
            <a:pPr fontAlgn="base"/>
            <a:r>
              <a:rPr lang="pt-BR" sz="2200" dirty="0">
                <a:latin typeface="Times New Roman" pitchFamily="18" charset="0"/>
                <a:cs typeface="Times New Roman" pitchFamily="18" charset="0"/>
              </a:rPr>
              <a:t>O direito à férias remuneradas está presente no nosso ordenamento constitucional desde a CR/34. A novidade trazida pela Constituição atual é o acréscimo de 1/3 na remuneração do trabalhador, não podendo o mesmo renunciar a este direito.</a:t>
            </a:r>
          </a:p>
          <a:p>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4165276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Autofit/>
          </a:bodyPr>
          <a:lstStyle/>
          <a:p>
            <a:pPr algn="just" fontAlgn="base"/>
            <a:r>
              <a:rPr lang="pt-BR" sz="2200" b="1" dirty="0">
                <a:latin typeface="Times New Roman" pitchFamily="18" charset="0"/>
                <a:cs typeface="Times New Roman" pitchFamily="18" charset="0"/>
              </a:rPr>
              <a:t>XVIII – licença à gestante, sem prejuízo do emprego e do salário, com a duração de cento e vinte dias;</a:t>
            </a:r>
          </a:p>
          <a:p>
            <a:pPr algn="just" fontAlgn="base"/>
            <a:r>
              <a:rPr lang="pt-BR" sz="2200" b="1" dirty="0">
                <a:latin typeface="Times New Roman" pitchFamily="18" charset="0"/>
                <a:cs typeface="Times New Roman" pitchFamily="18" charset="0"/>
              </a:rPr>
              <a:t>XIX – licença paternidade, nos termos fixados em lei;</a:t>
            </a:r>
          </a:p>
          <a:p>
            <a:pPr algn="just" fontAlgn="base"/>
            <a:r>
              <a:rPr lang="pt-BR" sz="2200" dirty="0">
                <a:latin typeface="Times New Roman" pitchFamily="18" charset="0"/>
                <a:cs typeface="Times New Roman" pitchFamily="18" charset="0"/>
              </a:rPr>
              <a:t>“[…] </a:t>
            </a:r>
            <a:r>
              <a:rPr lang="pt-BR" sz="2200" i="1" dirty="0" err="1">
                <a:latin typeface="Times New Roman" pitchFamily="18" charset="0"/>
                <a:cs typeface="Times New Roman" pitchFamily="18" charset="0"/>
              </a:rPr>
              <a:t>licença-paternidade</a:t>
            </a:r>
            <a:r>
              <a:rPr lang="pt-BR" sz="2200" i="1" dirty="0">
                <a:latin typeface="Times New Roman" pitchFamily="18" charset="0"/>
                <a:cs typeface="Times New Roman" pitchFamily="18" charset="0"/>
              </a:rPr>
              <a:t>,</a:t>
            </a:r>
            <a:r>
              <a:rPr lang="pt-BR" sz="2200" dirty="0">
                <a:latin typeface="Times New Roman" pitchFamily="18" charset="0"/>
                <a:cs typeface="Times New Roman" pitchFamily="18" charset="0"/>
              </a:rPr>
              <a:t> nos termos fixados em lei, mas até que esta venha a disciplinar a matéria, a licença será de cinco dias (art. 10, § 1º, do ADCT); essa licença vincula-se ao parto da mulher do beneficiado, por isso deve ser outorgada a partir do dia do evento (José Afonso da Silva </a:t>
            </a:r>
            <a:r>
              <a:rPr lang="pt-BR" sz="2200" i="1" dirty="0">
                <a:latin typeface="Times New Roman" pitchFamily="18" charset="0"/>
                <a:cs typeface="Times New Roman" pitchFamily="18" charset="0"/>
              </a:rPr>
              <a:t>in</a:t>
            </a:r>
            <a:r>
              <a:rPr lang="pt-BR" sz="2200" dirty="0">
                <a:latin typeface="Times New Roman" pitchFamily="18" charset="0"/>
                <a:cs typeface="Times New Roman" pitchFamily="18" charset="0"/>
              </a:rPr>
              <a:t> </a:t>
            </a:r>
            <a:r>
              <a:rPr lang="pt-BR" sz="2200" u="sng" dirty="0">
                <a:latin typeface="Times New Roman" pitchFamily="18" charset="0"/>
                <a:cs typeface="Times New Roman" pitchFamily="18" charset="0"/>
              </a:rPr>
              <a:t>Direito Constitucional Positivo</a:t>
            </a:r>
            <a:r>
              <a:rPr lang="pt-BR" sz="2200" dirty="0">
                <a:latin typeface="Times New Roman" pitchFamily="18" charset="0"/>
                <a:cs typeface="Times New Roman" pitchFamily="18" charset="0"/>
              </a:rPr>
              <a:t>. 24.ed. São Paulo: Malheiros, 2005, p. 295).</a:t>
            </a:r>
          </a:p>
          <a:p>
            <a:pPr algn="just" fontAlgn="base"/>
            <a:r>
              <a:rPr lang="pt-BR" sz="2200" b="1" dirty="0">
                <a:latin typeface="Times New Roman" pitchFamily="18" charset="0"/>
                <a:cs typeface="Times New Roman" pitchFamily="18" charset="0"/>
              </a:rPr>
              <a:t>XX – proteção do mercado de trabalho da mulher, mediante incentivos específicos, nos termos da lei;</a:t>
            </a:r>
          </a:p>
          <a:p>
            <a:pPr algn="just" fontAlgn="base"/>
            <a:r>
              <a:rPr lang="pt-BR" sz="2200" dirty="0">
                <a:latin typeface="Times New Roman" pitchFamily="18" charset="0"/>
                <a:cs typeface="Times New Roman" pitchFamily="18" charset="0"/>
              </a:rPr>
              <a:t>Dispositivo constitucional que tem por finalidade a implantação de uma política de proteção ao mercado de trabalho da mulher, o referido inciso deixa patente que apesar de bem intencionada, a Constituição é vaga neste ponto, deixando para a legislação infraconstitucional a regulamentação da matéria</a:t>
            </a:r>
            <a:r>
              <a:rPr lang="pt-BR" sz="2200" dirty="0" smtClean="0">
                <a:latin typeface="Times New Roman" pitchFamily="18" charset="0"/>
                <a:cs typeface="Times New Roman" pitchFamily="18" charset="0"/>
              </a:rPr>
              <a:t>.</a:t>
            </a: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2623365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Autofit/>
          </a:bodyPr>
          <a:lstStyle/>
          <a:p>
            <a:pPr algn="just" fontAlgn="base"/>
            <a:r>
              <a:rPr lang="pt-BR" sz="2200" b="1" dirty="0">
                <a:latin typeface="Times New Roman" pitchFamily="18" charset="0"/>
                <a:cs typeface="Times New Roman" pitchFamily="18" charset="0"/>
              </a:rPr>
              <a:t>XXI – aviso prévio proporcional ao tempo de serviço, sendo no mínimo de trinta dias, nos termos da lei;</a:t>
            </a:r>
          </a:p>
          <a:p>
            <a:pPr algn="just" fontAlgn="base"/>
            <a:r>
              <a:rPr lang="pt-BR" sz="2200" dirty="0">
                <a:latin typeface="Times New Roman" pitchFamily="18" charset="0"/>
                <a:cs typeface="Times New Roman" pitchFamily="18" charset="0"/>
              </a:rPr>
              <a:t>Presente na lei brasileira desde a CLT (art. 487 e segs.), foi modificado pela atual Constituição. Isto se deve ao fato da extinção do prazo de oito dias de aviso prévio para os trabalhadores que recebiam por semana ou tempo inferior. Hoje o prazo será no mínimo de trinta dias. Falta ainda lei regulamentadora que o fará proporcional ao tempo de serviço.</a:t>
            </a:r>
          </a:p>
          <a:p>
            <a:pPr algn="just" fontAlgn="base"/>
            <a:r>
              <a:rPr lang="pt-BR" sz="2200" b="1" dirty="0">
                <a:latin typeface="Times New Roman" pitchFamily="18" charset="0"/>
                <a:cs typeface="Times New Roman" pitchFamily="18" charset="0"/>
              </a:rPr>
              <a:t>XXII – redução dos riscos inerentes ao trabalho, por meio de normas de saúde, higiene e segurança</a:t>
            </a:r>
            <a:r>
              <a:rPr lang="pt-BR" sz="2200" b="1" dirty="0" smtClean="0">
                <a:latin typeface="Times New Roman" pitchFamily="18" charset="0"/>
                <a:cs typeface="Times New Roman" pitchFamily="18" charset="0"/>
              </a:rPr>
              <a:t>;</a:t>
            </a:r>
            <a:endParaRPr lang="pt-BR" sz="2200" b="1" dirty="0">
              <a:latin typeface="Times New Roman" pitchFamily="18" charset="0"/>
              <a:cs typeface="Times New Roman" pitchFamily="18" charset="0"/>
            </a:endParaRPr>
          </a:p>
        </p:txBody>
      </p:sp>
    </p:spTree>
    <p:extLst>
      <p:ext uri="{BB962C8B-B14F-4D97-AF65-F5344CB8AC3E}">
        <p14:creationId xmlns:p14="http://schemas.microsoft.com/office/powerpoint/2010/main" val="2647611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548680"/>
            <a:ext cx="8229600" cy="5577483"/>
          </a:xfrm>
        </p:spPr>
        <p:txBody>
          <a:bodyPr>
            <a:normAutofit fontScale="70000" lnSpcReduction="20000"/>
          </a:bodyPr>
          <a:lstStyle/>
          <a:p>
            <a:pPr algn="just" fontAlgn="base"/>
            <a:r>
              <a:rPr lang="pt-BR" b="1" dirty="0">
                <a:latin typeface="Times New Roman" pitchFamily="18" charset="0"/>
                <a:cs typeface="Times New Roman" pitchFamily="18" charset="0"/>
              </a:rPr>
              <a:t>XXIII – adicional de remuneração para as atividades penosas, insalubres ou perigosas, na forma da lei;</a:t>
            </a:r>
          </a:p>
          <a:p>
            <a:pPr algn="just" fontAlgn="base"/>
            <a:r>
              <a:rPr lang="pt-BR" dirty="0">
                <a:latin typeface="Times New Roman" pitchFamily="18" charset="0"/>
                <a:cs typeface="Times New Roman" pitchFamily="18" charset="0"/>
              </a:rPr>
              <a:t>“São consideradas atividades insalubres aquelas que exponham os empregados a agentes nocivos à saúde, acima dos chamados limites de tolerância mínimos, que são fixados por lei. Aquelas atividades ou operações que provocam o desencadeamento de agentes agressivos à saúde do trabalhador, acima dos limites de tolerância previstos na legislação, ensejam o recebimento do adicional de insalubridade pelo trabalhador. Os limites de tolerância mínimos, para caracterização da insalubridade e o minucioso quadro das atividades insalubres, foram instituídos pela Portaria n. 3.214, de 8 de junho de 1978, e suas alterações e acréscimos posteriores. Ressalte-se que os limites de tolerância são fixados em função da natureza e da intensidade do agente agressor, bem como do tempo de exposição do trabalhador aos seus efeitos. Além disso, em alguns casos, a insalubridade pode resultar da natureza da atividade desenvolvida ou das condições e métodos de trabalho. […]</a:t>
            </a:r>
          </a:p>
          <a:p>
            <a:pPr algn="just"/>
            <a:endParaRPr lang="pt-BR" dirty="0">
              <a:latin typeface="Times New Roman" pitchFamily="18" charset="0"/>
              <a:cs typeface="Times New Roman" pitchFamily="18" charset="0"/>
            </a:endParaRPr>
          </a:p>
          <a:p>
            <a:pPr marL="0" indent="0">
              <a:buNone/>
            </a:pPr>
            <a:endParaRPr lang="pt-BR" dirty="0">
              <a:latin typeface="Times New Roman" pitchFamily="18" charset="0"/>
              <a:cs typeface="Times New Roman" pitchFamily="18" charset="0"/>
            </a:endParaRPr>
          </a:p>
          <a:p>
            <a:endParaRPr lang="pt-BR" dirty="0">
              <a:latin typeface="Times New Roman" pitchFamily="18" charset="0"/>
              <a:cs typeface="Times New Roman" pitchFamily="18" charset="0"/>
            </a:endParaRPr>
          </a:p>
        </p:txBody>
      </p:sp>
    </p:spTree>
    <p:extLst>
      <p:ext uri="{BB962C8B-B14F-4D97-AF65-F5344CB8AC3E}">
        <p14:creationId xmlns:p14="http://schemas.microsoft.com/office/powerpoint/2010/main" val="2568377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Autofit/>
          </a:bodyPr>
          <a:lstStyle/>
          <a:p>
            <a:pPr algn="just" fontAlgn="base"/>
            <a:r>
              <a:rPr lang="pt-BR" sz="2200" b="1" dirty="0">
                <a:latin typeface="Times New Roman" pitchFamily="18" charset="0"/>
                <a:cs typeface="Times New Roman" pitchFamily="18" charset="0"/>
              </a:rPr>
              <a:t>XXIV – aposentadoria;</a:t>
            </a:r>
          </a:p>
          <a:p>
            <a:pPr algn="just" fontAlgn="base"/>
            <a:r>
              <a:rPr lang="pt-BR" sz="2200" dirty="0">
                <a:latin typeface="Times New Roman" pitchFamily="18" charset="0"/>
                <a:cs typeface="Times New Roman" pitchFamily="18" charset="0"/>
              </a:rPr>
              <a:t>O direito à inatividade remunerada consubstanciado na </a:t>
            </a:r>
            <a:r>
              <a:rPr lang="pt-BR" sz="2200" i="1" dirty="0">
                <a:latin typeface="Times New Roman" pitchFamily="18" charset="0"/>
                <a:cs typeface="Times New Roman" pitchFamily="18" charset="0"/>
              </a:rPr>
              <a:t>aposentadoria</a:t>
            </a:r>
            <a:r>
              <a:rPr lang="pt-BR" sz="2200" dirty="0">
                <a:latin typeface="Times New Roman" pitchFamily="18" charset="0"/>
                <a:cs typeface="Times New Roman" pitchFamily="18" charset="0"/>
              </a:rPr>
              <a:t>, indicada no art. 7º, XXIV, está disciplinado no art.  202, como uma das prestações da previdência social, referida entre os demais direitos sociais no art. 6º.</a:t>
            </a:r>
          </a:p>
          <a:p>
            <a:pPr algn="just" fontAlgn="base"/>
            <a:r>
              <a:rPr lang="pt-BR" sz="2200" b="1" dirty="0">
                <a:latin typeface="Times New Roman" pitchFamily="18" charset="0"/>
                <a:cs typeface="Times New Roman" pitchFamily="18" charset="0"/>
              </a:rPr>
              <a:t>XXV – assistência gratuita aos filhos e dependentes desde o nascimento até 5 (cinco) anos de idade em creches e pré-escolas;</a:t>
            </a:r>
          </a:p>
          <a:p>
            <a:pPr algn="just" fontAlgn="base"/>
            <a:r>
              <a:rPr lang="pt-BR" sz="2200" dirty="0">
                <a:latin typeface="Times New Roman" pitchFamily="18" charset="0"/>
                <a:cs typeface="Times New Roman" pitchFamily="18" charset="0"/>
              </a:rPr>
              <a:t>“A Constituição declara o direito dos trabalhadores à assistência gratuita aos seus filhos e dependentes, em creches e pré-escolas, até seis [cinco – EC n. 53/06] anos de idade.</a:t>
            </a:r>
          </a:p>
          <a:p>
            <a:pPr algn="just" fontAlgn="base"/>
            <a:r>
              <a:rPr lang="pt-BR" sz="2200" b="1" dirty="0">
                <a:latin typeface="Times New Roman" pitchFamily="18" charset="0"/>
                <a:cs typeface="Times New Roman" pitchFamily="18" charset="0"/>
              </a:rPr>
              <a:t>XXVI – reconhecimento das convenções e acordos coletivos de trabalho;</a:t>
            </a: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2553597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2780928"/>
            <a:ext cx="8229600" cy="3229819"/>
          </a:xfrm>
        </p:spPr>
        <p:txBody>
          <a:bodyPr>
            <a:normAutofit/>
          </a:bodyPr>
          <a:lstStyle/>
          <a:p>
            <a:pPr algn="just" fontAlgn="base"/>
            <a:r>
              <a:rPr lang="pt-BR" sz="2200" b="1" dirty="0">
                <a:latin typeface="Times New Roman" pitchFamily="18" charset="0"/>
                <a:cs typeface="Times New Roman" pitchFamily="18" charset="0"/>
              </a:rPr>
              <a:t>XXVII – proteção em face de automação, na forma da lei;</a:t>
            </a:r>
          </a:p>
          <a:p>
            <a:pPr algn="just" fontAlgn="base"/>
            <a:r>
              <a:rPr lang="pt-BR" sz="2200" dirty="0">
                <a:latin typeface="Times New Roman" pitchFamily="18" charset="0"/>
                <a:cs typeface="Times New Roman" pitchFamily="18" charset="0"/>
              </a:rPr>
              <a:t>Os avanços tecnológicos alcançaram uma velocidade nunca imaginada, trazendo como </a:t>
            </a:r>
            <a:r>
              <a:rPr lang="pt-BR" sz="2200" dirty="0" err="1">
                <a:latin typeface="Times New Roman" pitchFamily="18" charset="0"/>
                <a:cs typeface="Times New Roman" pitchFamily="18" charset="0"/>
              </a:rPr>
              <a:t>conseqüência</a:t>
            </a:r>
            <a:r>
              <a:rPr lang="pt-BR" sz="2200" dirty="0">
                <a:latin typeface="Times New Roman" pitchFamily="18" charset="0"/>
                <a:cs typeface="Times New Roman" pitchFamily="18" charset="0"/>
              </a:rPr>
              <a:t> a extinção de mais e mais postos de trabalho. Este dispositivo constitucional visa a proteção do trabalhador em face da automação, dependendo, entretanto, de lei regulamentadora para atingir os seus objetivos</a:t>
            </a:r>
            <a:r>
              <a:rPr lang="pt-BR" sz="2200" dirty="0" smtClean="0">
                <a:latin typeface="Times New Roman" pitchFamily="18" charset="0"/>
                <a:cs typeface="Times New Roman" pitchFamily="18" charset="0"/>
              </a:rPr>
              <a:t>.</a:t>
            </a: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1201478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pPr algn="just"/>
            <a:r>
              <a:rPr lang="pt-BR" sz="2600" dirty="0">
                <a:latin typeface="Times New Roman" pitchFamily="18" charset="0"/>
                <a:cs typeface="Times New Roman" pitchFamily="18" charset="0"/>
              </a:rPr>
              <a:t>Além de incorporar os principais direitos trabalhistas em vigor antes de sua promulgação (5-10-88), a Constituição Federal ampliou parte deles e acrescentou novos, como pede ser observado no Art. 7</a:t>
            </a:r>
            <a:r>
              <a:rPr lang="pt-BR" sz="2600" baseline="30000" dirty="0">
                <a:latin typeface="Times New Roman" pitchFamily="18" charset="0"/>
                <a:cs typeface="Times New Roman" pitchFamily="18" charset="0"/>
              </a:rPr>
              <a:t>º</a:t>
            </a:r>
            <a:r>
              <a:rPr lang="pt-BR" sz="2600" dirty="0">
                <a:latin typeface="Times New Roman" pitchFamily="18" charset="0"/>
                <a:cs typeface="Times New Roman" pitchFamily="18" charset="0"/>
              </a:rPr>
              <a:t>.A inovação mais importante consagrada pela atual Constituição é o princípio da Liberdade Sindical. A Constituição Federal de 1.988 abriu um espaço, para os direitos trabalhistas, maior do que aberto pelas Constituições anteriores.</a:t>
            </a:r>
          </a:p>
          <a:p>
            <a:r>
              <a:rPr lang="pt-BR" dirty="0" smtClean="0"/>
              <a:t/>
            </a:r>
            <a:br>
              <a:rPr lang="pt-BR" dirty="0" smtClean="0"/>
            </a:br>
            <a:endParaRPr lang="pt-BR" dirty="0"/>
          </a:p>
        </p:txBody>
      </p:sp>
    </p:spTree>
    <p:extLst>
      <p:ext uri="{BB962C8B-B14F-4D97-AF65-F5344CB8AC3E}">
        <p14:creationId xmlns:p14="http://schemas.microsoft.com/office/powerpoint/2010/main" val="13073886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5721499"/>
          </a:xfrm>
        </p:spPr>
        <p:txBody>
          <a:bodyPr>
            <a:normAutofit/>
          </a:bodyPr>
          <a:lstStyle/>
          <a:p>
            <a:pPr algn="just" fontAlgn="base"/>
            <a:r>
              <a:rPr lang="pt-BR" sz="2200" b="1" dirty="0">
                <a:latin typeface="Times New Roman" pitchFamily="18" charset="0"/>
                <a:cs typeface="Times New Roman" pitchFamily="18" charset="0"/>
              </a:rPr>
              <a:t>XXVIII – seguro contra acidentes de trabalho, a cargo do empregador, sem excluir a indenização a que está obrigado, quando incorrer em dolo ou culpa;</a:t>
            </a:r>
          </a:p>
          <a:p>
            <a:pPr algn="just" fontAlgn="base"/>
            <a:r>
              <a:rPr lang="pt-BR" sz="2200" dirty="0">
                <a:latin typeface="Times New Roman" pitchFamily="18" charset="0"/>
                <a:cs typeface="Times New Roman" pitchFamily="18" charset="0"/>
              </a:rPr>
              <a:t>“Nos casos de </a:t>
            </a:r>
            <a:r>
              <a:rPr lang="pt-BR" sz="2200" i="1" dirty="0">
                <a:latin typeface="Times New Roman" pitchFamily="18" charset="0"/>
                <a:cs typeface="Times New Roman" pitchFamily="18" charset="0"/>
              </a:rPr>
              <a:t>acidentes do trabalho</a:t>
            </a:r>
            <a:r>
              <a:rPr lang="pt-BR" sz="2200" dirty="0">
                <a:latin typeface="Times New Roman" pitchFamily="18" charset="0"/>
                <a:cs typeface="Times New Roman" pitchFamily="18" charset="0"/>
              </a:rPr>
              <a:t>, sofridos pelo empregado, não basta a </a:t>
            </a:r>
            <a:r>
              <a:rPr lang="pt-BR" sz="2200" i="1" dirty="0">
                <a:latin typeface="Times New Roman" pitchFamily="18" charset="0"/>
                <a:cs typeface="Times New Roman" pitchFamily="18" charset="0"/>
              </a:rPr>
              <a:t>instituição do seguro</a:t>
            </a:r>
            <a:r>
              <a:rPr lang="pt-BR" sz="2200" dirty="0">
                <a:latin typeface="Times New Roman" pitchFamily="18" charset="0"/>
                <a:cs typeface="Times New Roman" pitchFamily="18" charset="0"/>
              </a:rPr>
              <a:t>, ‘a cargo do empregador’. Se este, de qualquer modo, incorreu em </a:t>
            </a:r>
            <a:r>
              <a:rPr lang="pt-BR" sz="2200" i="1" dirty="0">
                <a:latin typeface="Times New Roman" pitchFamily="18" charset="0"/>
                <a:cs typeface="Times New Roman" pitchFamily="18" charset="0"/>
              </a:rPr>
              <a:t>dolo</a:t>
            </a:r>
            <a:r>
              <a:rPr lang="pt-BR" sz="2200" dirty="0">
                <a:latin typeface="Times New Roman" pitchFamily="18" charset="0"/>
                <a:cs typeface="Times New Roman" pitchFamily="18" charset="0"/>
              </a:rPr>
              <a:t> ou </a:t>
            </a:r>
            <a:r>
              <a:rPr lang="pt-BR" sz="2200" i="1" dirty="0">
                <a:latin typeface="Times New Roman" pitchFamily="18" charset="0"/>
                <a:cs typeface="Times New Roman" pitchFamily="18" charset="0"/>
              </a:rPr>
              <a:t>culpa</a:t>
            </a:r>
            <a:r>
              <a:rPr lang="pt-BR" sz="2200" dirty="0">
                <a:latin typeface="Times New Roman" pitchFamily="18" charset="0"/>
                <a:cs typeface="Times New Roman" pitchFamily="18" charset="0"/>
              </a:rPr>
              <a:t>, está obrigado a indenizar.</a:t>
            </a:r>
          </a:p>
          <a:p>
            <a:pPr algn="just" fontAlgn="base"/>
            <a:r>
              <a:rPr lang="pt-BR" sz="2200" dirty="0">
                <a:latin typeface="Times New Roman" pitchFamily="18" charset="0"/>
                <a:cs typeface="Times New Roman" pitchFamily="18" charset="0"/>
              </a:rPr>
              <a:t>[…] temos, agora, a responsabilidade do empregador, quando, incorrendo em dolo ou culpa, der causa a acidente do trabalho, hipótese em que, a despeito do seguro feito, o proponente é obrigado à </a:t>
            </a:r>
            <a:r>
              <a:rPr lang="pt-BR" sz="2200" i="1" dirty="0">
                <a:latin typeface="Times New Roman" pitchFamily="18" charset="0"/>
                <a:cs typeface="Times New Roman" pitchFamily="18" charset="0"/>
              </a:rPr>
              <a:t>indenização</a:t>
            </a:r>
            <a:r>
              <a:rPr lang="pt-BR" sz="2200" dirty="0">
                <a:latin typeface="Times New Roman" pitchFamily="18" charset="0"/>
                <a:cs typeface="Times New Roman" pitchFamily="18" charset="0"/>
              </a:rPr>
              <a:t>” (José </a:t>
            </a:r>
            <a:r>
              <a:rPr lang="pt-BR" sz="2200" dirty="0" err="1">
                <a:latin typeface="Times New Roman" pitchFamily="18" charset="0"/>
                <a:cs typeface="Times New Roman" pitchFamily="18" charset="0"/>
              </a:rPr>
              <a:t>Cretella</a:t>
            </a:r>
            <a:r>
              <a:rPr lang="pt-BR" sz="2200" dirty="0">
                <a:latin typeface="Times New Roman" pitchFamily="18" charset="0"/>
                <a:cs typeface="Times New Roman" pitchFamily="18" charset="0"/>
              </a:rPr>
              <a:t> Júnior </a:t>
            </a:r>
            <a:r>
              <a:rPr lang="pt-BR" sz="2200" i="1" dirty="0" err="1">
                <a:latin typeface="Times New Roman" pitchFamily="18" charset="0"/>
                <a:cs typeface="Times New Roman" pitchFamily="18" charset="0"/>
              </a:rPr>
              <a:t>in</a:t>
            </a:r>
            <a:r>
              <a:rPr lang="pt-BR" sz="2200" u="sng" dirty="0" err="1">
                <a:latin typeface="Times New Roman" pitchFamily="18" charset="0"/>
                <a:cs typeface="Times New Roman" pitchFamily="18" charset="0"/>
              </a:rPr>
              <a:t>Comentários</a:t>
            </a:r>
            <a:r>
              <a:rPr lang="pt-BR" sz="2200" u="sng" dirty="0">
                <a:latin typeface="Times New Roman" pitchFamily="18" charset="0"/>
                <a:cs typeface="Times New Roman" pitchFamily="18" charset="0"/>
              </a:rPr>
              <a:t> à Constituição Brasileira de 1988</a:t>
            </a:r>
            <a:r>
              <a:rPr lang="pt-BR" sz="2200" dirty="0">
                <a:latin typeface="Times New Roman" pitchFamily="18" charset="0"/>
                <a:cs typeface="Times New Roman" pitchFamily="18" charset="0"/>
              </a:rPr>
              <a:t>. </a:t>
            </a:r>
            <a:r>
              <a:rPr lang="pt-BR" sz="2200" dirty="0" err="1">
                <a:latin typeface="Times New Roman" pitchFamily="18" charset="0"/>
                <a:cs typeface="Times New Roman" pitchFamily="18" charset="0"/>
              </a:rPr>
              <a:t>v.II</a:t>
            </a:r>
            <a:r>
              <a:rPr lang="pt-BR" sz="2200" dirty="0">
                <a:latin typeface="Times New Roman" pitchFamily="18" charset="0"/>
                <a:cs typeface="Times New Roman" pitchFamily="18" charset="0"/>
              </a:rPr>
              <a:t>. Rio de Janeiro: Forense, 1989, p. 992).</a:t>
            </a:r>
          </a:p>
          <a:p>
            <a:pPr algn="just" fontAlgn="base"/>
            <a:r>
              <a:rPr lang="pt-BR" sz="2200" dirty="0">
                <a:latin typeface="Times New Roman" pitchFamily="18" charset="0"/>
                <a:cs typeface="Times New Roman" pitchFamily="18" charset="0"/>
              </a:rPr>
              <a:t>Este seguro já existia na Constituição de1967, </a:t>
            </a:r>
            <a:r>
              <a:rPr lang="pt-BR" sz="2200" dirty="0" err="1">
                <a:latin typeface="Times New Roman" pitchFamily="18" charset="0"/>
                <a:cs typeface="Times New Roman" pitchFamily="18" charset="0"/>
              </a:rPr>
              <a:t>ainovação</a:t>
            </a:r>
            <a:r>
              <a:rPr lang="pt-BR" sz="2200" dirty="0">
                <a:latin typeface="Times New Roman" pitchFamily="18" charset="0"/>
                <a:cs typeface="Times New Roman" pitchFamily="18" charset="0"/>
              </a:rPr>
              <a:t> está em que o seguro contra acidentes não exonera o empregador da obrigação de indenizar, se presentes dolo ou culpa.</a:t>
            </a:r>
          </a:p>
          <a:p>
            <a:pPr algn="just"/>
            <a:endParaRPr lang="pt-BR" sz="2200" dirty="0">
              <a:latin typeface="Times New Roman" pitchFamily="18" charset="0"/>
              <a:cs typeface="Times New Roman" pitchFamily="18" charset="0"/>
            </a:endParaRP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535441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rmAutofit/>
          </a:bodyPr>
          <a:lstStyle/>
          <a:p>
            <a:pPr algn="just" fontAlgn="base"/>
            <a:r>
              <a:rPr lang="pt-BR" sz="2200" b="1" dirty="0">
                <a:latin typeface="Times New Roman" pitchFamily="18" charset="0"/>
                <a:cs typeface="Times New Roman" pitchFamily="18" charset="0"/>
              </a:rPr>
              <a:t>XXIX – ação, quanto a créditos resultantes das relações de trabalho, com prazo prescricional de 5 (cinco) anos para os trabalhadores urbanos e rurais, até o limite de 2 (dois) anos após a extinção do contrato de trabalho;</a:t>
            </a:r>
          </a:p>
          <a:p>
            <a:pPr algn="just" fontAlgn="base"/>
            <a:r>
              <a:rPr lang="pt-BR" sz="2200" dirty="0">
                <a:latin typeface="Times New Roman" pitchFamily="18" charset="0"/>
                <a:cs typeface="Times New Roman" pitchFamily="18" charset="0"/>
              </a:rPr>
              <a:t>A prescrição configura a inércia do interessado em postular os seus direitos. Ela produz a extinção processual com resolução do mérito, conforme dispõe o art. 269, IV, do CPC.</a:t>
            </a:r>
          </a:p>
          <a:p>
            <a:pPr algn="just" fontAlgn="base"/>
            <a:r>
              <a:rPr lang="pt-BR" sz="2200" dirty="0">
                <a:latin typeface="Times New Roman" pitchFamily="18" charset="0"/>
                <a:cs typeface="Times New Roman" pitchFamily="18" charset="0"/>
              </a:rPr>
              <a:t>Com relação ao </a:t>
            </a:r>
            <a:r>
              <a:rPr lang="pt-BR" sz="2200" i="1" dirty="0">
                <a:latin typeface="Times New Roman" pitchFamily="18" charset="0"/>
                <a:cs typeface="Times New Roman" pitchFamily="18" charset="0"/>
              </a:rPr>
              <a:t>trabalhador urbano</a:t>
            </a:r>
            <a:r>
              <a:rPr lang="pt-BR" sz="2200" dirty="0">
                <a:latin typeface="Times New Roman" pitchFamily="18" charset="0"/>
                <a:cs typeface="Times New Roman" pitchFamily="18" charset="0"/>
              </a:rPr>
              <a:t>, a Constituição de 1988 desde a sua redação original, ou seja, mesmo antes da Emenda n. 28/2000, estabelece prazo prescricional de cinco anos, até o limite de dois anos após a extinção do contrato. Revogou, assim, a nova Carta o preceito contido no art. 11 da CLT, que dispunha prescrever </a:t>
            </a:r>
            <a:r>
              <a:rPr lang="pt-BR" sz="2200" i="1" dirty="0">
                <a:latin typeface="Times New Roman" pitchFamily="18" charset="0"/>
                <a:cs typeface="Times New Roman" pitchFamily="18" charset="0"/>
              </a:rPr>
              <a:t>em dois anos o direito de pleitear a reparação de qualquer ato infringente de dispositivo nela contido</a:t>
            </a:r>
            <a:r>
              <a:rPr lang="pt-BR" sz="2200" dirty="0">
                <a:latin typeface="Times New Roman" pitchFamily="18" charset="0"/>
                <a:cs typeface="Times New Roman" pitchFamily="18" charset="0"/>
              </a:rPr>
              <a:t>.</a:t>
            </a: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3135497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rmAutofit/>
          </a:bodyPr>
          <a:lstStyle/>
          <a:p>
            <a:pPr algn="just" fontAlgn="base"/>
            <a:r>
              <a:rPr lang="pt-BR" sz="2200" b="1" dirty="0">
                <a:latin typeface="Times New Roman" pitchFamily="18" charset="0"/>
                <a:cs typeface="Times New Roman" pitchFamily="18" charset="0"/>
              </a:rPr>
              <a:t>XXX – proibição de diferença de salários, de exercício de funções e de critério de admissão por motivo de sexo, idade, cor ou estado civil;</a:t>
            </a:r>
          </a:p>
          <a:p>
            <a:pPr algn="just" fontAlgn="base"/>
            <a:r>
              <a:rPr lang="pt-BR" sz="2200" dirty="0">
                <a:latin typeface="Times New Roman" pitchFamily="18" charset="0"/>
                <a:cs typeface="Times New Roman" pitchFamily="18" charset="0"/>
              </a:rPr>
              <a:t>O princípio da isonomia foi trazido para a Constituição pela sua inserção através deste e de outros incisos.</a:t>
            </a:r>
          </a:p>
          <a:p>
            <a:pPr algn="just" fontAlgn="base"/>
            <a:r>
              <a:rPr lang="pt-BR" sz="2200" dirty="0">
                <a:latin typeface="Times New Roman" pitchFamily="18" charset="0"/>
                <a:cs typeface="Times New Roman" pitchFamily="18" charset="0"/>
              </a:rPr>
              <a:t>Anteriormente era expresso nas consolidações das leis trabalhistas e previdenciárias.</a:t>
            </a:r>
          </a:p>
          <a:p>
            <a:pPr algn="just" fontAlgn="base"/>
            <a:r>
              <a:rPr lang="pt-BR" sz="2200" dirty="0">
                <a:latin typeface="Times New Roman" pitchFamily="18" charset="0"/>
                <a:cs typeface="Times New Roman" pitchFamily="18" charset="0"/>
              </a:rPr>
              <a:t>A Lei n. 9.029, de 13.04.95, proíbe a adoção de qualquer prática discriminatória e limitativa para efeito de acesso a relação de emprego, ou sua manutenção, por motivo de sexo, origem, raça, cor, estado civil, situação familiar ou idade.</a:t>
            </a: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89161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16632"/>
            <a:ext cx="8229600" cy="6009531"/>
          </a:xfrm>
        </p:spPr>
        <p:txBody>
          <a:bodyPr>
            <a:normAutofit/>
          </a:bodyPr>
          <a:lstStyle/>
          <a:p>
            <a:pPr algn="just" fontAlgn="base"/>
            <a:r>
              <a:rPr lang="pt-BR" sz="2200" b="1" dirty="0">
                <a:latin typeface="Times New Roman" pitchFamily="18" charset="0"/>
                <a:cs typeface="Times New Roman" pitchFamily="18" charset="0"/>
              </a:rPr>
              <a:t>XXXI – proibição de qualquer discriminação no tocante a salário e critérios de admissão do trabalhador portador de deficiência;</a:t>
            </a:r>
          </a:p>
          <a:p>
            <a:pPr algn="just" fontAlgn="base"/>
            <a:r>
              <a:rPr lang="pt-BR" sz="2200" dirty="0">
                <a:latin typeface="Times New Roman" pitchFamily="18" charset="0"/>
                <a:cs typeface="Times New Roman" pitchFamily="18" charset="0"/>
              </a:rPr>
              <a:t>Lei n. 7.853, de 24.10.89.</a:t>
            </a:r>
          </a:p>
          <a:p>
            <a:pPr algn="just" fontAlgn="base"/>
            <a:r>
              <a:rPr lang="pt-BR" sz="2200" b="1" dirty="0">
                <a:latin typeface="Times New Roman" pitchFamily="18" charset="0"/>
                <a:cs typeface="Times New Roman" pitchFamily="18" charset="0"/>
              </a:rPr>
              <a:t>XXXII – proibição de distinção entre trabalho manual, técnico e intelectual ou entre os profissionais respectivos;</a:t>
            </a:r>
          </a:p>
          <a:p>
            <a:pPr algn="just" fontAlgn="base"/>
            <a:r>
              <a:rPr lang="pt-BR" sz="2200" dirty="0">
                <a:latin typeface="Times New Roman" pitchFamily="18" charset="0"/>
                <a:cs typeface="Times New Roman" pitchFamily="18" charset="0"/>
              </a:rPr>
              <a:t>“A Constituição da República proíbe distinção entre trabalho manual, técnico e intelectual ou entre os profissionais respectivos (art. 7º, XXXII, CF/88). A partir dessa vedação expressa, o tema referente a trabalhadores intelectuais perde maior relevância, por não se encontrar diversidade legislativa a partir desse específico critério. O princípio, na verdade, é clássico na tradição constitucional do país, inserindo-se na Carta de 1934 (art. 12, § 2º), de 1946 (art. 157, parágrafo único) e mesmo na Constituição de 1967/69. Insculpe-se também no art. 3º, parágrafo único, da Consolidação das Leis do Trabalho.</a:t>
            </a: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5755461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88640"/>
            <a:ext cx="8229600" cy="5937523"/>
          </a:xfrm>
        </p:spPr>
        <p:txBody>
          <a:bodyPr>
            <a:normAutofit fontScale="70000" lnSpcReduction="20000"/>
          </a:bodyPr>
          <a:lstStyle/>
          <a:p>
            <a:pPr algn="just" fontAlgn="base"/>
            <a:r>
              <a:rPr lang="pt-BR" b="1" dirty="0">
                <a:latin typeface="Times New Roman" pitchFamily="18" charset="0"/>
                <a:cs typeface="Times New Roman" pitchFamily="18" charset="0"/>
              </a:rPr>
              <a:t>XXXIII – proibição de trabalho noturno, perigoso ou insalubre a menores de 18 (dezoito) anos e de qualquer trabalho a menores de 16 (dezesseis) anos, salvo na condição de aprendiz, a partir de 14 (quatorze) anos;</a:t>
            </a:r>
          </a:p>
          <a:p>
            <a:pPr algn="just" fontAlgn="base"/>
            <a:r>
              <a:rPr lang="pt-BR" b="1" dirty="0">
                <a:latin typeface="Times New Roman" pitchFamily="18" charset="0"/>
                <a:cs typeface="Times New Roman" pitchFamily="18" charset="0"/>
              </a:rPr>
              <a:t>XXXIV – igualdade de direitos entre o trabalhador com vínculo empregatício permanente e o trabalhador avulso.</a:t>
            </a:r>
          </a:p>
          <a:p>
            <a:pPr algn="just" fontAlgn="base"/>
            <a:r>
              <a:rPr lang="pt-BR" b="1" dirty="0">
                <a:latin typeface="Times New Roman" pitchFamily="18" charset="0"/>
                <a:cs typeface="Times New Roman" pitchFamily="18" charset="0"/>
              </a:rPr>
              <a:t>Parágrafo único. São assegurados à categoria dos trabalhadores domésticos os direitos previstos nos incisos IV, VI, VIII, XV, XVII, XVIII, XIX, XXI e XXIV, bem como a sua integração à previdência social.</a:t>
            </a:r>
          </a:p>
          <a:p>
            <a:pPr algn="just" fontAlgn="base"/>
            <a:r>
              <a:rPr lang="pt-BR" dirty="0">
                <a:latin typeface="Times New Roman" pitchFamily="18" charset="0"/>
                <a:cs typeface="Times New Roman" pitchFamily="18" charset="0"/>
              </a:rPr>
              <a:t>É a Lei n. 5.859/72 que regulamenta o trabalho doméstico.</a:t>
            </a:r>
          </a:p>
          <a:p>
            <a:pPr algn="just" fontAlgn="base"/>
            <a:r>
              <a:rPr lang="pt-BR" dirty="0">
                <a:latin typeface="Times New Roman" pitchFamily="18" charset="0"/>
                <a:cs typeface="Times New Roman" pitchFamily="18" charset="0"/>
              </a:rPr>
              <a:t>“Tecnicamente, empregado doméstico é a pessoa física que presta com pessoalidade, onerosidade e </a:t>
            </a:r>
            <a:r>
              <a:rPr lang="pt-BR" dirty="0" err="1">
                <a:latin typeface="Times New Roman" pitchFamily="18" charset="0"/>
                <a:cs typeface="Times New Roman" pitchFamily="18" charset="0"/>
              </a:rPr>
              <a:t>subordinadamente</a:t>
            </a:r>
            <a:r>
              <a:rPr lang="pt-BR" dirty="0">
                <a:latin typeface="Times New Roman" pitchFamily="18" charset="0"/>
                <a:cs typeface="Times New Roman" pitchFamily="18" charset="0"/>
              </a:rPr>
              <a:t>, serviços de natureza contínua e de finalidade não lucrativa à pessoa ou à família em função do âmbito residencial destas” ((Maurício Godinho Delgado </a:t>
            </a:r>
            <a:r>
              <a:rPr lang="pt-BR" i="1" dirty="0">
                <a:latin typeface="Times New Roman" pitchFamily="18" charset="0"/>
                <a:cs typeface="Times New Roman" pitchFamily="18" charset="0"/>
              </a:rPr>
              <a:t>in</a:t>
            </a:r>
            <a:r>
              <a:rPr lang="pt-BR" dirty="0">
                <a:latin typeface="Times New Roman" pitchFamily="18" charset="0"/>
                <a:cs typeface="Times New Roman" pitchFamily="18" charset="0"/>
              </a:rPr>
              <a:t> </a:t>
            </a:r>
            <a:r>
              <a:rPr lang="pt-BR" u="sng" dirty="0">
                <a:latin typeface="Times New Roman" pitchFamily="18" charset="0"/>
                <a:cs typeface="Times New Roman" pitchFamily="18" charset="0"/>
              </a:rPr>
              <a:t>Curso de Direito do Trabalho</a:t>
            </a:r>
            <a:r>
              <a:rPr lang="pt-BR" dirty="0">
                <a:latin typeface="Times New Roman" pitchFamily="18" charset="0"/>
                <a:cs typeface="Times New Roman" pitchFamily="18" charset="0"/>
              </a:rPr>
              <a:t>. 4.ed. São Paulo: </a:t>
            </a:r>
            <a:r>
              <a:rPr lang="pt-BR" dirty="0" err="1">
                <a:latin typeface="Times New Roman" pitchFamily="18" charset="0"/>
                <a:cs typeface="Times New Roman" pitchFamily="18" charset="0"/>
              </a:rPr>
              <a:t>LTr</a:t>
            </a:r>
            <a:r>
              <a:rPr lang="pt-BR" dirty="0">
                <a:latin typeface="Times New Roman" pitchFamily="18" charset="0"/>
                <a:cs typeface="Times New Roman" pitchFamily="18" charset="0"/>
              </a:rPr>
              <a:t>., 2005, p.365).</a:t>
            </a:r>
          </a:p>
          <a:p>
            <a:pPr algn="just" fontAlgn="base"/>
            <a:r>
              <a:rPr lang="pt-BR" dirty="0">
                <a:latin typeface="Times New Roman" pitchFamily="18" charset="0"/>
                <a:cs typeface="Times New Roman" pitchFamily="18" charset="0"/>
              </a:rPr>
              <a:t>Os domésticos tiveram vários direitos que antes não lhes eram reconhecidos elevados ao nível constitucional, o que representou um grande avanço na proteção destes trabalhadores.</a:t>
            </a:r>
          </a:p>
          <a:p>
            <a:pPr algn="just"/>
            <a:endParaRPr lang="pt-BR" dirty="0">
              <a:latin typeface="Times New Roman" pitchFamily="18" charset="0"/>
              <a:cs typeface="Times New Roman" pitchFamily="18" charset="0"/>
            </a:endParaRPr>
          </a:p>
        </p:txBody>
      </p:sp>
    </p:spTree>
    <p:extLst>
      <p:ext uri="{BB962C8B-B14F-4D97-AF65-F5344CB8AC3E}">
        <p14:creationId xmlns:p14="http://schemas.microsoft.com/office/powerpoint/2010/main" val="269449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4000" dirty="0" smtClean="0">
                <a:latin typeface="Times New Roman" pitchFamily="18" charset="0"/>
                <a:cs typeface="Times New Roman" pitchFamily="18" charset="0"/>
              </a:rPr>
              <a:t>Apresentação da Constituição Federal de 1988</a:t>
            </a:r>
            <a:endParaRPr lang="pt-BR" sz="4000"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fontScale="32500" lnSpcReduction="20000"/>
          </a:bodyPr>
          <a:lstStyle/>
          <a:p>
            <a:pPr algn="just"/>
            <a:r>
              <a:rPr lang="pt-BR" sz="5500" dirty="0" smtClean="0">
                <a:latin typeface="Times New Roman" pitchFamily="18" charset="0"/>
                <a:cs typeface="Times New Roman" pitchFamily="18" charset="0"/>
              </a:rPr>
              <a:t>A </a:t>
            </a:r>
            <a:r>
              <a:rPr lang="pt-BR" sz="5500" dirty="0">
                <a:latin typeface="Times New Roman" pitchFamily="18" charset="0"/>
                <a:cs typeface="Times New Roman" pitchFamily="18" charset="0"/>
              </a:rPr>
              <a:t>Constituição Federal de 1988 é um marco na conquista de direitos na história brasileira. Chamada por alguns de “Constituição Cidadã”, questionada por outros pelo fato de, na prática, não ter sido o resultado de uma Assembleia Constituinte verdadeiramente popular, democrática e cidadã. O fato é que houve uma participação massiva da sociedade civil no processo constituinte. E não apenas houve um processo massivo de participação nesse processo como é possível afirmar, com base em Raquel </a:t>
            </a:r>
            <a:r>
              <a:rPr lang="pt-BR" sz="5500" dirty="0" err="1">
                <a:latin typeface="Times New Roman" pitchFamily="18" charset="0"/>
                <a:cs typeface="Times New Roman" pitchFamily="18" charset="0"/>
              </a:rPr>
              <a:t>Raichelis</a:t>
            </a:r>
            <a:r>
              <a:rPr lang="pt-BR" sz="5500" dirty="0">
                <a:latin typeface="Times New Roman" pitchFamily="18" charset="0"/>
                <a:cs typeface="Times New Roman" pitchFamily="18" charset="0"/>
              </a:rPr>
              <a:t> (1998) que a partir da aprovação da Constituição de 1988 o tema da participação da sociedade ganha novos contornos e dimensões na </a:t>
            </a:r>
            <a:r>
              <a:rPr lang="pt-BR" sz="5500" i="1" dirty="0">
                <a:latin typeface="Times New Roman" pitchFamily="18" charset="0"/>
                <a:cs typeface="Times New Roman" pitchFamily="18" charset="0"/>
              </a:rPr>
              <a:t>esfera pública</a:t>
            </a:r>
            <a:r>
              <a:rPr lang="pt-BR" sz="5500" dirty="0">
                <a:latin typeface="Times New Roman" pitchFamily="18" charset="0"/>
                <a:cs typeface="Times New Roman" pitchFamily="18" charset="0"/>
              </a:rPr>
              <a:t>. “A Constituição de 1988 abriu espaço, por meio de legislação específica, para práticas participativas nas áreas </a:t>
            </a:r>
            <a:r>
              <a:rPr lang="pt-BR" sz="5500" dirty="0" smtClean="0">
                <a:latin typeface="Times New Roman" pitchFamily="18" charset="0"/>
                <a:cs typeface="Times New Roman" pitchFamily="18" charset="0"/>
              </a:rPr>
              <a:t>de políticas públicas, </a:t>
            </a:r>
            <a:r>
              <a:rPr lang="pt-BR" sz="5500" dirty="0">
                <a:latin typeface="Times New Roman" pitchFamily="18" charset="0"/>
                <a:cs typeface="Times New Roman" pitchFamily="18" charset="0"/>
              </a:rPr>
              <a:t>em particular </a:t>
            </a:r>
            <a:r>
              <a:rPr lang="pt-BR" sz="5500" dirty="0" smtClean="0">
                <a:latin typeface="Times New Roman" pitchFamily="18" charset="0"/>
                <a:cs typeface="Times New Roman" pitchFamily="18" charset="0"/>
              </a:rPr>
              <a:t>na saúde, </a:t>
            </a:r>
            <a:r>
              <a:rPr lang="pt-BR" sz="5500" dirty="0">
                <a:latin typeface="Times New Roman" pitchFamily="18" charset="0"/>
                <a:cs typeface="Times New Roman" pitchFamily="18" charset="0"/>
              </a:rPr>
              <a:t>na assistência social, </a:t>
            </a:r>
            <a:r>
              <a:rPr lang="pt-BR" sz="5500" dirty="0" smtClean="0">
                <a:latin typeface="Times New Roman" pitchFamily="18" charset="0"/>
                <a:cs typeface="Times New Roman" pitchFamily="18" charset="0"/>
              </a:rPr>
              <a:t>nas politicas urbanas</a:t>
            </a:r>
            <a:r>
              <a:rPr lang="pt-BR" sz="5500" dirty="0">
                <a:latin typeface="Times New Roman" pitchFamily="18" charset="0"/>
                <a:cs typeface="Times New Roman" pitchFamily="18" charset="0"/>
              </a:rPr>
              <a:t> e </a:t>
            </a:r>
            <a:r>
              <a:rPr lang="pt-BR" sz="5500" dirty="0" smtClean="0">
                <a:latin typeface="Times New Roman" pitchFamily="18" charset="0"/>
                <a:cs typeface="Times New Roman" pitchFamily="18" charset="0"/>
              </a:rPr>
              <a:t>no meio ambiente” </a:t>
            </a:r>
            <a:r>
              <a:rPr lang="pt-BR" sz="5500" dirty="0">
                <a:latin typeface="Times New Roman" pitchFamily="18" charset="0"/>
                <a:cs typeface="Times New Roman" pitchFamily="18" charset="0"/>
              </a:rPr>
              <a:t>(AVRITZER, 2009, p. 29-30), seja através de plebiscitos, referendos e projetos de lei de iniciativa popular (BRASIL, 2015, art. 14, incisos I, II e III; art. 27, parágrafo 4º; art. 29. Incisos XII e XIII), seja através da participação na gestão das políticas de seguridade social (BRASIL, 2015, art. 194), de assistência social (BRASIL, 2015, art. 204) ou dos programas de assistência à saúde da criança e do adolescente (BRASIL, 2015, art. 227</a:t>
            </a:r>
            <a:r>
              <a:rPr lang="pt-BR" sz="5500" dirty="0" smtClean="0">
                <a:latin typeface="Times New Roman" pitchFamily="18" charset="0"/>
                <a:cs typeface="Times New Roman" pitchFamily="18" charset="0"/>
              </a:rPr>
              <a:t>).</a:t>
            </a:r>
          </a:p>
          <a:p>
            <a:pPr marL="0" indent="0" algn="just">
              <a:buNone/>
            </a:pPr>
            <a:r>
              <a:rPr lang="pt-BR" sz="2400" dirty="0"/>
              <a:t/>
            </a:r>
            <a:br>
              <a:rPr lang="pt-BR" sz="2400" dirty="0"/>
            </a:br>
            <a:r>
              <a:rPr lang="pt-BR" sz="2400" dirty="0"/>
              <a:t/>
            </a:r>
            <a:br>
              <a:rPr lang="pt-BR" sz="2400" dirty="0"/>
            </a:b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2347977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rmAutofit fontScale="70000" lnSpcReduction="20000"/>
          </a:bodyPr>
          <a:lstStyle/>
          <a:p>
            <a:pPr algn="just"/>
            <a:r>
              <a:rPr lang="pt-BR" dirty="0">
                <a:latin typeface="Times New Roman" pitchFamily="18" charset="0"/>
                <a:cs typeface="Times New Roman" pitchFamily="18" charset="0"/>
              </a:rPr>
              <a:t>A década de 1980 é marcada por um otimismo de participação da sociedade no exercício dos direitos políticos em contraposição ao regime ditatorial brasileiro. O movimento das “Diretas Já” que antecede a Constituinte de 1988 é um marco neste processo e levou multidões às ruas e praças públicas exigindo eleições diretas para presidência da República. No desdobramento destas lutas estavam os movimentos sociais que se organizavam em torno de uma maior participação da sociedade civil nas relações de poder culminando com a convocação da Assembleia Nacional Constituinte (ANC) de 1987. Houve uma proposta de uma Constituinte congressual que era o oposto de várias manifestações da sociedade civil que pautou as discussões em torno da PEC (Projeto de Emenda Constitucional) nº 43 e os próprios trabalhos dos constituintes posteriormente eleitos. À sociedade civil restou o esforço de mobilização de buscar o compromisso de candidatos e partidos que iriam compor a Constituinte e participar das Audiências Públicas que foram realizadas dentro do cronograma da ANC com a participação de entidades representativas de diferentes segmentos da sociedade onde era possível sugerir propostas que seriam encaminhadas às subcomissões que comporiam a ANC.</a:t>
            </a:r>
          </a:p>
          <a:p>
            <a:pPr algn="just"/>
            <a:r>
              <a:rPr lang="pt-BR" dirty="0">
                <a:latin typeface="Times New Roman" pitchFamily="18" charset="0"/>
                <a:cs typeface="Times New Roman" pitchFamily="18" charset="0"/>
              </a:rPr>
              <a:t> </a:t>
            </a:r>
          </a:p>
        </p:txBody>
      </p:sp>
    </p:spTree>
    <p:extLst>
      <p:ext uri="{BB962C8B-B14F-4D97-AF65-F5344CB8AC3E}">
        <p14:creationId xmlns:p14="http://schemas.microsoft.com/office/powerpoint/2010/main" val="2415786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Supremacia das Normas Constitucionais</a:t>
            </a:r>
            <a:endParaRPr lang="pt-BR" dirty="0"/>
          </a:p>
        </p:txBody>
      </p:sp>
      <p:sp>
        <p:nvSpPr>
          <p:cNvPr id="3" name="Espaço Reservado para Conteúdo 2"/>
          <p:cNvSpPr>
            <a:spLocks noGrp="1"/>
          </p:cNvSpPr>
          <p:nvPr>
            <p:ph idx="1"/>
          </p:nvPr>
        </p:nvSpPr>
        <p:spPr/>
        <p:txBody>
          <a:bodyPr>
            <a:normAutofit/>
          </a:bodyPr>
          <a:lstStyle/>
          <a:p>
            <a:pPr algn="just"/>
            <a:r>
              <a:rPr lang="pt-BR" sz="2200" dirty="0">
                <a:latin typeface="Times New Roman" pitchFamily="18" charset="0"/>
                <a:cs typeface="Times New Roman" pitchFamily="18" charset="0"/>
              </a:rPr>
              <a:t>A Constituição está no ápice do ordenamento jurídico constitucional e nenhuma norma jurídica pode contrariá-la material ou formalmente, sob pena de inconstitucionalidade</a:t>
            </a:r>
            <a:r>
              <a:rPr lang="pt-BR" sz="2200" dirty="0" smtClean="0">
                <a:latin typeface="Times New Roman" pitchFamily="18" charset="0"/>
                <a:cs typeface="Times New Roman" pitchFamily="18" charset="0"/>
              </a:rPr>
              <a:t>.</a:t>
            </a:r>
          </a:p>
          <a:p>
            <a:pPr algn="just"/>
            <a:r>
              <a:rPr lang="pt-BR" sz="2200" dirty="0">
                <a:latin typeface="Times New Roman" pitchFamily="18" charset="0"/>
                <a:cs typeface="Times New Roman" pitchFamily="18" charset="0"/>
              </a:rPr>
              <a:t>A estrutura criada por Kelsen consagra a supremacia da Norma Constitucional e estabelece uma dependência entre as normas escalonadas, já que a norma de grau inferior sempre será válida se, e somente se, fundar-se nas normas superiores. </a:t>
            </a:r>
          </a:p>
        </p:txBody>
      </p:sp>
    </p:spTree>
    <p:extLst>
      <p:ext uri="{BB962C8B-B14F-4D97-AF65-F5344CB8AC3E}">
        <p14:creationId xmlns:p14="http://schemas.microsoft.com/office/powerpoint/2010/main" val="22359983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latin typeface="Times New Roman" pitchFamily="18" charset="0"/>
                <a:cs typeface="Times New Roman" pitchFamily="18" charset="0"/>
              </a:rPr>
              <a:t>Hierarquia das Normas Constitucionais</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457200" y="1268760"/>
            <a:ext cx="8229600" cy="5472608"/>
          </a:xfrm>
        </p:spPr>
        <p:txBody>
          <a:bodyPr>
            <a:noAutofit/>
          </a:bodyPr>
          <a:lstStyle/>
          <a:p>
            <a:pPr algn="just"/>
            <a:r>
              <a:rPr lang="pt-BR" sz="2000" dirty="0" smtClean="0">
                <a:latin typeface="Times New Roman" pitchFamily="18" charset="0"/>
                <a:cs typeface="Times New Roman" pitchFamily="18" charset="0"/>
              </a:rPr>
              <a:t>A teoria da hierarquia das normas jurídicas é um sistema de escalonamento de subordinação.</a:t>
            </a:r>
            <a:endParaRPr lang="pt-BR" sz="2000" dirty="0">
              <a:latin typeface="Times New Roman" pitchFamily="18" charset="0"/>
              <a:cs typeface="Times New Roman" pitchFamily="18" charset="0"/>
            </a:endParaRPr>
          </a:p>
          <a:p>
            <a:pPr algn="just" fontAlgn="base"/>
            <a:r>
              <a:rPr lang="pt-BR" sz="2000" dirty="0">
                <a:latin typeface="Times New Roman" pitchFamily="18" charset="0"/>
                <a:cs typeface="Times New Roman" pitchFamily="18" charset="0"/>
              </a:rPr>
              <a:t>É a graduação de autoridade das normas, que é a base de toda composição e andamento do progresso, pois para que tal seja possível, é necessário que se atenha ao que dispõe as regras hierárquicas. </a:t>
            </a:r>
          </a:p>
          <a:p>
            <a:pPr algn="just" fontAlgn="base"/>
            <a:r>
              <a:rPr lang="pt-BR" sz="2000" dirty="0">
                <a:latin typeface="Times New Roman" pitchFamily="18" charset="0"/>
                <a:cs typeface="Times New Roman" pitchFamily="18" charset="0"/>
              </a:rPr>
              <a:t>Ela foi proposta primeiramente por </a:t>
            </a:r>
            <a:r>
              <a:rPr lang="pt-BR" sz="2000" dirty="0" smtClean="0">
                <a:latin typeface="Times New Roman" pitchFamily="18" charset="0"/>
                <a:cs typeface="Times New Roman" pitchFamily="18" charset="0"/>
              </a:rPr>
              <a:t>Hans Kelsen, </a:t>
            </a:r>
            <a:r>
              <a:rPr lang="pt-BR" sz="2000" dirty="0">
                <a:latin typeface="Times New Roman" pitchFamily="18" charset="0"/>
                <a:cs typeface="Times New Roman" pitchFamily="18" charset="0"/>
              </a:rPr>
              <a:t>jurista alemão do século passado, que também é chamada de “Pirâmide de Kelsen”. No Brasil, a Pirâmide de Kelsen é de fácil visualização, quando olhamos para o sistema jurídico pátrio:</a:t>
            </a:r>
          </a:p>
          <a:p>
            <a:pPr algn="just" fontAlgn="base"/>
            <a:r>
              <a:rPr lang="pt-BR" sz="2000" dirty="0">
                <a:latin typeface="Times New Roman" pitchFamily="18" charset="0"/>
                <a:cs typeface="Times New Roman" pitchFamily="18" charset="0"/>
              </a:rPr>
              <a:t>Constituição </a:t>
            </a:r>
            <a:r>
              <a:rPr lang="pt-BR" sz="2000" dirty="0" smtClean="0">
                <a:latin typeface="Times New Roman" pitchFamily="18" charset="0"/>
                <a:cs typeface="Times New Roman" pitchFamily="18" charset="0"/>
              </a:rPr>
              <a:t>Federal.</a:t>
            </a:r>
            <a:endParaRPr lang="pt-BR" sz="2000" dirty="0">
              <a:latin typeface="Times New Roman" pitchFamily="18" charset="0"/>
              <a:cs typeface="Times New Roman" pitchFamily="18" charset="0"/>
            </a:endParaRPr>
          </a:p>
          <a:p>
            <a:pPr algn="just" fontAlgn="base"/>
            <a:r>
              <a:rPr lang="pt-BR" sz="2000" dirty="0">
                <a:latin typeface="Times New Roman" pitchFamily="18" charset="0"/>
                <a:cs typeface="Times New Roman" pitchFamily="18" charset="0"/>
              </a:rPr>
              <a:t>Emenda à </a:t>
            </a:r>
            <a:r>
              <a:rPr lang="pt-BR" sz="2000" dirty="0" smtClean="0">
                <a:latin typeface="Times New Roman" pitchFamily="18" charset="0"/>
                <a:cs typeface="Times New Roman" pitchFamily="18" charset="0"/>
              </a:rPr>
              <a:t>Constituição</a:t>
            </a:r>
            <a:r>
              <a:rPr lang="pt-BR" sz="2000" dirty="0">
                <a:latin typeface="Times New Roman" pitchFamily="18" charset="0"/>
                <a:cs typeface="Times New Roman" pitchFamily="18" charset="0"/>
              </a:rPr>
              <a:t>.</a:t>
            </a:r>
            <a:endParaRPr lang="pt-BR" sz="2000" dirty="0" smtClean="0">
              <a:latin typeface="Times New Roman" pitchFamily="18" charset="0"/>
              <a:cs typeface="Times New Roman" pitchFamily="18" charset="0"/>
            </a:endParaRPr>
          </a:p>
          <a:p>
            <a:pPr algn="just" fontAlgn="base"/>
            <a:r>
              <a:rPr lang="pt-BR" sz="2000" dirty="0" smtClean="0">
                <a:latin typeface="Times New Roman" pitchFamily="18" charset="0"/>
                <a:cs typeface="Times New Roman" pitchFamily="18" charset="0"/>
              </a:rPr>
              <a:t>Leis complementares</a:t>
            </a:r>
            <a:r>
              <a:rPr lang="pt-BR" sz="2000" dirty="0">
                <a:latin typeface="Times New Roman" pitchFamily="18" charset="0"/>
                <a:cs typeface="Times New Roman" pitchFamily="18" charset="0"/>
              </a:rPr>
              <a:t>.</a:t>
            </a:r>
            <a:endParaRPr lang="pt-BR" sz="2000" dirty="0" smtClean="0">
              <a:latin typeface="Times New Roman" pitchFamily="18" charset="0"/>
              <a:cs typeface="Times New Roman" pitchFamily="18" charset="0"/>
            </a:endParaRPr>
          </a:p>
          <a:p>
            <a:pPr algn="just" fontAlgn="base"/>
            <a:r>
              <a:rPr lang="pt-BR" sz="2000" dirty="0" smtClean="0">
                <a:latin typeface="Times New Roman" pitchFamily="18" charset="0"/>
                <a:cs typeface="Times New Roman" pitchFamily="18" charset="0"/>
              </a:rPr>
              <a:t>Leis Ordinárias</a:t>
            </a:r>
            <a:r>
              <a:rPr lang="pt-BR" sz="2000" dirty="0">
                <a:latin typeface="Times New Roman" pitchFamily="18" charset="0"/>
                <a:cs typeface="Times New Roman" pitchFamily="18" charset="0"/>
              </a:rPr>
              <a:t>.</a:t>
            </a:r>
            <a:endParaRPr lang="pt-BR" sz="2000" dirty="0" smtClean="0">
              <a:latin typeface="Times New Roman" pitchFamily="18" charset="0"/>
              <a:cs typeface="Times New Roman" pitchFamily="18" charset="0"/>
            </a:endParaRPr>
          </a:p>
          <a:p>
            <a:pPr algn="just" fontAlgn="base"/>
            <a:r>
              <a:rPr lang="pt-BR" sz="2000" dirty="0" smtClean="0">
                <a:latin typeface="Times New Roman" pitchFamily="18" charset="0"/>
                <a:cs typeface="Times New Roman" pitchFamily="18" charset="0"/>
              </a:rPr>
              <a:t>Leis delegadas.</a:t>
            </a:r>
          </a:p>
          <a:p>
            <a:pPr algn="just" fontAlgn="base"/>
            <a:r>
              <a:rPr lang="pt-BR" sz="2000" dirty="0" smtClean="0">
                <a:latin typeface="Times New Roman" pitchFamily="18" charset="0"/>
                <a:cs typeface="Times New Roman" pitchFamily="18" charset="0"/>
              </a:rPr>
              <a:t>Medidas Provisórias</a:t>
            </a:r>
            <a:r>
              <a:rPr lang="pt-BR" sz="2000" dirty="0">
                <a:latin typeface="Times New Roman" pitchFamily="18" charset="0"/>
                <a:cs typeface="Times New Roman" pitchFamily="18" charset="0"/>
              </a:rPr>
              <a:t>.</a:t>
            </a:r>
          </a:p>
        </p:txBody>
      </p:sp>
    </p:spTree>
    <p:extLst>
      <p:ext uri="{BB962C8B-B14F-4D97-AF65-F5344CB8AC3E}">
        <p14:creationId xmlns:p14="http://schemas.microsoft.com/office/powerpoint/2010/main" val="9071213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rmAutofit fontScale="77500" lnSpcReduction="20000"/>
          </a:bodyPr>
          <a:lstStyle/>
          <a:p>
            <a:pPr algn="just" fontAlgn="base"/>
            <a:r>
              <a:rPr lang="pt-BR" sz="2900" b="1" dirty="0">
                <a:latin typeface="Times New Roman" pitchFamily="18" charset="0"/>
                <a:cs typeface="Times New Roman" pitchFamily="18" charset="0"/>
              </a:rPr>
              <a:t>Constituição Federal</a:t>
            </a:r>
          </a:p>
          <a:p>
            <a:pPr marL="0" indent="0" algn="just" fontAlgn="base">
              <a:buNone/>
            </a:pPr>
            <a:endParaRPr lang="pt-BR" sz="2900" dirty="0">
              <a:latin typeface="Times New Roman" pitchFamily="18" charset="0"/>
              <a:cs typeface="Times New Roman" pitchFamily="18" charset="0"/>
            </a:endParaRPr>
          </a:p>
          <a:p>
            <a:pPr algn="just" fontAlgn="base"/>
            <a:r>
              <a:rPr lang="pt-BR" sz="2900" dirty="0">
                <a:latin typeface="Times New Roman" pitchFamily="18" charset="0"/>
                <a:cs typeface="Times New Roman" pitchFamily="18" charset="0"/>
              </a:rPr>
              <a:t>Tem seu fundamento na Soberania Nacional, ou seja, na independência e exclusividade de resolução de questões internas, e organização político-jurídica do país. Quanto aos assuntos de que trata a CF, ela é a lei fundamental, já que organiza os elementos essenciais do Estado. Eis porque ela é o cume da Pirâmide de Kelsen: Ela é a expressão do Poder organizacional, estatal que emana dos cidadãos e para ele é feita por seus representantes eleitos.</a:t>
            </a:r>
          </a:p>
          <a:p>
            <a:pPr marL="0" indent="0" algn="just" fontAlgn="base">
              <a:buNone/>
            </a:pPr>
            <a:endParaRPr lang="pt-BR" sz="2900" dirty="0">
              <a:latin typeface="Times New Roman" pitchFamily="18" charset="0"/>
              <a:cs typeface="Times New Roman" pitchFamily="18" charset="0"/>
            </a:endParaRPr>
          </a:p>
          <a:p>
            <a:pPr marL="0" indent="0" algn="just" fontAlgn="base">
              <a:buNone/>
            </a:pPr>
            <a:endParaRPr lang="pt-BR" sz="2900" dirty="0">
              <a:latin typeface="Times New Roman" pitchFamily="18" charset="0"/>
              <a:cs typeface="Times New Roman" pitchFamily="18" charset="0"/>
            </a:endParaRPr>
          </a:p>
          <a:p>
            <a:pPr algn="just" fontAlgn="base"/>
            <a:r>
              <a:rPr lang="pt-BR" sz="2900" b="1" dirty="0">
                <a:latin typeface="Times New Roman" pitchFamily="18" charset="0"/>
                <a:cs typeface="Times New Roman" pitchFamily="18" charset="0"/>
              </a:rPr>
              <a:t>Emendas Constitucionais</a:t>
            </a:r>
          </a:p>
          <a:p>
            <a:pPr marL="0" indent="0" algn="just" fontAlgn="base">
              <a:buNone/>
            </a:pPr>
            <a:endParaRPr lang="pt-BR" sz="2900" dirty="0">
              <a:latin typeface="Times New Roman" pitchFamily="18" charset="0"/>
              <a:cs typeface="Times New Roman" pitchFamily="18" charset="0"/>
            </a:endParaRPr>
          </a:p>
          <a:p>
            <a:pPr algn="just" fontAlgn="base"/>
            <a:r>
              <a:rPr lang="pt-BR" sz="2900" dirty="0">
                <a:latin typeface="Times New Roman" pitchFamily="18" charset="0"/>
                <a:cs typeface="Times New Roman" pitchFamily="18" charset="0"/>
              </a:rPr>
              <a:t>A emenda é uma modificação na Constituição que deve ser aprovada por 3/5 do Congresso, em dois turnos. Não podem ser objeto de emenda as cláusulas pétreas, isto é, as que se preveem o voto direto, secreto, universal e periódico, à separação de poderes e aos direitos e garantias individuais. </a:t>
            </a:r>
          </a:p>
          <a:p>
            <a:endParaRPr lang="pt-BR" dirty="0"/>
          </a:p>
        </p:txBody>
      </p:sp>
    </p:spTree>
    <p:extLst>
      <p:ext uri="{BB962C8B-B14F-4D97-AF65-F5344CB8AC3E}">
        <p14:creationId xmlns:p14="http://schemas.microsoft.com/office/powerpoint/2010/main" val="1974083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latin typeface="Times New Roman" pitchFamily="18" charset="0"/>
                <a:cs typeface="Times New Roman" pitchFamily="18" charset="0"/>
              </a:rPr>
              <a:t>Histórico</a:t>
            </a:r>
            <a:endParaRPr lang="pt-BR" sz="4000"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fontScale="70000" lnSpcReduction="20000"/>
          </a:bodyPr>
          <a:lstStyle/>
          <a:p>
            <a:pPr algn="just"/>
            <a:r>
              <a:rPr lang="pt-BR" dirty="0">
                <a:latin typeface="Times New Roman" pitchFamily="18" charset="0"/>
                <a:cs typeface="Times New Roman" pitchFamily="18" charset="0"/>
              </a:rPr>
              <a:t>Abolida a escravidão, em 1888, os trabalhadores nas indústrias emergentes, muitos deles imigrantes, com tradição sindicalista </a:t>
            </a:r>
            <a:r>
              <a:rPr lang="pt-BR" dirty="0" err="1">
                <a:latin typeface="Times New Roman" pitchFamily="18" charset="0"/>
                <a:cs typeface="Times New Roman" pitchFamily="18" charset="0"/>
              </a:rPr>
              <a:t>européia</a:t>
            </a:r>
            <a:r>
              <a:rPr lang="pt-BR" dirty="0">
                <a:latin typeface="Times New Roman" pitchFamily="18" charset="0"/>
                <a:cs typeface="Times New Roman" pitchFamily="18" charset="0"/>
              </a:rPr>
              <a:t>, passaram a exigir medidas de proteção legal; até cerca de 1920, a ação dos anarquistas repercutiu fortemente no movimento trabalhista; as primeiras normas jurídicas sobre sindicato são do início do século XX; o Código Civil de 1916 dispunha sobre locação de serviços, e é considerado o antecedente histórico do contrato individual de trabalho na legislação posterior; na década de 30, com a política trabalhista de Getúlio Vargas, influenciada pelo modelo corporativista italiano, reestruturou-se a ordem jurídica trabalhista no Brasil. Assim, os fatos, valores e suas implicações, produziram um direito de proteção ao trabalhador, mediante normas jurídicas, a que se deu o nome de DIREITO DO TRABALHO.</a:t>
            </a:r>
          </a:p>
          <a:p>
            <a:r>
              <a:rPr lang="pt-BR" dirty="0" smtClean="0"/>
              <a:t/>
            </a:r>
            <a:br>
              <a:rPr lang="pt-BR" dirty="0" smtClean="0"/>
            </a:br>
            <a:endParaRPr lang="pt-BR" dirty="0"/>
          </a:p>
        </p:txBody>
      </p:sp>
    </p:spTree>
    <p:extLst>
      <p:ext uri="{BB962C8B-B14F-4D97-AF65-F5344CB8AC3E}">
        <p14:creationId xmlns:p14="http://schemas.microsoft.com/office/powerpoint/2010/main" val="3519097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Autofit/>
          </a:bodyPr>
          <a:lstStyle/>
          <a:p>
            <a:pPr algn="just" fontAlgn="base"/>
            <a:r>
              <a:rPr lang="pt-BR" sz="2200" b="1" dirty="0">
                <a:latin typeface="Times New Roman" pitchFamily="18" charset="0"/>
                <a:cs typeface="Times New Roman" pitchFamily="18" charset="0"/>
              </a:rPr>
              <a:t>Leis Complementares</a:t>
            </a:r>
          </a:p>
          <a:p>
            <a:pPr marL="0" indent="0" algn="just" fontAlgn="base">
              <a:buNone/>
            </a:pPr>
            <a:endParaRPr lang="pt-BR" sz="2200" dirty="0">
              <a:latin typeface="Times New Roman" pitchFamily="18" charset="0"/>
              <a:cs typeface="Times New Roman" pitchFamily="18" charset="0"/>
            </a:endParaRPr>
          </a:p>
          <a:p>
            <a:pPr algn="just" fontAlgn="base"/>
            <a:r>
              <a:rPr lang="pt-BR" sz="2200" dirty="0">
                <a:latin typeface="Times New Roman" pitchFamily="18" charset="0"/>
                <a:cs typeface="Times New Roman" pitchFamily="18" charset="0"/>
              </a:rPr>
              <a:t>A Lei Complementar tem um processo de aprovação, no Congresso, mais rigoroso, já que ela deverá ser aprovada mediante quórum com a maioria absoluta. Importante ressaltar que não existirá Lei Complementar sobre assunto que esteja fora </a:t>
            </a:r>
            <a:r>
              <a:rPr lang="pt-BR" sz="2200" dirty="0" smtClean="0">
                <a:latin typeface="Times New Roman" pitchFamily="18" charset="0"/>
                <a:cs typeface="Times New Roman" pitchFamily="18" charset="0"/>
              </a:rPr>
              <a:t>da </a:t>
            </a:r>
            <a:r>
              <a:rPr lang="pt-BR" sz="2200" dirty="0">
                <a:latin typeface="Times New Roman" pitchFamily="18" charset="0"/>
                <a:cs typeface="Times New Roman" pitchFamily="18" charset="0"/>
              </a:rPr>
              <a:t>CF. </a:t>
            </a:r>
          </a:p>
          <a:p>
            <a:pPr algn="just" fontAlgn="base"/>
            <a:endParaRPr lang="pt-BR" sz="2200" b="1" dirty="0" smtClean="0">
              <a:latin typeface="Times New Roman" pitchFamily="18" charset="0"/>
              <a:cs typeface="Times New Roman" pitchFamily="18" charset="0"/>
            </a:endParaRPr>
          </a:p>
          <a:p>
            <a:pPr algn="just" fontAlgn="base"/>
            <a:r>
              <a:rPr lang="pt-BR" sz="2200" b="1" dirty="0" smtClean="0">
                <a:latin typeface="Times New Roman" pitchFamily="18" charset="0"/>
                <a:cs typeface="Times New Roman" pitchFamily="18" charset="0"/>
              </a:rPr>
              <a:t>Leis </a:t>
            </a:r>
            <a:r>
              <a:rPr lang="pt-BR" sz="2200" b="1" dirty="0">
                <a:latin typeface="Times New Roman" pitchFamily="18" charset="0"/>
                <a:cs typeface="Times New Roman" pitchFamily="18" charset="0"/>
              </a:rPr>
              <a:t>ordinárias</a:t>
            </a:r>
          </a:p>
          <a:p>
            <a:pPr marL="0" indent="0" algn="just" fontAlgn="base">
              <a:buNone/>
            </a:pPr>
            <a:endParaRPr lang="pt-BR" sz="2200" dirty="0">
              <a:latin typeface="Times New Roman" pitchFamily="18" charset="0"/>
              <a:cs typeface="Times New Roman" pitchFamily="18" charset="0"/>
            </a:endParaRPr>
          </a:p>
          <a:p>
            <a:pPr algn="just" fontAlgn="base"/>
            <a:r>
              <a:rPr lang="pt-BR" sz="2200" dirty="0">
                <a:latin typeface="Times New Roman" pitchFamily="18" charset="0"/>
                <a:cs typeface="Times New Roman" pitchFamily="18" charset="0"/>
              </a:rPr>
              <a:t>Lei Ordinária tem como requisito de aprovação quórum em maioria simples, desde que presentes na sessão a maioria absoluta de membros (art. 67 CF/88) e sua matéria é “residual”, ou seja, ela só poderá tratar de assunto que tenha sido “deixado de lado” pela Lei Complementar. </a:t>
            </a:r>
          </a:p>
          <a:p>
            <a:pPr marL="0" indent="0" algn="just" fontAlgn="base">
              <a:buNone/>
            </a:pPr>
            <a:r>
              <a:rPr lang="pt-BR" sz="2200" b="1" dirty="0">
                <a:latin typeface="Times New Roman" pitchFamily="18" charset="0"/>
                <a:cs typeface="Times New Roman" pitchFamily="18" charset="0"/>
              </a:rPr>
              <a:t/>
            </a:r>
            <a:br>
              <a:rPr lang="pt-BR" sz="2200" b="1" dirty="0">
                <a:latin typeface="Times New Roman" pitchFamily="18" charset="0"/>
                <a:cs typeface="Times New Roman" pitchFamily="18" charset="0"/>
              </a:rPr>
            </a:br>
            <a:r>
              <a:rPr lang="pt-BR" sz="2200" b="1" dirty="0">
                <a:latin typeface="Times New Roman" pitchFamily="18" charset="0"/>
                <a:cs typeface="Times New Roman" pitchFamily="18" charset="0"/>
              </a:rPr>
              <a:t/>
            </a:r>
            <a:br>
              <a:rPr lang="pt-BR" sz="2200" b="1" dirty="0">
                <a:latin typeface="Times New Roman" pitchFamily="18" charset="0"/>
                <a:cs typeface="Times New Roman" pitchFamily="18" charset="0"/>
              </a:rPr>
            </a:b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26107358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rmAutofit/>
          </a:bodyPr>
          <a:lstStyle/>
          <a:p>
            <a:pPr algn="just" fontAlgn="base"/>
            <a:r>
              <a:rPr lang="pt-BR" sz="2200" b="1" dirty="0">
                <a:latin typeface="Times New Roman" pitchFamily="18" charset="0"/>
                <a:cs typeface="Times New Roman" pitchFamily="18" charset="0"/>
              </a:rPr>
              <a:t>Leis Delegadas</a:t>
            </a:r>
          </a:p>
          <a:p>
            <a:pPr marL="0" indent="0" algn="just" fontAlgn="base">
              <a:buNone/>
            </a:pPr>
            <a:endParaRPr lang="pt-BR" sz="2200" dirty="0">
              <a:latin typeface="Times New Roman" pitchFamily="18" charset="0"/>
              <a:cs typeface="Times New Roman" pitchFamily="18" charset="0"/>
            </a:endParaRPr>
          </a:p>
          <a:p>
            <a:pPr algn="just" fontAlgn="base"/>
            <a:r>
              <a:rPr lang="pt-BR" sz="2200" dirty="0">
                <a:latin typeface="Times New Roman" pitchFamily="18" charset="0"/>
                <a:cs typeface="Times New Roman" pitchFamily="18" charset="0"/>
              </a:rPr>
              <a:t>A lei delegada é elaborada pelo presidente, a partir de delegação específica do Congresso. Mas o presidente, não pode legislar sobre atos de competência do Congresso. </a:t>
            </a:r>
          </a:p>
          <a:p>
            <a:pPr marL="0" indent="0" algn="just" fontAlgn="base">
              <a:buNone/>
            </a:pPr>
            <a:endParaRPr lang="pt-BR" sz="2200" b="1" dirty="0">
              <a:latin typeface="Times New Roman" pitchFamily="18" charset="0"/>
              <a:cs typeface="Times New Roman" pitchFamily="18" charset="0"/>
            </a:endParaRPr>
          </a:p>
          <a:p>
            <a:pPr algn="just" fontAlgn="base"/>
            <a:r>
              <a:rPr lang="pt-BR" sz="2200" b="1" dirty="0">
                <a:latin typeface="Times New Roman" pitchFamily="18" charset="0"/>
                <a:cs typeface="Times New Roman" pitchFamily="18" charset="0"/>
              </a:rPr>
              <a:t>M</a:t>
            </a:r>
            <a:r>
              <a:rPr lang="pt-BR" sz="2200" b="1" dirty="0" smtClean="0">
                <a:latin typeface="Times New Roman" pitchFamily="18" charset="0"/>
                <a:cs typeface="Times New Roman" pitchFamily="18" charset="0"/>
              </a:rPr>
              <a:t>edidas </a:t>
            </a:r>
            <a:r>
              <a:rPr lang="pt-BR" sz="2200" b="1" dirty="0">
                <a:latin typeface="Times New Roman" pitchFamily="18" charset="0"/>
                <a:cs typeface="Times New Roman" pitchFamily="18" charset="0"/>
              </a:rPr>
              <a:t>Provisórias</a:t>
            </a:r>
          </a:p>
          <a:p>
            <a:pPr marL="0" indent="0" algn="just" fontAlgn="base">
              <a:buNone/>
            </a:pPr>
            <a:endParaRPr lang="pt-BR" sz="2200" dirty="0">
              <a:latin typeface="Times New Roman" pitchFamily="18" charset="0"/>
              <a:cs typeface="Times New Roman" pitchFamily="18" charset="0"/>
            </a:endParaRPr>
          </a:p>
          <a:p>
            <a:pPr algn="just" fontAlgn="base"/>
            <a:r>
              <a:rPr lang="pt-BR" sz="2200" dirty="0">
                <a:latin typeface="Times New Roman" pitchFamily="18" charset="0"/>
                <a:cs typeface="Times New Roman" pitchFamily="18" charset="0"/>
              </a:rPr>
              <a:t>A medida provisória, editada através do Chefe do Governo Federal, deve ser submetida ao Congresso, não pode ser aprovada por decurso de prazo nem produz efeitos em situação de rejeição</a:t>
            </a:r>
            <a:r>
              <a:rPr lang="pt-BR" sz="2200" dirty="0" smtClean="0">
                <a:latin typeface="Times New Roman" pitchFamily="18" charset="0"/>
                <a:cs typeface="Times New Roman" pitchFamily="18" charset="0"/>
              </a:rPr>
              <a:t>.</a:t>
            </a:r>
            <a:r>
              <a:rPr lang="pt-BR" sz="2200" dirty="0">
                <a:latin typeface="Times New Roman" pitchFamily="18" charset="0"/>
                <a:cs typeface="Times New Roman" pitchFamily="18" charset="0"/>
              </a:rPr>
              <a:t> </a:t>
            </a: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35696417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latin typeface="Times New Roman" pitchFamily="18" charset="0"/>
                <a:cs typeface="Times New Roman" pitchFamily="18" charset="0"/>
              </a:rPr>
              <a:t>Validade das Normas </a:t>
            </a:r>
            <a:endParaRPr lang="pt-BR" sz="4000"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a:bodyPr>
          <a:lstStyle/>
          <a:p>
            <a:pPr algn="just"/>
            <a:r>
              <a:rPr lang="pt-BR" sz="2200" dirty="0">
                <a:latin typeface="Times New Roman" pitchFamily="18" charset="0"/>
                <a:cs typeface="Times New Roman" pitchFamily="18" charset="0"/>
              </a:rPr>
              <a:t>A validade tem relação com o ingresso da norma no ordenamento jurídico, ou seja, uma norma será válida quando não contradizer norma superior e tenha ingressado no ordenamento atendendo ao processo legislativo </a:t>
            </a:r>
            <a:r>
              <a:rPr lang="pt-BR" sz="2200" dirty="0" smtClean="0">
                <a:latin typeface="Times New Roman" pitchFamily="18" charset="0"/>
                <a:cs typeface="Times New Roman" pitchFamily="18" charset="0"/>
              </a:rPr>
              <a:t>pré-estipulado. Assim</a:t>
            </a:r>
            <a:r>
              <a:rPr lang="pt-BR" sz="2200" dirty="0">
                <a:latin typeface="Times New Roman" pitchFamily="18" charset="0"/>
                <a:cs typeface="Times New Roman" pitchFamily="18" charset="0"/>
              </a:rPr>
              <a:t>, para </a:t>
            </a:r>
            <a:r>
              <a:rPr lang="pt-BR" sz="2200" b="1" dirty="0">
                <a:latin typeface="Times New Roman" pitchFamily="18" charset="0"/>
                <a:cs typeface="Times New Roman" pitchFamily="18" charset="0"/>
              </a:rPr>
              <a:t>Hans Kelsen</a:t>
            </a:r>
            <a:r>
              <a:rPr lang="pt-BR" sz="2200" dirty="0">
                <a:latin typeface="Times New Roman" pitchFamily="18" charset="0"/>
                <a:cs typeface="Times New Roman" pitchFamily="18" charset="0"/>
              </a:rPr>
              <a:t>, a validade da norma está relacionada com o fato de haver uma norma que </a:t>
            </a:r>
            <a:r>
              <a:rPr lang="pt-BR" sz="2200" dirty="0" smtClean="0">
                <a:latin typeface="Times New Roman" pitchFamily="18" charset="0"/>
                <a:cs typeface="Times New Roman" pitchFamily="18" charset="0"/>
              </a:rPr>
              <a:t>descreva </a:t>
            </a:r>
            <a:r>
              <a:rPr lang="pt-BR" sz="2200" dirty="0">
                <a:latin typeface="Times New Roman" pitchFamily="18" charset="0"/>
                <a:cs typeface="Times New Roman" pitchFamily="18" charset="0"/>
              </a:rPr>
              <a:t>se uma conduta “deve ou não deve </a:t>
            </a:r>
            <a:r>
              <a:rPr lang="pt-BR" sz="2200" dirty="0" smtClean="0">
                <a:latin typeface="Times New Roman" pitchFamily="18" charset="0"/>
                <a:cs typeface="Times New Roman" pitchFamily="18" charset="0"/>
              </a:rPr>
              <a:t>ser </a:t>
            </a:r>
            <a:r>
              <a:rPr lang="pt-BR" sz="2200" dirty="0">
                <a:latin typeface="Times New Roman" pitchFamily="18" charset="0"/>
                <a:cs typeface="Times New Roman" pitchFamily="18" charset="0"/>
              </a:rPr>
              <a:t>feita</a:t>
            </a:r>
            <a:r>
              <a:rPr lang="pt-BR" sz="2200" dirty="0" smtClean="0">
                <a:latin typeface="Times New Roman" pitchFamily="18" charset="0"/>
                <a:cs typeface="Times New Roman" pitchFamily="18" charset="0"/>
              </a:rPr>
              <a:t>”.</a:t>
            </a: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27274511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latin typeface="Times New Roman" pitchFamily="18" charset="0"/>
                <a:cs typeface="Times New Roman" pitchFamily="18" charset="0"/>
              </a:rPr>
              <a:t>Fontes do Direito</a:t>
            </a:r>
            <a:endParaRPr lang="pt-BR" sz="4000"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lnSpcReduction="10000"/>
          </a:bodyPr>
          <a:lstStyle/>
          <a:p>
            <a:pPr algn="just"/>
            <a:r>
              <a:rPr lang="pt-BR" sz="2200" i="1" dirty="0">
                <a:latin typeface="Times New Roman" pitchFamily="18" charset="0"/>
                <a:cs typeface="Times New Roman" pitchFamily="18" charset="0"/>
              </a:rPr>
              <a:t>“Por "fonte do direito" designamos os processos ou meios em virtude dos quais as regras jurídicas se positivam com legítima força obrigatória, isto é, com vigência e eficácia no contexto de uma estrutura normativa</a:t>
            </a:r>
            <a:r>
              <a:rPr lang="pt-BR" sz="2200" i="1" dirty="0" smtClean="0">
                <a:latin typeface="Times New Roman" pitchFamily="18" charset="0"/>
                <a:cs typeface="Times New Roman" pitchFamily="18" charset="0"/>
              </a:rPr>
              <a:t>”</a:t>
            </a:r>
            <a:r>
              <a:rPr lang="pt-BR" sz="2200" b="1" i="1" dirty="0">
                <a:latin typeface="Times New Roman" pitchFamily="18" charset="0"/>
                <a:cs typeface="Times New Roman" pitchFamily="18" charset="0"/>
              </a:rPr>
              <a:t>.</a:t>
            </a:r>
            <a:endParaRPr lang="pt-BR" sz="2200" dirty="0">
              <a:latin typeface="Times New Roman" pitchFamily="18" charset="0"/>
              <a:cs typeface="Times New Roman" pitchFamily="18" charset="0"/>
            </a:endParaRPr>
          </a:p>
          <a:p>
            <a:pPr algn="just"/>
            <a:r>
              <a:rPr lang="pt-BR" sz="2200" dirty="0">
                <a:latin typeface="Times New Roman" pitchFamily="18" charset="0"/>
                <a:cs typeface="Times New Roman" pitchFamily="18" charset="0"/>
              </a:rPr>
              <a:t>São fontes do direito as leis, os costumes, a jurisprudência e a doutrina, dispostas em uma ordem de força impositiva objetiva, contudo, não absoluta, como veremos no estudo de cada uma delas.</a:t>
            </a:r>
          </a:p>
          <a:p>
            <a:pPr algn="just"/>
            <a:endParaRPr lang="pt-BR" sz="2200" dirty="0" smtClean="0">
              <a:latin typeface="Times New Roman" pitchFamily="18" charset="0"/>
              <a:cs typeface="Times New Roman" pitchFamily="18" charset="0"/>
            </a:endParaRPr>
          </a:p>
          <a:p>
            <a:pPr algn="just"/>
            <a:r>
              <a:rPr lang="pt-BR" sz="2200" b="1" dirty="0">
                <a:latin typeface="Times New Roman" pitchFamily="18" charset="0"/>
                <a:cs typeface="Times New Roman" pitchFamily="18" charset="0"/>
              </a:rPr>
              <a:t>Leis</a:t>
            </a:r>
            <a:endParaRPr lang="pt-BR" sz="2200" dirty="0">
              <a:latin typeface="Times New Roman" pitchFamily="18" charset="0"/>
              <a:cs typeface="Times New Roman" pitchFamily="18" charset="0"/>
            </a:endParaRPr>
          </a:p>
          <a:p>
            <a:pPr algn="just"/>
            <a:r>
              <a:rPr lang="pt-BR" sz="2200" dirty="0">
                <a:latin typeface="Times New Roman" pitchFamily="18" charset="0"/>
                <a:cs typeface="Times New Roman" pitchFamily="18" charset="0"/>
              </a:rPr>
              <a:t>A primeira fonte do direito é a legislação, normas escritas que emanam da autoridade soberana de uma dada sociedade (ao exemplo do Poder Legislativo) e impõe a todos os indivíduos a obrigação de submeter-se a ela sob pena de sanções.</a:t>
            </a:r>
          </a:p>
          <a:p>
            <a:pPr algn="just"/>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654241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16632"/>
            <a:ext cx="8229600" cy="6009531"/>
          </a:xfrm>
        </p:spPr>
        <p:txBody>
          <a:bodyPr>
            <a:normAutofit/>
          </a:bodyPr>
          <a:lstStyle/>
          <a:p>
            <a:pPr algn="just"/>
            <a:r>
              <a:rPr lang="pt-BR" sz="2200" dirty="0">
                <a:latin typeface="Times New Roman" pitchFamily="18" charset="0"/>
                <a:cs typeface="Times New Roman" pitchFamily="18" charset="0"/>
              </a:rPr>
              <a:t>Por costume, como fonte do direito, entendemos pela conduta do indivíduo em sociedade, que passa a ser praticada por todos, reiteradamente e por um longo período, tornando-se obrigatória, sob pena de reprovação social. Ensina Tércio Sampaio Ferraz Junior:</a:t>
            </a:r>
          </a:p>
          <a:p>
            <a:pPr algn="just"/>
            <a:r>
              <a:rPr lang="pt-BR" sz="2200" i="1" dirty="0">
                <a:latin typeface="Times New Roman" pitchFamily="18" charset="0"/>
                <a:cs typeface="Times New Roman" pitchFamily="18" charset="0"/>
              </a:rPr>
              <a:t>“Em suma, o costume, como fonte das normas consuetudinárias, possui em sua estrutura, um elemento substancial - o uso reiterado no tempo - e um elemento relacional - o processo de institucionalização que explica a formação da convicção da obrigatoriedade e que se explicita em procedimento, rituais ou silêncios presumidamente aprovadores</a:t>
            </a:r>
            <a:r>
              <a:rPr lang="pt-BR" sz="2200" i="1" dirty="0" smtClean="0">
                <a:latin typeface="Times New Roman" pitchFamily="18" charset="0"/>
                <a:cs typeface="Times New Roman" pitchFamily="18" charset="0"/>
              </a:rPr>
              <a:t>”</a:t>
            </a:r>
            <a:endParaRPr lang="pt-BR" sz="2200" dirty="0">
              <a:latin typeface="Times New Roman" pitchFamily="18" charset="0"/>
              <a:cs typeface="Times New Roman" pitchFamily="18" charset="0"/>
            </a:endParaRPr>
          </a:p>
          <a:p>
            <a:pPr algn="just"/>
            <a:r>
              <a:rPr lang="pt-BR" sz="2200" dirty="0">
                <a:latin typeface="Times New Roman" pitchFamily="18" charset="0"/>
                <a:cs typeface="Times New Roman" pitchFamily="18" charset="0"/>
              </a:rPr>
              <a:t>Um exemplo clássico que podemos citar são as filas, meio de organização social em que se espera, geralmente para ser atendido em algum estabelecimento, e que não é regulado por lei, contudo, respeitado pela sociedade, sob pena de desaprovação, de ser rotulado de desrespeitoso ou mal-educado.</a:t>
            </a:r>
          </a:p>
          <a:p>
            <a:endParaRPr lang="pt-BR" sz="2200" dirty="0"/>
          </a:p>
        </p:txBody>
      </p:sp>
    </p:spTree>
    <p:extLst>
      <p:ext uri="{BB962C8B-B14F-4D97-AF65-F5344CB8AC3E}">
        <p14:creationId xmlns:p14="http://schemas.microsoft.com/office/powerpoint/2010/main" val="20678018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76672"/>
            <a:ext cx="8229600" cy="5649491"/>
          </a:xfrm>
        </p:spPr>
        <p:txBody>
          <a:bodyPr>
            <a:normAutofit/>
          </a:bodyPr>
          <a:lstStyle/>
          <a:p>
            <a:pPr algn="just"/>
            <a:r>
              <a:rPr lang="pt-BR" sz="2000" b="1" dirty="0">
                <a:latin typeface="Times New Roman" pitchFamily="18" charset="0"/>
                <a:cs typeface="Times New Roman" pitchFamily="18" charset="0"/>
              </a:rPr>
              <a:t>Jurisprudência</a:t>
            </a:r>
            <a:endParaRPr lang="pt-BR"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A jurisprudência representa a aplicação do entendimento dos tribunais sobre determinado assunto, que se consolida por meio do exercício da jurisdição. Desta forma, a jurisprudência se forma por meio de diversas decisões no mesmo sentido. Assim explica Miguel </a:t>
            </a:r>
            <a:r>
              <a:rPr lang="pt-BR" sz="2000" dirty="0" err="1">
                <a:latin typeface="Times New Roman" pitchFamily="18" charset="0"/>
                <a:cs typeface="Times New Roman" pitchFamily="18" charset="0"/>
              </a:rPr>
              <a:t>Reale</a:t>
            </a:r>
            <a:r>
              <a:rPr lang="pt-BR" sz="2000" dirty="0">
                <a:latin typeface="Times New Roman" pitchFamily="18" charset="0"/>
                <a:cs typeface="Times New Roman" pitchFamily="18" charset="0"/>
              </a:rPr>
              <a:t>:</a:t>
            </a:r>
          </a:p>
          <a:p>
            <a:pPr algn="just"/>
            <a:r>
              <a:rPr lang="pt-BR" sz="2000" i="1" dirty="0">
                <a:latin typeface="Times New Roman" pitchFamily="18" charset="0"/>
                <a:cs typeface="Times New Roman" pitchFamily="18" charset="0"/>
              </a:rPr>
              <a:t>“Pela palavra "jurisprudência" (stricto sensu) devemos entender a forma de revelação do direito que se processa através do exercício da jurisdição, em virtude de uma sucessão harmônica de decisões dos tribunais”</a:t>
            </a:r>
            <a:endParaRPr lang="pt-BR" sz="2000" dirty="0">
              <a:latin typeface="Times New Roman" pitchFamily="18" charset="0"/>
              <a:cs typeface="Times New Roman" pitchFamily="18" charset="0"/>
            </a:endParaRPr>
          </a:p>
          <a:p>
            <a:pPr algn="just"/>
            <a:endParaRPr lang="pt-BR" sz="2000" dirty="0" smtClean="0">
              <a:latin typeface="Times New Roman" pitchFamily="18" charset="0"/>
              <a:cs typeface="Times New Roman" pitchFamily="18" charset="0"/>
            </a:endParaRPr>
          </a:p>
          <a:p>
            <a:pPr algn="just"/>
            <a:r>
              <a:rPr lang="pt-BR" sz="2000" b="1" dirty="0">
                <a:latin typeface="Times New Roman" pitchFamily="18" charset="0"/>
                <a:cs typeface="Times New Roman" pitchFamily="18" charset="0"/>
              </a:rPr>
              <a:t>Doutrina</a:t>
            </a:r>
            <a:endParaRPr lang="pt-BR"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A doutrina é o entendimento formado por juristas renomados, aos exemplos daqueles que vem sendo utilizados ao longo desta aula: Miguel </a:t>
            </a:r>
            <a:r>
              <a:rPr lang="pt-BR" sz="2000" dirty="0" err="1">
                <a:latin typeface="Times New Roman" pitchFamily="18" charset="0"/>
                <a:cs typeface="Times New Roman" pitchFamily="18" charset="0"/>
              </a:rPr>
              <a:t>Reale</a:t>
            </a:r>
            <a:r>
              <a:rPr lang="pt-BR" sz="2000" dirty="0">
                <a:latin typeface="Times New Roman" pitchFamily="18" charset="0"/>
                <a:cs typeface="Times New Roman" pitchFamily="18" charset="0"/>
              </a:rPr>
              <a:t>, Tercio Sampaio Ferraz Junior e Maria Helena Diniz. Ensina Maria Helena Diniz:</a:t>
            </a:r>
          </a:p>
          <a:p>
            <a:pPr algn="just"/>
            <a:r>
              <a:rPr lang="pt-BR" sz="2000" i="1" dirty="0">
                <a:latin typeface="Times New Roman" pitchFamily="18" charset="0"/>
                <a:cs typeface="Times New Roman" pitchFamily="18" charset="0"/>
              </a:rPr>
              <a:t>“A doutrina é formada pela atividade dos juristas, ou seja, pelos ensinamentos dos professores, pelos pareceres dos jurisconsultos, pelas opiniões dos tratadistas”</a:t>
            </a:r>
            <a:endParaRPr lang="pt-BR" sz="2000" dirty="0">
              <a:latin typeface="Times New Roman" pitchFamily="18" charset="0"/>
              <a:cs typeface="Times New Roman" pitchFamily="18" charset="0"/>
            </a:endParaRPr>
          </a:p>
          <a:p>
            <a:pPr algn="just"/>
            <a:endParaRPr lang="pt-BR" sz="2000" dirty="0">
              <a:latin typeface="Times New Roman" pitchFamily="18" charset="0"/>
              <a:cs typeface="Times New Roman" pitchFamily="18" charset="0"/>
            </a:endParaRPr>
          </a:p>
        </p:txBody>
      </p:sp>
    </p:spTree>
    <p:extLst>
      <p:ext uri="{BB962C8B-B14F-4D97-AF65-F5344CB8AC3E}">
        <p14:creationId xmlns:p14="http://schemas.microsoft.com/office/powerpoint/2010/main" val="6903730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Trabalhistas</a:t>
            </a:r>
            <a:endParaRPr lang="pt-BR" dirty="0"/>
          </a:p>
        </p:txBody>
      </p:sp>
      <p:sp>
        <p:nvSpPr>
          <p:cNvPr id="3" name="Espaço Reservado para Conteúdo 2"/>
          <p:cNvSpPr>
            <a:spLocks noGrp="1"/>
          </p:cNvSpPr>
          <p:nvPr>
            <p:ph idx="1"/>
          </p:nvPr>
        </p:nvSpPr>
        <p:spPr/>
        <p:txBody>
          <a:bodyPr>
            <a:noAutofit/>
          </a:bodyPr>
          <a:lstStyle/>
          <a:p>
            <a:pPr algn="just"/>
            <a:r>
              <a:rPr lang="pt-BR" sz="2200" dirty="0">
                <a:latin typeface="Times New Roman" pitchFamily="18" charset="0"/>
                <a:cs typeface="Times New Roman" pitchFamily="18" charset="0"/>
              </a:rPr>
              <a:t>No entendimento de Amauri Mascaro Nascimento Princípios são elementos importantes, conceituados como segue: “</a:t>
            </a:r>
            <a:r>
              <a:rPr lang="pt-BR" sz="2200" i="1" dirty="0">
                <a:latin typeface="Times New Roman" pitchFamily="18" charset="0"/>
                <a:cs typeface="Times New Roman" pitchFamily="18" charset="0"/>
              </a:rPr>
              <a:t>Para o positivismo, os princípios estão situados no ordenamento jurídico, nas leis em que são plasmados, cumprindo uma função integrativa das lacunas, e são descobertos de modo indutivo, partindo das leis para atingir as regras mais gerais que delas derivam, restritos portanto, aos parâmetros do conjunto de normas vigentes, modificáveis na medida em que seus fundamentos de direito positivo são alterados”.</a:t>
            </a:r>
            <a:endParaRPr lang="pt-BR" sz="2200" dirty="0">
              <a:latin typeface="Times New Roman" pitchFamily="18" charset="0"/>
              <a:cs typeface="Times New Roman" pitchFamily="18" charset="0"/>
            </a:endParaRPr>
          </a:p>
          <a:p>
            <a:pPr algn="just"/>
            <a:r>
              <a:rPr lang="pt-BR" sz="2200" dirty="0">
                <a:latin typeface="Times New Roman" pitchFamily="18" charset="0"/>
                <a:cs typeface="Times New Roman" pitchFamily="18" charset="0"/>
              </a:rPr>
              <a:t>Podemos dizer, portanto, que os princípios do direito do trabalho têm a função de informar, orientar (auxílio às interpretações) e normatizar (auxílio à função normativa) tanto os aplicadores do direito quanto os elaboradores de normas.</a:t>
            </a:r>
          </a:p>
          <a:p>
            <a:pPr algn="just"/>
            <a:r>
              <a:rPr lang="pt-BR" sz="2200" dirty="0">
                <a:latin typeface="Times New Roman" pitchFamily="18" charset="0"/>
                <a:cs typeface="Times New Roman" pitchFamily="18" charset="0"/>
              </a:rPr>
              <a:t/>
            </a:r>
            <a:br>
              <a:rPr lang="pt-BR" sz="2200" dirty="0">
                <a:latin typeface="Times New Roman" pitchFamily="18" charset="0"/>
                <a:cs typeface="Times New Roman" pitchFamily="18" charset="0"/>
              </a:rPr>
            </a:b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39091884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Autofit/>
          </a:bodyPr>
          <a:lstStyle/>
          <a:p>
            <a:pPr algn="just"/>
            <a:r>
              <a:rPr lang="pt-BR" sz="2000" dirty="0">
                <a:latin typeface="Times New Roman" pitchFamily="18" charset="0"/>
                <a:cs typeface="Times New Roman" pitchFamily="18" charset="0"/>
              </a:rPr>
              <a:t>1. </a:t>
            </a:r>
            <a:r>
              <a:rPr lang="pt-BR" sz="2000" b="1" dirty="0">
                <a:latin typeface="Times New Roman" pitchFamily="18" charset="0"/>
                <a:cs typeface="Times New Roman" pitchFamily="18" charset="0"/>
              </a:rPr>
              <a:t>Da proteção:</a:t>
            </a:r>
            <a:r>
              <a:rPr lang="pt-BR" sz="2000" dirty="0">
                <a:latin typeface="Times New Roman" pitchFamily="18" charset="0"/>
                <a:cs typeface="Times New Roman" pitchFamily="18" charset="0"/>
              </a:rPr>
              <a:t> Consiste em conferir ao trabalhador e, também podemos dizer, ao </a:t>
            </a:r>
            <a:r>
              <a:rPr lang="pt-BR" sz="2000" dirty="0" err="1">
                <a:latin typeface="Times New Roman" pitchFamily="18" charset="0"/>
                <a:cs typeface="Times New Roman" pitchFamily="18" charset="0"/>
              </a:rPr>
              <a:t>pólo</a:t>
            </a:r>
            <a:r>
              <a:rPr lang="pt-BR" sz="2000" dirty="0">
                <a:latin typeface="Times New Roman" pitchFamily="18" charset="0"/>
                <a:cs typeface="Times New Roman" pitchFamily="18" charset="0"/>
              </a:rPr>
              <a:t> mais fraco da relação de trabalho, uma proteção jurídica pela sua posição de inferioridade econômica, pela sua categoria subordinada e dependente frente às ordens, pela obediência devida ao empregador e pelo contrato de trabalho. Esse princípio tem como escopo a tentativa de equilíbrio entre os sujeitos do contrato de trabalho, quais sejam, empregado/trabalhador e empregador, visto que há uma  desigualdade no pacto laboral existente entre os dois sujeitos</a:t>
            </a:r>
            <a:r>
              <a:rPr lang="pt-BR" sz="2000" dirty="0" smtClean="0">
                <a:latin typeface="Times New Roman" pitchFamily="18" charset="0"/>
                <a:cs typeface="Times New Roman" pitchFamily="18" charset="0"/>
              </a:rPr>
              <a:t>. Também </a:t>
            </a:r>
            <a:r>
              <a:rPr lang="pt-BR" sz="2000" dirty="0">
                <a:latin typeface="Times New Roman" pitchFamily="18" charset="0"/>
                <a:cs typeface="Times New Roman" pitchFamily="18" charset="0"/>
              </a:rPr>
              <a:t>tem como premissa a tutela de direitos que são assegurados por normas de cunho categórico e imperativo nos pactos laborais, na confecção e feitura  do contrato de </a:t>
            </a:r>
            <a:r>
              <a:rPr lang="pt-BR" sz="2000" dirty="0" smtClean="0">
                <a:latin typeface="Times New Roman" pitchFamily="18" charset="0"/>
                <a:cs typeface="Times New Roman" pitchFamily="18" charset="0"/>
              </a:rPr>
              <a:t>trabalho </a:t>
            </a:r>
            <a:r>
              <a:rPr lang="pt-BR" sz="2000" dirty="0">
                <a:latin typeface="Times New Roman" pitchFamily="18" charset="0"/>
                <a:cs typeface="Times New Roman" pitchFamily="18" charset="0"/>
              </a:rPr>
              <a:t>e emprego</a:t>
            </a:r>
            <a:r>
              <a:rPr lang="pt-BR" sz="2000" dirty="0" smtClean="0">
                <a:latin typeface="Times New Roman" pitchFamily="18" charset="0"/>
                <a:cs typeface="Times New Roman" pitchFamily="18" charset="0"/>
              </a:rPr>
              <a:t>.</a:t>
            </a:r>
          </a:p>
          <a:p>
            <a:pPr algn="just"/>
            <a:r>
              <a:rPr lang="pt-BR" sz="2000" dirty="0">
                <a:latin typeface="Times New Roman" pitchFamily="18" charset="0"/>
                <a:cs typeface="Times New Roman" pitchFamily="18" charset="0"/>
              </a:rPr>
              <a:t>O princípio da proteção se subdivide em outros três princípios, como seguem</a:t>
            </a:r>
            <a:r>
              <a:rPr lang="pt-BR" sz="2000" dirty="0" smtClean="0">
                <a:latin typeface="Times New Roman" pitchFamily="18" charset="0"/>
                <a:cs typeface="Times New Roman" pitchFamily="18" charset="0"/>
              </a:rPr>
              <a:t>:</a:t>
            </a:r>
          </a:p>
          <a:p>
            <a:pPr algn="just"/>
            <a:r>
              <a:rPr lang="pt-BR" sz="2000" dirty="0">
                <a:latin typeface="Times New Roman" pitchFamily="18" charset="0"/>
                <a:cs typeface="Times New Roman" pitchFamily="18" charset="0"/>
              </a:rPr>
              <a:t>a. </a:t>
            </a:r>
            <a:r>
              <a:rPr lang="pt-BR" sz="2000" b="1" i="1" dirty="0">
                <a:latin typeface="Times New Roman" pitchFamily="18" charset="0"/>
                <a:cs typeface="Times New Roman" pitchFamily="18" charset="0"/>
              </a:rPr>
              <a:t>In dubio pro </a:t>
            </a:r>
            <a:r>
              <a:rPr lang="pt-BR" sz="2000" b="1" i="1" dirty="0" err="1">
                <a:latin typeface="Times New Roman" pitchFamily="18" charset="0"/>
                <a:cs typeface="Times New Roman" pitchFamily="18" charset="0"/>
              </a:rPr>
              <a:t>operario</a:t>
            </a:r>
            <a:r>
              <a:rPr lang="pt-BR" sz="2000" b="1" i="1" dirty="0">
                <a:latin typeface="Times New Roman" pitchFamily="18" charset="0"/>
                <a:cs typeface="Times New Roman" pitchFamily="18" charset="0"/>
              </a:rPr>
              <a:t>:</a:t>
            </a:r>
            <a:r>
              <a:rPr lang="pt-BR" sz="2000" dirty="0">
                <a:latin typeface="Times New Roman" pitchFamily="18" charset="0"/>
                <a:cs typeface="Times New Roman" pitchFamily="18" charset="0"/>
              </a:rPr>
              <a:t> Este princípio enuncia que ao analisarmos e interpretarmos uma regra trabalhista e, entre duas ou mais possíveis interpretações, que nos tragam uma certa dúvida, incerteza e questionamento quanto a seu sentido e alcance, devemos optar pela regra mais favorável, benéfica ao empregado/trabalhador. </a:t>
            </a:r>
            <a:endParaRPr lang="pt-BR" sz="2000" dirty="0">
              <a:latin typeface="Times New Roman" pitchFamily="18" charset="0"/>
              <a:cs typeface="Times New Roman" pitchFamily="18" charset="0"/>
            </a:endParaRPr>
          </a:p>
        </p:txBody>
      </p:sp>
    </p:spTree>
    <p:extLst>
      <p:ext uri="{BB962C8B-B14F-4D97-AF65-F5344CB8AC3E}">
        <p14:creationId xmlns:p14="http://schemas.microsoft.com/office/powerpoint/2010/main" val="2852337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rmAutofit/>
          </a:bodyPr>
          <a:lstStyle/>
          <a:p>
            <a:pPr algn="just"/>
            <a:r>
              <a:rPr lang="pt-BR" sz="2200" dirty="0" smtClean="0">
                <a:latin typeface="Times New Roman" pitchFamily="18" charset="0"/>
                <a:cs typeface="Times New Roman" pitchFamily="18" charset="0"/>
              </a:rPr>
              <a:t>b</a:t>
            </a:r>
            <a:r>
              <a:rPr lang="pt-BR" sz="2200" dirty="0">
                <a:latin typeface="Times New Roman" pitchFamily="18" charset="0"/>
                <a:cs typeface="Times New Roman" pitchFamily="18" charset="0"/>
              </a:rPr>
              <a:t>. </a:t>
            </a:r>
            <a:r>
              <a:rPr lang="pt-BR" sz="2200" b="1" dirty="0">
                <a:latin typeface="Times New Roman" pitchFamily="18" charset="0"/>
                <a:cs typeface="Times New Roman" pitchFamily="18" charset="0"/>
              </a:rPr>
              <a:t>Da aplicação da norma mais favorável:</a:t>
            </a:r>
            <a:r>
              <a:rPr lang="pt-BR" sz="2200" dirty="0">
                <a:latin typeface="Times New Roman" pitchFamily="18" charset="0"/>
                <a:cs typeface="Times New Roman" pitchFamily="18" charset="0"/>
              </a:rPr>
              <a:t> Dispõe esse princípio que em havendo duas ou mais </a:t>
            </a:r>
            <a:r>
              <a:rPr lang="pt-BR" sz="2200" dirty="0" smtClean="0">
                <a:latin typeface="Times New Roman" pitchFamily="18" charset="0"/>
                <a:cs typeface="Times New Roman" pitchFamily="18" charset="0"/>
              </a:rPr>
              <a:t>normas </a:t>
            </a:r>
            <a:r>
              <a:rPr lang="pt-BR" sz="2200" dirty="0">
                <a:latin typeface="Times New Roman" pitchFamily="18" charset="0"/>
                <a:cs typeface="Times New Roman" pitchFamily="18" charset="0"/>
              </a:rPr>
              <a:t>que se inclinam sobre o mesmo direito, a norma prioritária será aquela que favorecer o trabalhador. Desta feita, aplicamos a norma que, em seu conjunto, proporciona ou propicia mais vantagens ao trabalhador, independentemente da posição da norma na escala hierárquica das normas.</a:t>
            </a:r>
          </a:p>
          <a:p>
            <a:pPr algn="just"/>
            <a:r>
              <a:rPr lang="pt-BR" sz="2200" dirty="0">
                <a:latin typeface="Times New Roman" pitchFamily="18" charset="0"/>
                <a:cs typeface="Times New Roman" pitchFamily="18" charset="0"/>
              </a:rPr>
              <a:t>c. </a:t>
            </a:r>
            <a:r>
              <a:rPr lang="pt-BR" sz="2200" b="1" dirty="0">
                <a:latin typeface="Times New Roman" pitchFamily="18" charset="0"/>
                <a:cs typeface="Times New Roman" pitchFamily="18" charset="0"/>
              </a:rPr>
              <a:t>Da condição mais benéfica</a:t>
            </a:r>
            <a:r>
              <a:rPr lang="pt-BR" sz="2200" dirty="0">
                <a:latin typeface="Times New Roman" pitchFamily="18" charset="0"/>
                <a:cs typeface="Times New Roman" pitchFamily="18" charset="0"/>
              </a:rPr>
              <a:t>: Esse princípio indica que os benefícios e, vantagens legais constantes nos regulamentos das Empresas e que já se incorporaram ao contrato de trabalho do trabalhador, tem primazia sobre possíveis mudanças e transformações prejudiciais ao contrato de trabalho do mesmo, ou seja, as edições de normas supervenientes que dispõem sobre matéria de ordem trabalhista, mas estabelecem normas protetivas inferiores que diminuem direitos dos trabalhadores, não tem prevalência sobre o que foi acordado anteriormente no contrato de trabalho do trabalhador.</a:t>
            </a:r>
            <a:endParaRPr lang="pt-BR" sz="2200" dirty="0">
              <a:latin typeface="Times New Roman" pitchFamily="18" charset="0"/>
              <a:cs typeface="Times New Roman" pitchFamily="18" charset="0"/>
            </a:endParaRPr>
          </a:p>
          <a:p>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2596708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332656"/>
            <a:ext cx="8229600" cy="6153547"/>
          </a:xfrm>
        </p:spPr>
        <p:txBody>
          <a:bodyPr>
            <a:noAutofit/>
          </a:bodyPr>
          <a:lstStyle/>
          <a:p>
            <a:pPr algn="just"/>
            <a:r>
              <a:rPr lang="pt-BR" sz="2200" i="1" dirty="0">
                <a:latin typeface="Times New Roman" pitchFamily="18" charset="0"/>
                <a:cs typeface="Times New Roman" pitchFamily="18" charset="0"/>
              </a:rPr>
              <a:t>2. </a:t>
            </a:r>
            <a:r>
              <a:rPr lang="pt-BR" sz="2200" b="1" dirty="0">
                <a:latin typeface="Times New Roman" pitchFamily="18" charset="0"/>
                <a:cs typeface="Times New Roman" pitchFamily="18" charset="0"/>
              </a:rPr>
              <a:t>Da Irrenunciabilidade de Direitos</a:t>
            </a:r>
            <a:r>
              <a:rPr lang="pt-BR" sz="2200" dirty="0">
                <a:latin typeface="Times New Roman" pitchFamily="18" charset="0"/>
                <a:cs typeface="Times New Roman" pitchFamily="18" charset="0"/>
              </a:rPr>
              <a:t>: Dispõe este princípio que os direitos trabalhistas dos trabalhadores são irrenunciáveis e indisponíveis, ou seja, não estão sujeitos à transação. Temos como exemplo: o trabalhador não pode renunciar ao 13º salário, férias, e outros. Podemos citar o art. 9º da CLT, como uma maneira de consolidar a ideia de que, se os direitos trabalhistas forem transacionados por ato de má-fé e com a finalidade de burlar a lei trabalhista, estes atos serão considerados como nulos. Assim sendo, temos: </a:t>
            </a:r>
            <a:r>
              <a:rPr lang="pt-BR" sz="2200" i="1" dirty="0">
                <a:latin typeface="Times New Roman" pitchFamily="18" charset="0"/>
                <a:cs typeface="Times New Roman" pitchFamily="18" charset="0"/>
              </a:rPr>
              <a:t>“Serão nulos de pleno direito os atos praticados com o objetivo de desvirtuar, impedir ou fraudar a aplicação dos preceitos contidos </a:t>
            </a:r>
            <a:r>
              <a:rPr lang="pt-BR" sz="2200" i="1" dirty="0" smtClean="0">
                <a:latin typeface="Times New Roman" pitchFamily="18" charset="0"/>
                <a:cs typeface="Times New Roman" pitchFamily="18" charset="0"/>
              </a:rPr>
              <a:t>na </a:t>
            </a:r>
            <a:r>
              <a:rPr lang="pt-BR" sz="2200" i="1" dirty="0">
                <a:latin typeface="Times New Roman" pitchFamily="18" charset="0"/>
                <a:cs typeface="Times New Roman" pitchFamily="18" charset="0"/>
              </a:rPr>
              <a:t>presente Consolidação”.</a:t>
            </a:r>
            <a:r>
              <a:rPr lang="pt-BR" sz="2200" dirty="0">
                <a:latin typeface="Times New Roman" pitchFamily="18" charset="0"/>
                <a:cs typeface="Times New Roman" pitchFamily="18" charset="0"/>
              </a:rPr>
              <a:t> </a:t>
            </a:r>
            <a:endParaRPr lang="pt-BR" sz="2200" dirty="0" smtClean="0">
              <a:latin typeface="Times New Roman" pitchFamily="18" charset="0"/>
              <a:cs typeface="Times New Roman" pitchFamily="18" charset="0"/>
            </a:endParaRPr>
          </a:p>
          <a:p>
            <a:pPr algn="just"/>
            <a:r>
              <a:rPr lang="pt-BR" sz="2200" dirty="0">
                <a:latin typeface="Times New Roman" pitchFamily="18" charset="0"/>
                <a:cs typeface="Times New Roman" pitchFamily="18" charset="0"/>
              </a:rPr>
              <a:t>3. </a:t>
            </a:r>
            <a:r>
              <a:rPr lang="pt-BR" sz="2200" b="1" dirty="0">
                <a:latin typeface="Times New Roman" pitchFamily="18" charset="0"/>
                <a:cs typeface="Times New Roman" pitchFamily="18" charset="0"/>
              </a:rPr>
              <a:t>Da Continuidade da Relação de Emprego</a:t>
            </a:r>
            <a:r>
              <a:rPr lang="pt-BR" sz="2200" dirty="0">
                <a:latin typeface="Times New Roman" pitchFamily="18" charset="0"/>
                <a:cs typeface="Times New Roman" pitchFamily="18" charset="0"/>
              </a:rPr>
              <a:t>: Como regra geral, na esfera trabalhista, os contratos de trabalho são confeccionados e pactuados por prazo indeterminado e, dessa forma, o trabalhador passa a estar integrado à estrutura da empresa que o contratou de uma maneira permanente. Entretanto, nessa mesma esfera, também admitimos, como exceção, o contrato por prazo determinado, ou a termo, no qual sabemos quando se dará o término.</a:t>
            </a: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94939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Introdução</a:t>
            </a:r>
            <a:endParaRPr lang="pt-BR" dirty="0"/>
          </a:p>
        </p:txBody>
      </p:sp>
      <p:sp>
        <p:nvSpPr>
          <p:cNvPr id="3" name="Espaço Reservado para Conteúdo 2"/>
          <p:cNvSpPr>
            <a:spLocks noGrp="1"/>
          </p:cNvSpPr>
          <p:nvPr>
            <p:ph idx="1"/>
          </p:nvPr>
        </p:nvSpPr>
        <p:spPr/>
        <p:txBody>
          <a:bodyPr>
            <a:normAutofit lnSpcReduction="10000"/>
          </a:bodyPr>
          <a:lstStyle/>
          <a:p>
            <a:pPr algn="just"/>
            <a:r>
              <a:rPr lang="pt-BR" sz="2600" dirty="0">
                <a:latin typeface="Times New Roman" pitchFamily="18" charset="0"/>
                <a:cs typeface="Times New Roman" pitchFamily="18" charset="0"/>
              </a:rPr>
              <a:t>Em meados do século XIX, o trabalho no período colonial no Brasil pautou-se por modalidades compulsórias, sendo a escravidão a principal e a mais cruenta de todas. Precederam-na ou coexistiram outras formas de trabalho compulsório, no qual se inclui o conjunto das relações de trabalho cujo denominador comum foi reunir população induzida a trabalhar para terceiros, sofrendo coação econômica e </a:t>
            </a:r>
            <a:r>
              <a:rPr lang="pt-BR" sz="2600" dirty="0" err="1">
                <a:latin typeface="Times New Roman" pitchFamily="18" charset="0"/>
                <a:cs typeface="Times New Roman" pitchFamily="18" charset="0"/>
              </a:rPr>
              <a:t>extra-econômica</a:t>
            </a:r>
            <a:r>
              <a:rPr lang="pt-BR" sz="2600" dirty="0">
                <a:latin typeface="Times New Roman" pitchFamily="18" charset="0"/>
                <a:cs typeface="Times New Roman" pitchFamily="18" charset="0"/>
              </a:rPr>
              <a:t>, envolvendo violência e uso da força. Tratou-se de trabalho forçado, obrigatório e, portanto, não-livre e muito menos voluntário, embora tivesse como contrapartida, em alguns casos, alguma espécie de remuneração. </a:t>
            </a:r>
          </a:p>
          <a:p>
            <a:endParaRPr lang="pt-BR" dirty="0"/>
          </a:p>
        </p:txBody>
      </p:sp>
    </p:spTree>
    <p:extLst>
      <p:ext uri="{BB962C8B-B14F-4D97-AF65-F5344CB8AC3E}">
        <p14:creationId xmlns:p14="http://schemas.microsoft.com/office/powerpoint/2010/main" val="5983473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5721499"/>
          </a:xfrm>
        </p:spPr>
        <p:txBody>
          <a:bodyPr>
            <a:normAutofit/>
          </a:bodyPr>
          <a:lstStyle/>
          <a:p>
            <a:pPr algn="just"/>
            <a:r>
              <a:rPr lang="pt-BR" sz="2200" dirty="0">
                <a:latin typeface="Times New Roman" pitchFamily="18" charset="0"/>
                <a:cs typeface="Times New Roman" pitchFamily="18" charset="0"/>
              </a:rPr>
              <a:t>4. </a:t>
            </a:r>
            <a:r>
              <a:rPr lang="pt-BR" sz="2200" b="1" dirty="0">
                <a:latin typeface="Times New Roman" pitchFamily="18" charset="0"/>
                <a:cs typeface="Times New Roman" pitchFamily="18" charset="0"/>
              </a:rPr>
              <a:t>Da Primazia da Realidade</a:t>
            </a:r>
            <a:r>
              <a:rPr lang="pt-BR" sz="2200" dirty="0">
                <a:latin typeface="Times New Roman" pitchFamily="18" charset="0"/>
                <a:cs typeface="Times New Roman" pitchFamily="18" charset="0"/>
              </a:rPr>
              <a:t>: Este princípio visa uma priorização da verdade real em confronto com a verdade formal, ou seja, predomina na esfera trabalhista a realidade dos fatos em detrimento da forma. Como por exemplo: quando temos documentações e papéis versando sobre a relação contratual de um trabalhador e, o modo real, efetivo (de maneira concreta), de como os fatos da relação de trabalho/emprego ocorreram, devemos, portanto, nos basear e reconhecer os fatos concretos em detrimento dos papéis que foram apresentados, como meio de prova ao Judiciário em caso de processo trabalhista.</a:t>
            </a:r>
          </a:p>
          <a:p>
            <a:pPr algn="just"/>
            <a:r>
              <a:rPr lang="pt-BR" sz="2200" dirty="0">
                <a:latin typeface="Times New Roman" pitchFamily="18" charset="0"/>
                <a:cs typeface="Times New Roman" pitchFamily="18" charset="0"/>
              </a:rPr>
              <a:t>5. </a:t>
            </a:r>
            <a:r>
              <a:rPr lang="pt-BR" sz="2200" b="1" dirty="0">
                <a:latin typeface="Times New Roman" pitchFamily="18" charset="0"/>
                <a:cs typeface="Times New Roman" pitchFamily="18" charset="0"/>
              </a:rPr>
              <a:t>Da Inalterabilidade Contratual Lesiva</a:t>
            </a:r>
            <a:r>
              <a:rPr lang="pt-BR" sz="2200" dirty="0">
                <a:latin typeface="Times New Roman" pitchFamily="18" charset="0"/>
                <a:cs typeface="Times New Roman" pitchFamily="18" charset="0"/>
              </a:rPr>
              <a:t>: É a vedação de alteração contratual por parte de </a:t>
            </a:r>
            <a:r>
              <a:rPr lang="pt-BR" sz="2200" dirty="0" err="1">
                <a:latin typeface="Times New Roman" pitchFamily="18" charset="0"/>
                <a:cs typeface="Times New Roman" pitchFamily="18" charset="0"/>
              </a:rPr>
              <a:t>empregagor</a:t>
            </a:r>
            <a:r>
              <a:rPr lang="pt-BR" sz="2200" dirty="0">
                <a:latin typeface="Times New Roman" pitchFamily="18" charset="0"/>
                <a:cs typeface="Times New Roman" pitchFamily="18" charset="0"/>
              </a:rPr>
              <a:t> que seja lesiva ou  prejudicial aos trabalhadores. Por outro lado, as alterações que impliquem maiores benefícios, são perfeitamente possíveis.</a:t>
            </a:r>
          </a:p>
          <a:p>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10115181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5721499"/>
          </a:xfrm>
        </p:spPr>
        <p:txBody>
          <a:bodyPr>
            <a:normAutofit/>
          </a:bodyPr>
          <a:lstStyle/>
          <a:p>
            <a:pPr algn="just"/>
            <a:r>
              <a:rPr lang="pt-BR" sz="2200" dirty="0">
                <a:latin typeface="Times New Roman" pitchFamily="18" charset="0"/>
                <a:cs typeface="Times New Roman" pitchFamily="18" charset="0"/>
              </a:rPr>
              <a:t>6. </a:t>
            </a:r>
            <a:r>
              <a:rPr lang="pt-BR" sz="2200" b="1" dirty="0">
                <a:latin typeface="Times New Roman" pitchFamily="18" charset="0"/>
                <a:cs typeface="Times New Roman" pitchFamily="18" charset="0"/>
              </a:rPr>
              <a:t>Da Intangibilidade Salarial:</a:t>
            </a:r>
            <a:r>
              <a:rPr lang="pt-BR" sz="2200" dirty="0">
                <a:latin typeface="Times New Roman" pitchFamily="18" charset="0"/>
                <a:cs typeface="Times New Roman" pitchFamily="18" charset="0"/>
              </a:rPr>
              <a:t> O salário do trabalhador tem natureza alimentar e, dessa maneira, provê os recursos necessários ao sustento do trabalhador e de sua família. Entretanto, a Carta Magna flexibilizou esse princípio, ou seja, por meio de convenção coletiva do trabalho e/ou acordo coletivo do trabalho, há a possibilidade de redução salarial, com o intuito de </a:t>
            </a:r>
            <a:r>
              <a:rPr lang="pt-BR" sz="2200" dirty="0" err="1">
                <a:latin typeface="Times New Roman" pitchFamily="18" charset="0"/>
                <a:cs typeface="Times New Roman" pitchFamily="18" charset="0"/>
              </a:rPr>
              <a:t>presevar</a:t>
            </a:r>
            <a:r>
              <a:rPr lang="pt-BR" sz="2200" dirty="0">
                <a:latin typeface="Times New Roman" pitchFamily="18" charset="0"/>
                <a:cs typeface="Times New Roman" pitchFamily="18" charset="0"/>
              </a:rPr>
              <a:t> o contrato de trabalho do trabalhador em caso de uma determinada Empresa estar passando por uma crise econômica, de gestão ou por política interna. Entendemos que dessa forma, a redução salarial valorizaria a continuidade da relação de emprego, a manutenção do trabalhador à Empresa e ao trabalho. Importante ressaltarmos que essa flexibilização trata-se de um procedimento de exceção.</a:t>
            </a:r>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73720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rmAutofit/>
          </a:bodyPr>
          <a:lstStyle/>
          <a:p>
            <a:pPr algn="just"/>
            <a:r>
              <a:rPr lang="pt-BR" sz="2200" dirty="0">
                <a:latin typeface="Times New Roman" pitchFamily="18" charset="0"/>
                <a:cs typeface="Times New Roman" pitchFamily="18" charset="0"/>
              </a:rPr>
              <a:t>O </a:t>
            </a:r>
            <a:r>
              <a:rPr lang="pt-BR" sz="2200" dirty="0" smtClean="0">
                <a:latin typeface="Times New Roman" pitchFamily="18" charset="0"/>
                <a:cs typeface="Times New Roman" pitchFamily="18" charset="0"/>
              </a:rPr>
              <a:t>trabalho tem </a:t>
            </a:r>
            <a:r>
              <a:rPr lang="pt-BR" sz="2200" dirty="0">
                <a:latin typeface="Times New Roman" pitchFamily="18" charset="0"/>
                <a:cs typeface="Times New Roman" pitchFamily="18" charset="0"/>
              </a:rPr>
              <a:t>por finalidade fazer com que o homem se empenhe para obter os bens necessários à sua subsistência, eis que dela depende seu bem maior, que é a vida. Esta, por sua vez, não subsiste sem os bens necessários à existência humana se não por intermédio do trabalho, que há de ser honesto e digno, para que não atente contra os interesses maiores, não só de sua sobrevivência como também da coletividade.</a:t>
            </a:r>
          </a:p>
          <a:p>
            <a:pPr algn="just"/>
            <a:r>
              <a:rPr lang="pt-BR" sz="2200" dirty="0">
                <a:latin typeface="Times New Roman" pitchFamily="18" charset="0"/>
                <a:cs typeface="Times New Roman" pitchFamily="18" charset="0"/>
              </a:rPr>
              <a:t>No entanto, para que o homem possa garantir seus interesses de sustentabilidade, sem que venha a sofrer prejuízos irreparáveis em detrimento do trabalho por intermédio de superiores hierárquicos, constatou-se a necessidade da inserção de uma norma ou instituto que equilibrasse as relações de trabalho, a então Justiça do Trabalho. </a:t>
            </a:r>
          </a:p>
        </p:txBody>
      </p:sp>
    </p:spTree>
    <p:extLst>
      <p:ext uri="{BB962C8B-B14F-4D97-AF65-F5344CB8AC3E}">
        <p14:creationId xmlns:p14="http://schemas.microsoft.com/office/powerpoint/2010/main" val="1266692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548680"/>
            <a:ext cx="8229600" cy="5976664"/>
          </a:xfrm>
        </p:spPr>
        <p:txBody>
          <a:bodyPr>
            <a:normAutofit fontScale="85000" lnSpcReduction="10000"/>
          </a:bodyPr>
          <a:lstStyle/>
          <a:p>
            <a:pPr algn="just"/>
            <a:r>
              <a:rPr lang="pt-BR" sz="2800" dirty="0">
                <a:latin typeface="Times New Roman" pitchFamily="18" charset="0"/>
                <a:cs typeface="Times New Roman" pitchFamily="18" charset="0"/>
              </a:rPr>
              <a:t>Com o advento da Justiça do Trabalho, o direito regulador dessas relações ganhou autonomia própria, o que possibilitou que os direitos sociais dos trabalhadores fossem protegidos especificamente por seu próprio instituto, uma vez que anteriormente os conflitos eram encaminhados à esfera administrativa. A partir de então, os direitos trabalhistas ganham força constitucional e eficácia junto ao meio social.</a:t>
            </a:r>
          </a:p>
          <a:p>
            <a:pPr algn="just"/>
            <a:r>
              <a:rPr lang="pt-BR" sz="2800" dirty="0">
                <a:latin typeface="Times New Roman" pitchFamily="18" charset="0"/>
                <a:cs typeface="Times New Roman" pitchFamily="18" charset="0"/>
              </a:rPr>
              <a:t>Sendo assim, perceptível é a relevância da reconstrução histórica do processo evolutivo das leis trabalhistas no Brasil, pois se trata de um conjunto de normas reguladoras das relações de trabalho entre “patrão” e “operário”, ou ainda, “empregador” e “empregado”, ou seja, independente do termo a que se é atribuído às partes constituintes dessa relação de cunho trabalhista, mas o que importa é a constatação da evolução deste instituto jurídico que trouxe um pouco mais de dignidade e garantias aos trabalhadores brasileiros, que até então não podiam desfrutar de tal amparo legal.</a:t>
            </a:r>
          </a:p>
          <a:p>
            <a:endParaRPr lang="pt-BR" dirty="0"/>
          </a:p>
        </p:txBody>
      </p:sp>
    </p:spTree>
    <p:extLst>
      <p:ext uri="{BB962C8B-B14F-4D97-AF65-F5344CB8AC3E}">
        <p14:creationId xmlns:p14="http://schemas.microsoft.com/office/powerpoint/2010/main" val="263764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latin typeface="Times New Roman" pitchFamily="18" charset="0"/>
                <a:cs typeface="Times New Roman" pitchFamily="18" charset="0"/>
              </a:rPr>
              <a:t>Direitos Sociais Trabalhistas CRFB/88</a:t>
            </a:r>
            <a:br>
              <a:rPr lang="pt-BR" dirty="0" smtClean="0">
                <a:latin typeface="Times New Roman" pitchFamily="18" charset="0"/>
                <a:cs typeface="Times New Roman" pitchFamily="18" charset="0"/>
              </a:rPr>
            </a:br>
            <a:r>
              <a:rPr lang="pt-BR" dirty="0" smtClean="0">
                <a:latin typeface="Times New Roman" pitchFamily="18" charset="0"/>
                <a:cs typeface="Times New Roman" pitchFamily="18" charset="0"/>
              </a:rPr>
              <a:t>Art. 7° da CRFB/88</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fontScale="70000" lnSpcReduction="20000"/>
          </a:bodyPr>
          <a:lstStyle/>
          <a:p>
            <a:pPr algn="just"/>
            <a:r>
              <a:rPr lang="pt-BR" dirty="0">
                <a:latin typeface="Times New Roman" pitchFamily="18" charset="0"/>
                <a:cs typeface="Times New Roman" pitchFamily="18" charset="0"/>
              </a:rPr>
              <a:t>A Constituição Brasileira de 1988 tratou, em seu art. 7º, sob a rubrica de “direitos sociais”, dos direitos dos trabalhadores, o que lhe acarretou muitas críticas. Importa, portanto, delimitar tais conceitos, de diferentes amplitudes.</a:t>
            </a:r>
          </a:p>
          <a:p>
            <a:pPr algn="just"/>
            <a:r>
              <a:rPr lang="pt-BR" dirty="0">
                <a:latin typeface="Times New Roman" pitchFamily="18" charset="0"/>
                <a:cs typeface="Times New Roman" pitchFamily="18" charset="0"/>
              </a:rPr>
              <a:t>A expressão “direitos sociais” reveste-se de maior amplitude que “direitos dos trabalhadores”. O artigo 6º da Constituição estabelece: “São direitos sociais a educação, a saúde, o trabalho, a moradia, o lazer, a segurança, a previdência social, a proteção à maternidade e à infância, a assistência aos </a:t>
            </a:r>
            <a:r>
              <a:rPr lang="pt-BR" dirty="0" smtClean="0">
                <a:latin typeface="Times New Roman" pitchFamily="18" charset="0"/>
                <a:cs typeface="Times New Roman" pitchFamily="18" charset="0"/>
              </a:rPr>
              <a:t>desamparados.</a:t>
            </a:r>
            <a:r>
              <a:rPr lang="pt-BR" dirty="0">
                <a:latin typeface="Times New Roman" pitchFamily="18" charset="0"/>
                <a:cs typeface="Times New Roman" pitchFamily="18" charset="0"/>
              </a:rPr>
              <a:t> Esse dispositivo não pode ser tido como mera norma programática, pois tais direitos são absolutamente essenciais à concretização do princípio maior da dignidade da pessoa humana, elencado entre os fundamentos do nosso Estado democrático de direito por força do art. 1º do texto constitucional</a:t>
            </a:r>
            <a:r>
              <a:rPr lang="pt-BR" dirty="0" smtClean="0">
                <a:latin typeface="Times New Roman" pitchFamily="18" charset="0"/>
                <a:cs typeface="Times New Roman" pitchFamily="18" charset="0"/>
              </a:rPr>
              <a:t>.</a:t>
            </a:r>
            <a:endParaRPr lang="pt-BR" dirty="0">
              <a:latin typeface="Times New Roman" pitchFamily="18" charset="0"/>
              <a:cs typeface="Times New Roman" pitchFamily="18" charset="0"/>
            </a:endParaRPr>
          </a:p>
          <a:p>
            <a:endParaRPr lang="pt-BR" dirty="0"/>
          </a:p>
        </p:txBody>
      </p:sp>
    </p:spTree>
    <p:extLst>
      <p:ext uri="{BB962C8B-B14F-4D97-AF65-F5344CB8AC3E}">
        <p14:creationId xmlns:p14="http://schemas.microsoft.com/office/powerpoint/2010/main" val="390828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88640"/>
            <a:ext cx="8229600" cy="5937523"/>
          </a:xfrm>
        </p:spPr>
        <p:txBody>
          <a:bodyPr>
            <a:normAutofit/>
          </a:bodyPr>
          <a:lstStyle/>
          <a:p>
            <a:pPr algn="just"/>
            <a:r>
              <a:rPr lang="pt-BR" sz="2200" dirty="0">
                <a:latin typeface="Times New Roman" pitchFamily="18" charset="0"/>
                <a:cs typeface="Times New Roman" pitchFamily="18" charset="0"/>
              </a:rPr>
              <a:t>Os direitos sociais pertencem à segunda dimensão de Direitos Fundamentais, que está ligada ao valor da igualdade material (a igualdade formal já havia sido consagrada na primeira geração, junto com os direitos de liberdade). Não são meros poderes de agir – </a:t>
            </a:r>
            <a:r>
              <a:rPr lang="pt-BR" sz="2200" i="1" dirty="0">
                <a:latin typeface="Times New Roman" pitchFamily="18" charset="0"/>
                <a:cs typeface="Times New Roman" pitchFamily="18" charset="0"/>
              </a:rPr>
              <a:t>como o são as liberdades públicas</a:t>
            </a:r>
            <a:r>
              <a:rPr lang="pt-BR" sz="2200" dirty="0">
                <a:latin typeface="Times New Roman" pitchFamily="18" charset="0"/>
                <a:cs typeface="Times New Roman" pitchFamily="18" charset="0"/>
              </a:rPr>
              <a:t> -, mas sim poderes de exigir, chamados, também, de direitos de crédito:</a:t>
            </a:r>
          </a:p>
          <a:p>
            <a:pPr algn="just"/>
            <a:r>
              <a:rPr lang="pt-BR" sz="2200" i="1" dirty="0">
                <a:latin typeface="Times New Roman" pitchFamily="18" charset="0"/>
                <a:cs typeface="Times New Roman" pitchFamily="18" charset="0"/>
              </a:rPr>
              <a:t>Há, sem dúvida, direitos sociais que são antes poderes de agir. É o caso do direito ao lazer. Mas assim mesmo quando a eles se referem, as constituições tendem a encará-los pelo prisma do dever do Estado, portanto, como poderes de exigir prestação concreta por parte </a:t>
            </a:r>
            <a:r>
              <a:rPr lang="pt-BR" sz="2200" i="1" dirty="0" smtClean="0">
                <a:latin typeface="Times New Roman" pitchFamily="18" charset="0"/>
                <a:cs typeface="Times New Roman" pitchFamily="18" charset="0"/>
              </a:rPr>
              <a:t>deste</a:t>
            </a:r>
            <a:r>
              <a:rPr lang="pt-BR" sz="2200" b="1" i="1" dirty="0">
                <a:latin typeface="Times New Roman" pitchFamily="18" charset="0"/>
                <a:cs typeface="Times New Roman" pitchFamily="18" charset="0"/>
              </a:rPr>
              <a:t>.</a:t>
            </a:r>
            <a:endParaRPr lang="pt-BR" sz="2200" dirty="0">
              <a:latin typeface="Times New Roman" pitchFamily="18" charset="0"/>
              <a:cs typeface="Times New Roman" pitchFamily="18" charset="0"/>
            </a:endParaRPr>
          </a:p>
          <a:p>
            <a:endParaRPr lang="pt-BR" sz="2200" dirty="0">
              <a:latin typeface="Times New Roman" pitchFamily="18" charset="0"/>
              <a:cs typeface="Times New Roman" pitchFamily="18" charset="0"/>
            </a:endParaRPr>
          </a:p>
        </p:txBody>
      </p:sp>
    </p:spTree>
    <p:extLst>
      <p:ext uri="{BB962C8B-B14F-4D97-AF65-F5344CB8AC3E}">
        <p14:creationId xmlns:p14="http://schemas.microsoft.com/office/powerpoint/2010/main" val="877651941"/>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4617</Words>
  <Application>Microsoft Office PowerPoint</Application>
  <PresentationFormat>Apresentação na tela (4:3)</PresentationFormat>
  <Paragraphs>193</Paragraphs>
  <Slides>51</Slides>
  <Notes>0</Notes>
  <HiddenSlides>0</HiddenSlides>
  <MMClips>0</MMClips>
  <ScaleCrop>false</ScaleCrop>
  <HeadingPairs>
    <vt:vector size="4" baseType="variant">
      <vt:variant>
        <vt:lpstr>Tema</vt:lpstr>
      </vt:variant>
      <vt:variant>
        <vt:i4>1</vt:i4>
      </vt:variant>
      <vt:variant>
        <vt:lpstr>Títulos de slides</vt:lpstr>
      </vt:variant>
      <vt:variant>
        <vt:i4>51</vt:i4>
      </vt:variant>
    </vt:vector>
  </HeadingPairs>
  <TitlesOfParts>
    <vt:vector size="52" baseType="lpstr">
      <vt:lpstr>Tema do Office</vt:lpstr>
      <vt:lpstr>Introdução ao estudo do direito e normas</vt:lpstr>
      <vt:lpstr>Conceito</vt:lpstr>
      <vt:lpstr>Apresentação do PowerPoint</vt:lpstr>
      <vt:lpstr>Histórico</vt:lpstr>
      <vt:lpstr>Introdução</vt:lpstr>
      <vt:lpstr>Apresentação do PowerPoint</vt:lpstr>
      <vt:lpstr>Apresentação do PowerPoint</vt:lpstr>
      <vt:lpstr>Direitos Sociais Trabalhistas CRFB/88 Art. 7° da CRFB/88</vt:lpstr>
      <vt:lpstr>Apresentação do PowerPoint</vt:lpstr>
      <vt:lpstr>Apresentação do PowerPoint</vt:lpstr>
      <vt:lpstr>Art. 7° da CRFB/1988</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da Constituição Federal de 1988</vt:lpstr>
      <vt:lpstr>Apresentação do PowerPoint</vt:lpstr>
      <vt:lpstr>Supremacia das Normas Constitucionais</vt:lpstr>
      <vt:lpstr>Hierarquia das Normas Constitucionais</vt:lpstr>
      <vt:lpstr>Apresentação do PowerPoint</vt:lpstr>
      <vt:lpstr>Apresentação do PowerPoint</vt:lpstr>
      <vt:lpstr>Apresentação do PowerPoint</vt:lpstr>
      <vt:lpstr>Validade das Normas </vt:lpstr>
      <vt:lpstr>Fontes do Direito</vt:lpstr>
      <vt:lpstr>Apresentação do PowerPoint</vt:lpstr>
      <vt:lpstr>Apresentação do PowerPoint</vt:lpstr>
      <vt:lpstr>Princípios Trabalhistas</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Introdução ao estudo do direito e normas</dc:title>
  <dc:creator>Cliente</dc:creator>
  <cp:lastModifiedBy>Cliente</cp:lastModifiedBy>
  <cp:revision>28</cp:revision>
  <dcterms:created xsi:type="dcterms:W3CDTF">2017-04-24T16:19:40Z</dcterms:created>
  <dcterms:modified xsi:type="dcterms:W3CDTF">2017-05-04T14:17:08Z</dcterms:modified>
</cp:coreProperties>
</file>